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6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7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tags/tag1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6.xml" ContentType="application/vnd.openxmlformats-officedocument.presentationml.notesSlide+xml"/>
  <Override PartName="/ppt/tags/tag24.xml" ContentType="application/vnd.openxmlformats-officedocument.presentationml.tags+xml"/>
  <Override PartName="/ppt/notesSlides/notesSlide37.xml" ContentType="application/vnd.openxmlformats-officedocument.presentationml.notesSlide+xml"/>
  <Override PartName="/ppt/tags/tag2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7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28.xml" ContentType="application/vnd.openxmlformats-officedocument.presentationml.tags+xml"/>
  <Override PartName="/ppt/notesSlides/notesSlide6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7" r:id="rId1"/>
    <p:sldMasterId id="2147484049" r:id="rId2"/>
    <p:sldMasterId id="2147484064" r:id="rId3"/>
    <p:sldMasterId id="2147484080" r:id="rId4"/>
    <p:sldMasterId id="2147484132" r:id="rId5"/>
    <p:sldMasterId id="2147484184" r:id="rId6"/>
    <p:sldMasterId id="2147484202" r:id="rId7"/>
    <p:sldMasterId id="2147484219" r:id="rId8"/>
  </p:sldMasterIdLst>
  <p:notesMasterIdLst>
    <p:notesMasterId r:id="rId130"/>
  </p:notesMasterIdLst>
  <p:handoutMasterIdLst>
    <p:handoutMasterId r:id="rId131"/>
  </p:handoutMasterIdLst>
  <p:sldIdLst>
    <p:sldId id="875" r:id="rId9"/>
    <p:sldId id="905" r:id="rId10"/>
    <p:sldId id="906" r:id="rId11"/>
    <p:sldId id="615" r:id="rId12"/>
    <p:sldId id="715" r:id="rId13"/>
    <p:sldId id="800" r:id="rId14"/>
    <p:sldId id="898" r:id="rId15"/>
    <p:sldId id="899" r:id="rId16"/>
    <p:sldId id="900" r:id="rId17"/>
    <p:sldId id="901" r:id="rId18"/>
    <p:sldId id="902" r:id="rId19"/>
    <p:sldId id="903" r:id="rId20"/>
    <p:sldId id="888" r:id="rId21"/>
    <p:sldId id="700" r:id="rId22"/>
    <p:sldId id="850" r:id="rId23"/>
    <p:sldId id="846" r:id="rId24"/>
    <p:sldId id="883" r:id="rId25"/>
    <p:sldId id="885" r:id="rId26"/>
    <p:sldId id="844" r:id="rId27"/>
    <p:sldId id="853" r:id="rId28"/>
    <p:sldId id="854" r:id="rId29"/>
    <p:sldId id="857" r:id="rId30"/>
    <p:sldId id="831" r:id="rId31"/>
    <p:sldId id="832" r:id="rId32"/>
    <p:sldId id="877" r:id="rId33"/>
    <p:sldId id="878" r:id="rId34"/>
    <p:sldId id="833" r:id="rId35"/>
    <p:sldId id="882" r:id="rId36"/>
    <p:sldId id="886" r:id="rId37"/>
    <p:sldId id="835" r:id="rId38"/>
    <p:sldId id="839" r:id="rId39"/>
    <p:sldId id="836" r:id="rId40"/>
    <p:sldId id="837" r:id="rId41"/>
    <p:sldId id="838" r:id="rId42"/>
    <p:sldId id="840" r:id="rId43"/>
    <p:sldId id="720" r:id="rId44"/>
    <p:sldId id="841" r:id="rId45"/>
    <p:sldId id="842" r:id="rId46"/>
    <p:sldId id="904" r:id="rId47"/>
    <p:sldId id="729" r:id="rId48"/>
    <p:sldId id="806" r:id="rId49"/>
    <p:sldId id="734" r:id="rId50"/>
    <p:sldId id="735" r:id="rId51"/>
    <p:sldId id="736" r:id="rId52"/>
    <p:sldId id="778" r:id="rId53"/>
    <p:sldId id="737" r:id="rId54"/>
    <p:sldId id="738" r:id="rId55"/>
    <p:sldId id="780" r:id="rId56"/>
    <p:sldId id="739" r:id="rId57"/>
    <p:sldId id="740" r:id="rId58"/>
    <p:sldId id="741" r:id="rId59"/>
    <p:sldId id="742" r:id="rId60"/>
    <p:sldId id="743" r:id="rId61"/>
    <p:sldId id="744" r:id="rId62"/>
    <p:sldId id="745" r:id="rId63"/>
    <p:sldId id="746" r:id="rId64"/>
    <p:sldId id="747" r:id="rId65"/>
    <p:sldId id="748" r:id="rId66"/>
    <p:sldId id="749" r:id="rId67"/>
    <p:sldId id="750" r:id="rId68"/>
    <p:sldId id="751" r:id="rId69"/>
    <p:sldId id="752" r:id="rId70"/>
    <p:sldId id="753" r:id="rId71"/>
    <p:sldId id="754" r:id="rId72"/>
    <p:sldId id="755" r:id="rId73"/>
    <p:sldId id="756" r:id="rId74"/>
    <p:sldId id="757" r:id="rId75"/>
    <p:sldId id="896" r:id="rId76"/>
    <p:sldId id="897" r:id="rId77"/>
    <p:sldId id="758" r:id="rId78"/>
    <p:sldId id="759" r:id="rId79"/>
    <p:sldId id="760" r:id="rId80"/>
    <p:sldId id="761" r:id="rId81"/>
    <p:sldId id="763" r:id="rId82"/>
    <p:sldId id="764" r:id="rId83"/>
    <p:sldId id="765" r:id="rId84"/>
    <p:sldId id="767" r:id="rId85"/>
    <p:sldId id="768" r:id="rId86"/>
    <p:sldId id="769" r:id="rId87"/>
    <p:sldId id="770" r:id="rId88"/>
    <p:sldId id="771" r:id="rId89"/>
    <p:sldId id="772" r:id="rId90"/>
    <p:sldId id="859" r:id="rId91"/>
    <p:sldId id="871" r:id="rId92"/>
    <p:sldId id="870" r:id="rId93"/>
    <p:sldId id="869" r:id="rId94"/>
    <p:sldId id="907" r:id="rId95"/>
    <p:sldId id="891" r:id="rId96"/>
    <p:sldId id="892" r:id="rId97"/>
    <p:sldId id="893" r:id="rId98"/>
    <p:sldId id="932" r:id="rId99"/>
    <p:sldId id="933" r:id="rId100"/>
    <p:sldId id="934" r:id="rId101"/>
    <p:sldId id="935" r:id="rId102"/>
    <p:sldId id="889" r:id="rId103"/>
    <p:sldId id="894" r:id="rId104"/>
    <p:sldId id="912" r:id="rId105"/>
    <p:sldId id="914" r:id="rId106"/>
    <p:sldId id="915" r:id="rId107"/>
    <p:sldId id="916" r:id="rId108"/>
    <p:sldId id="917" r:id="rId109"/>
    <p:sldId id="918" r:id="rId110"/>
    <p:sldId id="919" r:id="rId111"/>
    <p:sldId id="920" r:id="rId112"/>
    <p:sldId id="921" r:id="rId113"/>
    <p:sldId id="922" r:id="rId114"/>
    <p:sldId id="923" r:id="rId115"/>
    <p:sldId id="925" r:id="rId116"/>
    <p:sldId id="926" r:id="rId117"/>
    <p:sldId id="927" r:id="rId118"/>
    <p:sldId id="929" r:id="rId119"/>
    <p:sldId id="930" r:id="rId120"/>
    <p:sldId id="931" r:id="rId121"/>
    <p:sldId id="861" r:id="rId122"/>
    <p:sldId id="863" r:id="rId123"/>
    <p:sldId id="864" r:id="rId124"/>
    <p:sldId id="873" r:id="rId125"/>
    <p:sldId id="874" r:id="rId126"/>
    <p:sldId id="633" r:id="rId127"/>
    <p:sldId id="808" r:id="rId128"/>
    <p:sldId id="879" r:id="rId12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800"/>
    <a:srgbClr val="E3DE00"/>
    <a:srgbClr val="000000"/>
    <a:srgbClr val="D20000"/>
    <a:srgbClr val="F60000"/>
    <a:srgbClr val="B2B2B2"/>
    <a:srgbClr val="808080"/>
    <a:srgbClr val="FFCC00"/>
    <a:srgbClr val="CC9900"/>
    <a:srgbClr val="E22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4389" autoAdjust="0"/>
    <p:restoredTop sz="94057" autoAdjust="0"/>
  </p:normalViewPr>
  <p:slideViewPr>
    <p:cSldViewPr>
      <p:cViewPr>
        <p:scale>
          <a:sx n="100" d="100"/>
          <a:sy n="100" d="100"/>
        </p:scale>
        <p:origin x="-1908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0"/>
    </p:cViewPr>
  </p:sorterViewPr>
  <p:notesViewPr>
    <p:cSldViewPr>
      <p:cViewPr varScale="1">
        <p:scale>
          <a:sx n="89" d="100"/>
          <a:sy n="89" d="100"/>
        </p:scale>
        <p:origin x="-289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viewProps" Target="viewProp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slide" Target="slides/slide118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D91273-DCFE-45D7-9FFA-FEB5E293DE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7E83D6-6D82-4CE3-9907-93AEE29C7EC4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Планирование</a:t>
          </a:r>
          <a:endParaRPr lang="ru-RU" dirty="0">
            <a:solidFill>
              <a:srgbClr val="C00000"/>
            </a:solidFill>
          </a:endParaRPr>
        </a:p>
      </dgm:t>
    </dgm:pt>
    <dgm:pt modelId="{3112A186-12B3-447D-BB0B-40EBA9547F37}" type="parTrans" cxnId="{6154D2FA-767F-4808-9EB2-E173F22BF124}">
      <dgm:prSet/>
      <dgm:spPr/>
      <dgm:t>
        <a:bodyPr/>
        <a:lstStyle/>
        <a:p>
          <a:endParaRPr lang="ru-RU"/>
        </a:p>
      </dgm:t>
    </dgm:pt>
    <dgm:pt modelId="{CEBD0491-1175-4A77-B582-E594063C5F32}" type="sibTrans" cxnId="{6154D2FA-767F-4808-9EB2-E173F22BF124}">
      <dgm:prSet/>
      <dgm:spPr/>
      <dgm:t>
        <a:bodyPr/>
        <a:lstStyle/>
        <a:p>
          <a:endParaRPr lang="ru-RU"/>
        </a:p>
      </dgm:t>
    </dgm:pt>
    <dgm:pt modelId="{D966402A-7700-436F-A86D-E55A87FA1008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Бизнес-анализ </a:t>
          </a:r>
          <a:endParaRPr lang="ru-RU" dirty="0">
            <a:solidFill>
              <a:srgbClr val="C00000"/>
            </a:solidFill>
          </a:endParaRPr>
        </a:p>
      </dgm:t>
    </dgm:pt>
    <dgm:pt modelId="{5AF7329B-24EA-465E-8AAB-9BB65BC19718}" type="parTrans" cxnId="{288663AE-D799-4CC9-BE29-4500076136FD}">
      <dgm:prSet/>
      <dgm:spPr/>
      <dgm:t>
        <a:bodyPr/>
        <a:lstStyle/>
        <a:p>
          <a:endParaRPr lang="ru-RU"/>
        </a:p>
      </dgm:t>
    </dgm:pt>
    <dgm:pt modelId="{BE4529DA-B09F-4150-80E9-1A655FBBFEB8}" type="sibTrans" cxnId="{288663AE-D799-4CC9-BE29-4500076136FD}">
      <dgm:prSet/>
      <dgm:spPr/>
      <dgm:t>
        <a:bodyPr/>
        <a:lstStyle/>
        <a:p>
          <a:endParaRPr lang="ru-RU"/>
        </a:p>
      </dgm:t>
    </dgm:pt>
    <dgm:pt modelId="{88EAB1DA-4D18-49BD-A0BF-2A0A69751D99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Моделирование</a:t>
          </a:r>
          <a:endParaRPr lang="ru-RU" dirty="0">
            <a:solidFill>
              <a:srgbClr val="C00000"/>
            </a:solidFill>
          </a:endParaRPr>
        </a:p>
      </dgm:t>
    </dgm:pt>
    <dgm:pt modelId="{E34BCBB8-BCC3-434B-A1B6-D258EE1C5177}" type="parTrans" cxnId="{BB5B3E80-CFEB-4860-8EEC-F48C17C0D3E2}">
      <dgm:prSet/>
      <dgm:spPr/>
      <dgm:t>
        <a:bodyPr/>
        <a:lstStyle/>
        <a:p>
          <a:endParaRPr lang="ru-RU"/>
        </a:p>
      </dgm:t>
    </dgm:pt>
    <dgm:pt modelId="{4DB65923-D6C4-4A83-8C26-28AA7DD2B915}" type="sibTrans" cxnId="{BB5B3E80-CFEB-4860-8EEC-F48C17C0D3E2}">
      <dgm:prSet/>
      <dgm:spPr/>
      <dgm:t>
        <a:bodyPr/>
        <a:lstStyle/>
        <a:p>
          <a:endParaRPr lang="ru-RU"/>
        </a:p>
      </dgm:t>
    </dgm:pt>
    <dgm:pt modelId="{A9D4149F-53D6-4CDF-8182-29F4267C3A93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Консолидация бюджетов</a:t>
          </a:r>
          <a:endParaRPr lang="ru-RU" dirty="0">
            <a:solidFill>
              <a:srgbClr val="C00000"/>
            </a:solidFill>
          </a:endParaRPr>
        </a:p>
      </dgm:t>
    </dgm:pt>
    <dgm:pt modelId="{54F9C26F-E028-4698-8770-4EC5A452F47A}" type="parTrans" cxnId="{BA3D04D2-176B-4EE1-B281-D0458D196E25}">
      <dgm:prSet/>
      <dgm:spPr/>
      <dgm:t>
        <a:bodyPr/>
        <a:lstStyle/>
        <a:p>
          <a:endParaRPr lang="ru-RU"/>
        </a:p>
      </dgm:t>
    </dgm:pt>
    <dgm:pt modelId="{ABA800B7-7802-428B-90CF-32016C57455D}" type="sibTrans" cxnId="{BA3D04D2-176B-4EE1-B281-D0458D196E25}">
      <dgm:prSet/>
      <dgm:spPr/>
      <dgm:t>
        <a:bodyPr/>
        <a:lstStyle/>
        <a:p>
          <a:endParaRPr lang="ru-RU"/>
        </a:p>
      </dgm:t>
    </dgm:pt>
    <dgm:pt modelId="{12FAABC2-F3A5-43DD-90BD-86745410A5B3}" type="pres">
      <dgm:prSet presAssocID="{B3D91273-DCFE-45D7-9FFA-FEB5E293DEF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81BBD9-2304-400E-9CC9-5399F5DDCD15}" type="pres">
      <dgm:prSet presAssocID="{A9D4149F-53D6-4CDF-8182-29F4267C3A93}" presName="parentLin" presStyleCnt="0"/>
      <dgm:spPr/>
    </dgm:pt>
    <dgm:pt modelId="{BCD26A56-9AE5-43E9-B7A5-70A223F7D640}" type="pres">
      <dgm:prSet presAssocID="{A9D4149F-53D6-4CDF-8182-29F4267C3A9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A6446D9-AA63-4B49-AC47-18EE9F5A9B08}" type="pres">
      <dgm:prSet presAssocID="{A9D4149F-53D6-4CDF-8182-29F4267C3A9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2FEAD-4480-43BA-8611-FE227B4EE870}" type="pres">
      <dgm:prSet presAssocID="{A9D4149F-53D6-4CDF-8182-29F4267C3A93}" presName="negativeSpace" presStyleCnt="0"/>
      <dgm:spPr/>
    </dgm:pt>
    <dgm:pt modelId="{EE22C2AF-5303-4E95-9CAD-5B127BC8147F}" type="pres">
      <dgm:prSet presAssocID="{A9D4149F-53D6-4CDF-8182-29F4267C3A93}" presName="childText" presStyleLbl="conFgAcc1" presStyleIdx="0" presStyleCnt="4">
        <dgm:presLayoutVars>
          <dgm:bulletEnabled val="1"/>
        </dgm:presLayoutVars>
      </dgm:prSet>
      <dgm:spPr/>
    </dgm:pt>
    <dgm:pt modelId="{C436CF83-C9C6-49BA-8B21-52F6CA87B907}" type="pres">
      <dgm:prSet presAssocID="{ABA800B7-7802-428B-90CF-32016C57455D}" presName="spaceBetweenRectangles" presStyleCnt="0"/>
      <dgm:spPr/>
    </dgm:pt>
    <dgm:pt modelId="{62CE74D8-96C0-4F56-B32D-C752B55A3393}" type="pres">
      <dgm:prSet presAssocID="{7B7E83D6-6D82-4CE3-9907-93AEE29C7EC4}" presName="parentLin" presStyleCnt="0"/>
      <dgm:spPr/>
    </dgm:pt>
    <dgm:pt modelId="{1A8B41C0-A5E1-401C-A5D0-F4C4BC86FB6C}" type="pres">
      <dgm:prSet presAssocID="{7B7E83D6-6D82-4CE3-9907-93AEE29C7EC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CC06DF6-E15A-4E35-8FFD-B53E5AB66E80}" type="pres">
      <dgm:prSet presAssocID="{7B7E83D6-6D82-4CE3-9907-93AEE29C7EC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79271-3145-4108-B675-BFDE12531D90}" type="pres">
      <dgm:prSet presAssocID="{7B7E83D6-6D82-4CE3-9907-93AEE29C7EC4}" presName="negativeSpace" presStyleCnt="0"/>
      <dgm:spPr/>
    </dgm:pt>
    <dgm:pt modelId="{1C53A643-5FDB-4474-97F4-AB2C45642A14}" type="pres">
      <dgm:prSet presAssocID="{7B7E83D6-6D82-4CE3-9907-93AEE29C7EC4}" presName="childText" presStyleLbl="conFgAcc1" presStyleIdx="1" presStyleCnt="4">
        <dgm:presLayoutVars>
          <dgm:bulletEnabled val="1"/>
        </dgm:presLayoutVars>
      </dgm:prSet>
      <dgm:spPr/>
    </dgm:pt>
    <dgm:pt modelId="{366F7FE1-2A6B-4CDE-88D6-B3F3F1C61BF6}" type="pres">
      <dgm:prSet presAssocID="{CEBD0491-1175-4A77-B582-E594063C5F32}" presName="spaceBetweenRectangles" presStyleCnt="0"/>
      <dgm:spPr/>
    </dgm:pt>
    <dgm:pt modelId="{70E0B04E-D518-4E9B-972A-11D20C69CF02}" type="pres">
      <dgm:prSet presAssocID="{D966402A-7700-436F-A86D-E55A87FA1008}" presName="parentLin" presStyleCnt="0"/>
      <dgm:spPr/>
    </dgm:pt>
    <dgm:pt modelId="{0C792EBF-9056-4A2E-9510-CFF6D99D25D5}" type="pres">
      <dgm:prSet presAssocID="{D966402A-7700-436F-A86D-E55A87FA100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607F121-8492-4199-B137-C6A63E33951B}" type="pres">
      <dgm:prSet presAssocID="{D966402A-7700-436F-A86D-E55A87FA1008}" presName="parentText" presStyleLbl="node1" presStyleIdx="2" presStyleCnt="4" custLinFactNeighborX="-21362" custLinFactNeighborY="-31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17AFA-628B-4B9B-8CA0-3A564E56B27F}" type="pres">
      <dgm:prSet presAssocID="{D966402A-7700-436F-A86D-E55A87FA1008}" presName="negativeSpace" presStyleCnt="0"/>
      <dgm:spPr/>
    </dgm:pt>
    <dgm:pt modelId="{C41FEB66-24BF-4ABD-86F0-98B3E3B5DB06}" type="pres">
      <dgm:prSet presAssocID="{D966402A-7700-436F-A86D-E55A87FA1008}" presName="childText" presStyleLbl="conFgAcc1" presStyleIdx="2" presStyleCnt="4">
        <dgm:presLayoutVars>
          <dgm:bulletEnabled val="1"/>
        </dgm:presLayoutVars>
      </dgm:prSet>
      <dgm:spPr/>
    </dgm:pt>
    <dgm:pt modelId="{1747D387-512F-45BF-B110-69FFF385260D}" type="pres">
      <dgm:prSet presAssocID="{BE4529DA-B09F-4150-80E9-1A655FBBFEB8}" presName="spaceBetweenRectangles" presStyleCnt="0"/>
      <dgm:spPr/>
    </dgm:pt>
    <dgm:pt modelId="{98CB48FA-DF55-49B9-8596-DEB06D131EF9}" type="pres">
      <dgm:prSet presAssocID="{88EAB1DA-4D18-49BD-A0BF-2A0A69751D99}" presName="parentLin" presStyleCnt="0"/>
      <dgm:spPr/>
    </dgm:pt>
    <dgm:pt modelId="{8DE51ADB-B31A-4316-AB9F-8DF9B2F8CDE8}" type="pres">
      <dgm:prSet presAssocID="{88EAB1DA-4D18-49BD-A0BF-2A0A69751D9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8078904-9E4A-4867-AA63-838783CFAF1E}" type="pres">
      <dgm:prSet presAssocID="{88EAB1DA-4D18-49BD-A0BF-2A0A69751D9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50DC2-E0A0-4110-804A-7818906C5B73}" type="pres">
      <dgm:prSet presAssocID="{88EAB1DA-4D18-49BD-A0BF-2A0A69751D99}" presName="negativeSpace" presStyleCnt="0"/>
      <dgm:spPr/>
    </dgm:pt>
    <dgm:pt modelId="{042099C7-9A55-42DB-ABFA-F144A3A646DC}" type="pres">
      <dgm:prSet presAssocID="{88EAB1DA-4D18-49BD-A0BF-2A0A69751D9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06AB848-E4C9-44CA-BDDA-B6FB416B0BE5}" type="presOf" srcId="{A9D4149F-53D6-4CDF-8182-29F4267C3A93}" destId="{8A6446D9-AA63-4B49-AC47-18EE9F5A9B08}" srcOrd="1" destOrd="0" presId="urn:microsoft.com/office/officeart/2005/8/layout/list1"/>
    <dgm:cxn modelId="{3B30B837-F7DF-4B80-9450-5C93CB4AF42C}" type="presOf" srcId="{88EAB1DA-4D18-49BD-A0BF-2A0A69751D99}" destId="{68078904-9E4A-4867-AA63-838783CFAF1E}" srcOrd="1" destOrd="0" presId="urn:microsoft.com/office/officeart/2005/8/layout/list1"/>
    <dgm:cxn modelId="{3F59E7BF-019A-4BB9-85D6-098C8608C6B2}" type="presOf" srcId="{B3D91273-DCFE-45D7-9FFA-FEB5E293DEF4}" destId="{12FAABC2-F3A5-43DD-90BD-86745410A5B3}" srcOrd="0" destOrd="0" presId="urn:microsoft.com/office/officeart/2005/8/layout/list1"/>
    <dgm:cxn modelId="{FA8B261C-EBFB-4086-ABC0-90C691E844B5}" type="presOf" srcId="{D966402A-7700-436F-A86D-E55A87FA1008}" destId="{0C792EBF-9056-4A2E-9510-CFF6D99D25D5}" srcOrd="0" destOrd="0" presId="urn:microsoft.com/office/officeart/2005/8/layout/list1"/>
    <dgm:cxn modelId="{820CF579-59FD-4D2C-94E4-E72B16FC5471}" type="presOf" srcId="{88EAB1DA-4D18-49BD-A0BF-2A0A69751D99}" destId="{8DE51ADB-B31A-4316-AB9F-8DF9B2F8CDE8}" srcOrd="0" destOrd="0" presId="urn:microsoft.com/office/officeart/2005/8/layout/list1"/>
    <dgm:cxn modelId="{288663AE-D799-4CC9-BE29-4500076136FD}" srcId="{B3D91273-DCFE-45D7-9FFA-FEB5E293DEF4}" destId="{D966402A-7700-436F-A86D-E55A87FA1008}" srcOrd="2" destOrd="0" parTransId="{5AF7329B-24EA-465E-8AAB-9BB65BC19718}" sibTransId="{BE4529DA-B09F-4150-80E9-1A655FBBFEB8}"/>
    <dgm:cxn modelId="{2D2D7A40-DCA4-457B-8734-E077FDD6E6D2}" type="presOf" srcId="{7B7E83D6-6D82-4CE3-9907-93AEE29C7EC4}" destId="{1A8B41C0-A5E1-401C-A5D0-F4C4BC86FB6C}" srcOrd="0" destOrd="0" presId="urn:microsoft.com/office/officeart/2005/8/layout/list1"/>
    <dgm:cxn modelId="{0B23FD89-B870-4A01-935A-DD426EB66AA1}" type="presOf" srcId="{7B7E83D6-6D82-4CE3-9907-93AEE29C7EC4}" destId="{3CC06DF6-E15A-4E35-8FFD-B53E5AB66E80}" srcOrd="1" destOrd="0" presId="urn:microsoft.com/office/officeart/2005/8/layout/list1"/>
    <dgm:cxn modelId="{D896954F-1169-4E4C-AE2D-9218E206E07C}" type="presOf" srcId="{A9D4149F-53D6-4CDF-8182-29F4267C3A93}" destId="{BCD26A56-9AE5-43E9-B7A5-70A223F7D640}" srcOrd="0" destOrd="0" presId="urn:microsoft.com/office/officeart/2005/8/layout/list1"/>
    <dgm:cxn modelId="{0C6A990A-B1C1-42C4-9274-E527A08565DB}" type="presOf" srcId="{D966402A-7700-436F-A86D-E55A87FA1008}" destId="{D607F121-8492-4199-B137-C6A63E33951B}" srcOrd="1" destOrd="0" presId="urn:microsoft.com/office/officeart/2005/8/layout/list1"/>
    <dgm:cxn modelId="{BB5B3E80-CFEB-4860-8EEC-F48C17C0D3E2}" srcId="{B3D91273-DCFE-45D7-9FFA-FEB5E293DEF4}" destId="{88EAB1DA-4D18-49BD-A0BF-2A0A69751D99}" srcOrd="3" destOrd="0" parTransId="{E34BCBB8-BCC3-434B-A1B6-D258EE1C5177}" sibTransId="{4DB65923-D6C4-4A83-8C26-28AA7DD2B915}"/>
    <dgm:cxn modelId="{BA3D04D2-176B-4EE1-B281-D0458D196E25}" srcId="{B3D91273-DCFE-45D7-9FFA-FEB5E293DEF4}" destId="{A9D4149F-53D6-4CDF-8182-29F4267C3A93}" srcOrd="0" destOrd="0" parTransId="{54F9C26F-E028-4698-8770-4EC5A452F47A}" sibTransId="{ABA800B7-7802-428B-90CF-32016C57455D}"/>
    <dgm:cxn modelId="{6154D2FA-767F-4808-9EB2-E173F22BF124}" srcId="{B3D91273-DCFE-45D7-9FFA-FEB5E293DEF4}" destId="{7B7E83D6-6D82-4CE3-9907-93AEE29C7EC4}" srcOrd="1" destOrd="0" parTransId="{3112A186-12B3-447D-BB0B-40EBA9547F37}" sibTransId="{CEBD0491-1175-4A77-B582-E594063C5F32}"/>
    <dgm:cxn modelId="{04A47DA4-E394-454F-9119-6E393840B0D8}" type="presParOf" srcId="{12FAABC2-F3A5-43DD-90BD-86745410A5B3}" destId="{DC81BBD9-2304-400E-9CC9-5399F5DDCD15}" srcOrd="0" destOrd="0" presId="urn:microsoft.com/office/officeart/2005/8/layout/list1"/>
    <dgm:cxn modelId="{784D736D-38DC-4CD5-8D1E-62FEF1AC9C76}" type="presParOf" srcId="{DC81BBD9-2304-400E-9CC9-5399F5DDCD15}" destId="{BCD26A56-9AE5-43E9-B7A5-70A223F7D640}" srcOrd="0" destOrd="0" presId="urn:microsoft.com/office/officeart/2005/8/layout/list1"/>
    <dgm:cxn modelId="{15CBEC2A-2BBD-4EB1-8346-FCBC55FF043D}" type="presParOf" srcId="{DC81BBD9-2304-400E-9CC9-5399F5DDCD15}" destId="{8A6446D9-AA63-4B49-AC47-18EE9F5A9B08}" srcOrd="1" destOrd="0" presId="urn:microsoft.com/office/officeart/2005/8/layout/list1"/>
    <dgm:cxn modelId="{BCCF924F-C042-4A2D-A02C-9B61FBF62451}" type="presParOf" srcId="{12FAABC2-F3A5-43DD-90BD-86745410A5B3}" destId="{3AB2FEAD-4480-43BA-8611-FE227B4EE870}" srcOrd="1" destOrd="0" presId="urn:microsoft.com/office/officeart/2005/8/layout/list1"/>
    <dgm:cxn modelId="{14B9A2DE-940A-488B-93A6-CF0D92D9026E}" type="presParOf" srcId="{12FAABC2-F3A5-43DD-90BD-86745410A5B3}" destId="{EE22C2AF-5303-4E95-9CAD-5B127BC8147F}" srcOrd="2" destOrd="0" presId="urn:microsoft.com/office/officeart/2005/8/layout/list1"/>
    <dgm:cxn modelId="{E44D91C8-973E-49E4-88A9-3E864A5E5060}" type="presParOf" srcId="{12FAABC2-F3A5-43DD-90BD-86745410A5B3}" destId="{C436CF83-C9C6-49BA-8B21-52F6CA87B907}" srcOrd="3" destOrd="0" presId="urn:microsoft.com/office/officeart/2005/8/layout/list1"/>
    <dgm:cxn modelId="{FB8D2C0F-750F-48E1-9F24-263E641A294A}" type="presParOf" srcId="{12FAABC2-F3A5-43DD-90BD-86745410A5B3}" destId="{62CE74D8-96C0-4F56-B32D-C752B55A3393}" srcOrd="4" destOrd="0" presId="urn:microsoft.com/office/officeart/2005/8/layout/list1"/>
    <dgm:cxn modelId="{DB8CCC0C-3D69-4A41-9389-6EF640C036C3}" type="presParOf" srcId="{62CE74D8-96C0-4F56-B32D-C752B55A3393}" destId="{1A8B41C0-A5E1-401C-A5D0-F4C4BC86FB6C}" srcOrd="0" destOrd="0" presId="urn:microsoft.com/office/officeart/2005/8/layout/list1"/>
    <dgm:cxn modelId="{A6834EF7-F83C-473B-9C60-1D85BBC43D06}" type="presParOf" srcId="{62CE74D8-96C0-4F56-B32D-C752B55A3393}" destId="{3CC06DF6-E15A-4E35-8FFD-B53E5AB66E80}" srcOrd="1" destOrd="0" presId="urn:microsoft.com/office/officeart/2005/8/layout/list1"/>
    <dgm:cxn modelId="{F748BC35-F20E-4CF2-BB0E-45E655FA9A32}" type="presParOf" srcId="{12FAABC2-F3A5-43DD-90BD-86745410A5B3}" destId="{21B79271-3145-4108-B675-BFDE12531D90}" srcOrd="5" destOrd="0" presId="urn:microsoft.com/office/officeart/2005/8/layout/list1"/>
    <dgm:cxn modelId="{20CC62D1-C960-4A97-840C-04160475F3E9}" type="presParOf" srcId="{12FAABC2-F3A5-43DD-90BD-86745410A5B3}" destId="{1C53A643-5FDB-4474-97F4-AB2C45642A14}" srcOrd="6" destOrd="0" presId="urn:microsoft.com/office/officeart/2005/8/layout/list1"/>
    <dgm:cxn modelId="{B9DE6BD7-B9CA-4E62-B51E-9627F54C090F}" type="presParOf" srcId="{12FAABC2-F3A5-43DD-90BD-86745410A5B3}" destId="{366F7FE1-2A6B-4CDE-88D6-B3F3F1C61BF6}" srcOrd="7" destOrd="0" presId="urn:microsoft.com/office/officeart/2005/8/layout/list1"/>
    <dgm:cxn modelId="{A6D1A3D6-8297-4327-93A6-25ED493A0F6F}" type="presParOf" srcId="{12FAABC2-F3A5-43DD-90BD-86745410A5B3}" destId="{70E0B04E-D518-4E9B-972A-11D20C69CF02}" srcOrd="8" destOrd="0" presId="urn:microsoft.com/office/officeart/2005/8/layout/list1"/>
    <dgm:cxn modelId="{8E821AEB-3440-4C3F-B238-965E4A6B77F4}" type="presParOf" srcId="{70E0B04E-D518-4E9B-972A-11D20C69CF02}" destId="{0C792EBF-9056-4A2E-9510-CFF6D99D25D5}" srcOrd="0" destOrd="0" presId="urn:microsoft.com/office/officeart/2005/8/layout/list1"/>
    <dgm:cxn modelId="{0D669FD4-4A9C-4B02-83F0-2A0E8860015B}" type="presParOf" srcId="{70E0B04E-D518-4E9B-972A-11D20C69CF02}" destId="{D607F121-8492-4199-B137-C6A63E33951B}" srcOrd="1" destOrd="0" presId="urn:microsoft.com/office/officeart/2005/8/layout/list1"/>
    <dgm:cxn modelId="{2B1C78E1-7D2E-42B9-BACF-4C142BF2BF4B}" type="presParOf" srcId="{12FAABC2-F3A5-43DD-90BD-86745410A5B3}" destId="{71D17AFA-628B-4B9B-8CA0-3A564E56B27F}" srcOrd="9" destOrd="0" presId="urn:microsoft.com/office/officeart/2005/8/layout/list1"/>
    <dgm:cxn modelId="{962100E7-3650-4BF1-B702-29F3FC57A78A}" type="presParOf" srcId="{12FAABC2-F3A5-43DD-90BD-86745410A5B3}" destId="{C41FEB66-24BF-4ABD-86F0-98B3E3B5DB06}" srcOrd="10" destOrd="0" presId="urn:microsoft.com/office/officeart/2005/8/layout/list1"/>
    <dgm:cxn modelId="{3FABB4F9-247D-46ED-98A2-CF2081AF9E5D}" type="presParOf" srcId="{12FAABC2-F3A5-43DD-90BD-86745410A5B3}" destId="{1747D387-512F-45BF-B110-69FFF385260D}" srcOrd="11" destOrd="0" presId="urn:microsoft.com/office/officeart/2005/8/layout/list1"/>
    <dgm:cxn modelId="{D718DAA9-4B32-4B0D-B483-5EF6BC6DA9B3}" type="presParOf" srcId="{12FAABC2-F3A5-43DD-90BD-86745410A5B3}" destId="{98CB48FA-DF55-49B9-8596-DEB06D131EF9}" srcOrd="12" destOrd="0" presId="urn:microsoft.com/office/officeart/2005/8/layout/list1"/>
    <dgm:cxn modelId="{44E7E8A1-61F9-4334-870F-7E75B04D4D7A}" type="presParOf" srcId="{98CB48FA-DF55-49B9-8596-DEB06D131EF9}" destId="{8DE51ADB-B31A-4316-AB9F-8DF9B2F8CDE8}" srcOrd="0" destOrd="0" presId="urn:microsoft.com/office/officeart/2005/8/layout/list1"/>
    <dgm:cxn modelId="{2A57D891-E2D6-4BDC-8875-93E8F2A176DB}" type="presParOf" srcId="{98CB48FA-DF55-49B9-8596-DEB06D131EF9}" destId="{68078904-9E4A-4867-AA63-838783CFAF1E}" srcOrd="1" destOrd="0" presId="urn:microsoft.com/office/officeart/2005/8/layout/list1"/>
    <dgm:cxn modelId="{178FACF4-73F7-4EB3-B6F7-27357F84F996}" type="presParOf" srcId="{12FAABC2-F3A5-43DD-90BD-86745410A5B3}" destId="{4EB50DC2-E0A0-4110-804A-7818906C5B73}" srcOrd="13" destOrd="0" presId="urn:microsoft.com/office/officeart/2005/8/layout/list1"/>
    <dgm:cxn modelId="{A532474C-3F7D-480A-BEAF-B123E04C3919}" type="presParOf" srcId="{12FAABC2-F3A5-43DD-90BD-86745410A5B3}" destId="{042099C7-9A55-42DB-ABFA-F144A3A646D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639655-FA8E-4222-8F49-9820F4E431DA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0F8C9A-E635-426E-A38C-3086BC79FAA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600" b="1" dirty="0" smtClean="0">
            <a:solidFill>
              <a:schemeClr val="tx2">
                <a:lumMod val="75000"/>
              </a:schemeClr>
            </a:solidFill>
          </a:endParaRPr>
        </a:p>
      </dgm:t>
    </dgm:pt>
    <dgm:pt modelId="{12709427-C143-45BB-9058-46F258C74785}" type="parTrans" cxnId="{9965E8D8-C171-47E3-A342-21F7332DFFAB}">
      <dgm:prSet/>
      <dgm:spPr/>
      <dgm:t>
        <a:bodyPr/>
        <a:lstStyle/>
        <a:p>
          <a:endParaRPr lang="ru-RU"/>
        </a:p>
      </dgm:t>
    </dgm:pt>
    <dgm:pt modelId="{64A409E2-6522-470D-A515-909ADD622380}" type="sibTrans" cxnId="{9965E8D8-C171-47E3-A342-21F7332DFFAB}">
      <dgm:prSet/>
      <dgm:spPr/>
      <dgm:t>
        <a:bodyPr/>
        <a:lstStyle/>
        <a:p>
          <a:endParaRPr lang="ru-RU"/>
        </a:p>
      </dgm:t>
    </dgm:pt>
    <dgm:pt modelId="{3819860E-8A8A-457F-9E8B-F5B0C6DAE00C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1300" b="1" dirty="0" smtClean="0">
              <a:solidFill>
                <a:schemeClr val="tx2">
                  <a:lumMod val="75000"/>
                </a:schemeClr>
              </a:solidFill>
            </a:rPr>
            <a:t>Подготовка к проведению закупочных процедур</a:t>
          </a:r>
          <a:endParaRPr lang="ru-RU" sz="1300" b="1" dirty="0">
            <a:solidFill>
              <a:schemeClr val="tx2">
                <a:lumMod val="75000"/>
              </a:schemeClr>
            </a:solidFill>
          </a:endParaRPr>
        </a:p>
      </dgm:t>
    </dgm:pt>
    <dgm:pt modelId="{E50F5D4F-49CC-4164-A313-6A4BB9D5B2BF}" type="parTrans" cxnId="{B7CD690B-C420-4001-8645-608D97443955}">
      <dgm:prSet/>
      <dgm:spPr/>
      <dgm:t>
        <a:bodyPr/>
        <a:lstStyle/>
        <a:p>
          <a:endParaRPr lang="ru-RU"/>
        </a:p>
      </dgm:t>
    </dgm:pt>
    <dgm:pt modelId="{CBA4B945-4C39-453E-AE87-C99C5725DA73}" type="sibTrans" cxnId="{B7CD690B-C420-4001-8645-608D97443955}">
      <dgm:prSet/>
      <dgm:spPr/>
      <dgm:t>
        <a:bodyPr/>
        <a:lstStyle/>
        <a:p>
          <a:endParaRPr lang="ru-RU"/>
        </a:p>
      </dgm:t>
    </dgm:pt>
    <dgm:pt modelId="{CAA4E27E-9DD3-4485-BAF4-8A55B15EE142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300" b="1" u="sng" dirty="0" smtClean="0">
              <a:solidFill>
                <a:schemeClr val="tx2">
                  <a:lumMod val="75000"/>
                </a:schemeClr>
              </a:solidFill>
            </a:rPr>
            <a:t>1 этап</a:t>
          </a:r>
        </a:p>
        <a:p>
          <a:r>
            <a:rPr lang="ru-RU" sz="1300" b="1" dirty="0" smtClean="0">
              <a:solidFill>
                <a:schemeClr val="tx2">
                  <a:lumMod val="75000"/>
                </a:schemeClr>
              </a:solidFill>
            </a:rPr>
            <a:t>Квалификационный отбор</a:t>
          </a:r>
          <a:endParaRPr lang="ru-RU" sz="1300" b="1" dirty="0">
            <a:solidFill>
              <a:schemeClr val="tx2">
                <a:lumMod val="75000"/>
              </a:schemeClr>
            </a:solidFill>
          </a:endParaRPr>
        </a:p>
      </dgm:t>
    </dgm:pt>
    <dgm:pt modelId="{77BEE561-A09A-4D10-AADB-FED98E93BB94}" type="parTrans" cxnId="{53EDC2D5-B581-403D-BEF0-90861473FC68}">
      <dgm:prSet/>
      <dgm:spPr/>
      <dgm:t>
        <a:bodyPr/>
        <a:lstStyle/>
        <a:p>
          <a:endParaRPr lang="ru-RU"/>
        </a:p>
      </dgm:t>
    </dgm:pt>
    <dgm:pt modelId="{E1C6C73C-F524-4D45-92A1-2C8F70DC6844}" type="sibTrans" cxnId="{53EDC2D5-B581-403D-BEF0-90861473FC68}">
      <dgm:prSet/>
      <dgm:spPr/>
      <dgm:t>
        <a:bodyPr/>
        <a:lstStyle/>
        <a:p>
          <a:endParaRPr lang="ru-RU"/>
        </a:p>
      </dgm:t>
    </dgm:pt>
    <dgm:pt modelId="{F3503661-924F-47C1-BF0E-90B73F4D5B9D}">
      <dgm:prSet phldrT="[Текст]" custT="1"/>
      <dgm:spPr/>
      <dgm:t>
        <a:bodyPr/>
        <a:lstStyle/>
        <a:p>
          <a:r>
            <a:rPr lang="ru-RU" sz="1300" b="1" u="sng" dirty="0" smtClean="0">
              <a:solidFill>
                <a:schemeClr val="tx2">
                  <a:lumMod val="75000"/>
                </a:schemeClr>
              </a:solidFill>
            </a:rPr>
            <a:t>2 этап</a:t>
          </a:r>
        </a:p>
        <a:p>
          <a:r>
            <a:rPr lang="ru-RU" sz="1300" b="1" dirty="0" smtClean="0">
              <a:solidFill>
                <a:schemeClr val="tx2">
                  <a:lumMod val="75000"/>
                </a:schemeClr>
              </a:solidFill>
            </a:rPr>
            <a:t>Выбор поставщика,</a:t>
          </a:r>
        </a:p>
        <a:p>
          <a:r>
            <a:rPr lang="ru-RU" sz="1300" b="1" dirty="0" smtClean="0">
              <a:solidFill>
                <a:schemeClr val="tx2">
                  <a:lumMod val="75000"/>
                </a:schemeClr>
              </a:solidFill>
            </a:rPr>
            <a:t>заключение договора</a:t>
          </a:r>
          <a:endParaRPr lang="ru-RU" sz="1300" b="1" dirty="0">
            <a:solidFill>
              <a:schemeClr val="tx2">
                <a:lumMod val="75000"/>
              </a:schemeClr>
            </a:solidFill>
          </a:endParaRPr>
        </a:p>
      </dgm:t>
    </dgm:pt>
    <dgm:pt modelId="{ECC2D1BC-CAC4-4536-81AE-344C1F50510C}" type="parTrans" cxnId="{DF03789D-C3CA-4DC8-B4CC-4207481AEB4E}">
      <dgm:prSet/>
      <dgm:spPr/>
      <dgm:t>
        <a:bodyPr/>
        <a:lstStyle/>
        <a:p>
          <a:endParaRPr lang="ru-RU"/>
        </a:p>
      </dgm:t>
    </dgm:pt>
    <dgm:pt modelId="{B260D914-1675-4F56-AA8D-65AB95ABD4F9}" type="sibTrans" cxnId="{DF03789D-C3CA-4DC8-B4CC-4207481AEB4E}">
      <dgm:prSet/>
      <dgm:spPr/>
      <dgm:t>
        <a:bodyPr/>
        <a:lstStyle/>
        <a:p>
          <a:endParaRPr lang="ru-RU"/>
        </a:p>
      </dgm:t>
    </dgm:pt>
    <dgm:pt modelId="{A05E99FC-3CBA-4A2B-9DC5-B07DE5F4BE5F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2">
                  <a:lumMod val="75000"/>
                </a:schemeClr>
              </a:solidFill>
            </a:rPr>
            <a:t>Контроль исполнения закупок</a:t>
          </a:r>
          <a:endParaRPr lang="ru-RU" sz="1300" b="1" dirty="0">
            <a:solidFill>
              <a:schemeClr val="tx2">
                <a:lumMod val="75000"/>
              </a:schemeClr>
            </a:solidFill>
          </a:endParaRPr>
        </a:p>
      </dgm:t>
    </dgm:pt>
    <dgm:pt modelId="{4A3BE968-FE24-41E1-9024-836DB575944E}" type="parTrans" cxnId="{4B993621-8029-4001-A52B-3B62E94BA078}">
      <dgm:prSet/>
      <dgm:spPr/>
      <dgm:t>
        <a:bodyPr/>
        <a:lstStyle/>
        <a:p>
          <a:endParaRPr lang="ru-RU"/>
        </a:p>
      </dgm:t>
    </dgm:pt>
    <dgm:pt modelId="{0B749737-FADE-4637-B93B-05EEC0EC5968}" type="sibTrans" cxnId="{4B993621-8029-4001-A52B-3B62E94BA078}">
      <dgm:prSet/>
      <dgm:spPr/>
      <dgm:t>
        <a:bodyPr/>
        <a:lstStyle/>
        <a:p>
          <a:endParaRPr lang="ru-RU"/>
        </a:p>
      </dgm:t>
    </dgm:pt>
    <dgm:pt modelId="{4D816A72-1205-4E5B-BB53-E6BB10F458DA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Планирование потребности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9F84C73-4E71-4A3E-946B-41555BDE11D9}" type="parTrans" cxnId="{8E09C887-4C99-41BD-AADF-1BE997FF54EB}">
      <dgm:prSet/>
      <dgm:spPr/>
      <dgm:t>
        <a:bodyPr/>
        <a:lstStyle/>
        <a:p>
          <a:endParaRPr lang="ru-RU"/>
        </a:p>
      </dgm:t>
    </dgm:pt>
    <dgm:pt modelId="{917C30A3-6072-4AA9-8BD5-BD563BEF7388}" type="sibTrans" cxnId="{8E09C887-4C99-41BD-AADF-1BE997FF54EB}">
      <dgm:prSet/>
      <dgm:spPr/>
      <dgm:t>
        <a:bodyPr/>
        <a:lstStyle/>
        <a:p>
          <a:endParaRPr lang="ru-RU"/>
        </a:p>
      </dgm:t>
    </dgm:pt>
    <dgm:pt modelId="{6B6A5F1F-00A4-4E35-A75D-FC7AF34070C7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Аккредитация поставщиков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E1A0AC9A-41CD-400B-9579-7BF111F11701}" type="parTrans" cxnId="{C20ECA03-203F-41A6-BBC1-5EF87A414E70}">
      <dgm:prSet/>
      <dgm:spPr/>
      <dgm:t>
        <a:bodyPr/>
        <a:lstStyle/>
        <a:p>
          <a:endParaRPr lang="ru-RU"/>
        </a:p>
      </dgm:t>
    </dgm:pt>
    <dgm:pt modelId="{2C841684-26C0-471C-8867-7F15E03DD500}" type="sibTrans" cxnId="{C20ECA03-203F-41A6-BBC1-5EF87A414E70}">
      <dgm:prSet/>
      <dgm:spPr/>
      <dgm:t>
        <a:bodyPr/>
        <a:lstStyle/>
        <a:p>
          <a:endParaRPr lang="ru-RU"/>
        </a:p>
      </dgm:t>
    </dgm:pt>
    <dgm:pt modelId="{2ABAEE41-E781-4079-9E5B-3B3236090458}" type="pres">
      <dgm:prSet presAssocID="{17639655-FA8E-4222-8F49-9820F4E431D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FDBF383-7DB8-493A-976A-7D9CB66F9654}" type="pres">
      <dgm:prSet presAssocID="{590F8C9A-E635-426E-A38C-3086BC79FAA9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E348912A-D6C1-4115-AD18-EFD2C3D45114}" type="pres">
      <dgm:prSet presAssocID="{6B6A5F1F-00A4-4E35-A75D-FC7AF34070C7}" presName="Accent1" presStyleCnt="0"/>
      <dgm:spPr/>
    </dgm:pt>
    <dgm:pt modelId="{5D565238-22EB-4B2C-B0EB-5AE0E4B4BF66}" type="pres">
      <dgm:prSet presAssocID="{6B6A5F1F-00A4-4E35-A75D-FC7AF34070C7}" presName="Accent" presStyleLbl="bgShp" presStyleIdx="0" presStyleCnt="6"/>
      <dgm:spPr/>
    </dgm:pt>
    <dgm:pt modelId="{65062EDF-7DD7-4520-8BBA-699B718C6020}" type="pres">
      <dgm:prSet presAssocID="{6B6A5F1F-00A4-4E35-A75D-FC7AF34070C7}" presName="Child1" presStyleLbl="node1" presStyleIdx="0" presStyleCnt="6" custLinFactNeighborX="-28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66AEC-DF04-4512-AF03-EEA7515C4218}" type="pres">
      <dgm:prSet presAssocID="{4D816A72-1205-4E5B-BB53-E6BB10F458DA}" presName="Accent2" presStyleCnt="0"/>
      <dgm:spPr/>
    </dgm:pt>
    <dgm:pt modelId="{D215769F-88C6-41C1-B456-3F57FE687ABD}" type="pres">
      <dgm:prSet presAssocID="{4D816A72-1205-4E5B-BB53-E6BB10F458DA}" presName="Accent" presStyleLbl="bgShp" presStyleIdx="1" presStyleCnt="6"/>
      <dgm:spPr>
        <a:noFill/>
      </dgm:spPr>
      <dgm:t>
        <a:bodyPr/>
        <a:lstStyle/>
        <a:p>
          <a:endParaRPr lang="ru-RU"/>
        </a:p>
      </dgm:t>
    </dgm:pt>
    <dgm:pt modelId="{646AC536-58FD-404F-A3B1-4E5180F87DE3}" type="pres">
      <dgm:prSet presAssocID="{4D816A72-1205-4E5B-BB53-E6BB10F458D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F3094-763D-44D6-A14D-F93D1CDF5008}" type="pres">
      <dgm:prSet presAssocID="{3819860E-8A8A-457F-9E8B-F5B0C6DAE00C}" presName="Accent3" presStyleCnt="0"/>
      <dgm:spPr/>
    </dgm:pt>
    <dgm:pt modelId="{05F15A07-5F57-4881-B726-1B4ECA9EEB55}" type="pres">
      <dgm:prSet presAssocID="{3819860E-8A8A-457F-9E8B-F5B0C6DAE00C}" presName="Accent" presStyleLbl="bgShp" presStyleIdx="2" presStyleCnt="6"/>
      <dgm:spPr/>
    </dgm:pt>
    <dgm:pt modelId="{D30E6268-827D-44DA-AB64-2C7E68730857}" type="pres">
      <dgm:prSet presAssocID="{3819860E-8A8A-457F-9E8B-F5B0C6DAE00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DB3F4-014D-483C-B0B8-74B605B32CDF}" type="pres">
      <dgm:prSet presAssocID="{CAA4E27E-9DD3-4485-BAF4-8A55B15EE142}" presName="Accent4" presStyleCnt="0"/>
      <dgm:spPr/>
    </dgm:pt>
    <dgm:pt modelId="{4A4303B9-2C67-4AEF-959E-6A8E14266AC9}" type="pres">
      <dgm:prSet presAssocID="{CAA4E27E-9DD3-4485-BAF4-8A55B15EE142}" presName="Accent" presStyleLbl="bgShp" presStyleIdx="3" presStyleCnt="6"/>
      <dgm:spPr/>
    </dgm:pt>
    <dgm:pt modelId="{35BC6237-9ECC-4651-8F39-DE7286033F95}" type="pres">
      <dgm:prSet presAssocID="{CAA4E27E-9DD3-4485-BAF4-8A55B15EE142}" presName="Child4" presStyleLbl="node1" presStyleIdx="3" presStyleCnt="6" custScaleX="100079" custScaleY="99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3BC62-474A-4B01-BDF5-2E98A7071E60}" type="pres">
      <dgm:prSet presAssocID="{F3503661-924F-47C1-BF0E-90B73F4D5B9D}" presName="Accent5" presStyleCnt="0"/>
      <dgm:spPr/>
    </dgm:pt>
    <dgm:pt modelId="{EC2939AC-20BE-4C31-A08E-A7FBB7E57F9A}" type="pres">
      <dgm:prSet presAssocID="{F3503661-924F-47C1-BF0E-90B73F4D5B9D}" presName="Accent" presStyleLbl="bgShp" presStyleIdx="4" presStyleCnt="6"/>
      <dgm:spPr/>
    </dgm:pt>
    <dgm:pt modelId="{2BE4CA9D-75D8-4CAE-A60A-098994CEEDA0}" type="pres">
      <dgm:prSet presAssocID="{F3503661-924F-47C1-BF0E-90B73F4D5B9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07479-DF4A-409A-B0A0-8075354401A3}" type="pres">
      <dgm:prSet presAssocID="{A05E99FC-3CBA-4A2B-9DC5-B07DE5F4BE5F}" presName="Accent6" presStyleCnt="0"/>
      <dgm:spPr/>
    </dgm:pt>
    <dgm:pt modelId="{9344297D-1197-4427-9A05-D15D28939D0B}" type="pres">
      <dgm:prSet presAssocID="{A05E99FC-3CBA-4A2B-9DC5-B07DE5F4BE5F}" presName="Accent" presStyleLbl="bgShp" presStyleIdx="5" presStyleCnt="6"/>
      <dgm:spPr/>
    </dgm:pt>
    <dgm:pt modelId="{B1EC315E-30C6-4FF7-8215-ACDA7CC96FA8}" type="pres">
      <dgm:prSet presAssocID="{A05E99FC-3CBA-4A2B-9DC5-B07DE5F4BE5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65E8D8-C171-47E3-A342-21F7332DFFAB}" srcId="{17639655-FA8E-4222-8F49-9820F4E431DA}" destId="{590F8C9A-E635-426E-A38C-3086BC79FAA9}" srcOrd="0" destOrd="0" parTransId="{12709427-C143-45BB-9058-46F258C74785}" sibTransId="{64A409E2-6522-470D-A515-909ADD622380}"/>
    <dgm:cxn modelId="{06B09BB3-AF69-462C-A06E-955D8FCE63F4}" type="presOf" srcId="{6B6A5F1F-00A4-4E35-A75D-FC7AF34070C7}" destId="{65062EDF-7DD7-4520-8BBA-699B718C6020}" srcOrd="0" destOrd="0" presId="urn:microsoft.com/office/officeart/2011/layout/HexagonRadial"/>
    <dgm:cxn modelId="{8E09C887-4C99-41BD-AADF-1BE997FF54EB}" srcId="{590F8C9A-E635-426E-A38C-3086BC79FAA9}" destId="{4D816A72-1205-4E5B-BB53-E6BB10F458DA}" srcOrd="1" destOrd="0" parTransId="{49F84C73-4E71-4A3E-946B-41555BDE11D9}" sibTransId="{917C30A3-6072-4AA9-8BD5-BD563BEF7388}"/>
    <dgm:cxn modelId="{3637D7E3-68AA-4C8A-8B63-77C105E977A3}" type="presOf" srcId="{590F8C9A-E635-426E-A38C-3086BC79FAA9}" destId="{0FDBF383-7DB8-493A-976A-7D9CB66F9654}" srcOrd="0" destOrd="0" presId="urn:microsoft.com/office/officeart/2011/layout/HexagonRadial"/>
    <dgm:cxn modelId="{B7CD690B-C420-4001-8645-608D97443955}" srcId="{590F8C9A-E635-426E-A38C-3086BC79FAA9}" destId="{3819860E-8A8A-457F-9E8B-F5B0C6DAE00C}" srcOrd="2" destOrd="0" parTransId="{E50F5D4F-49CC-4164-A313-6A4BB9D5B2BF}" sibTransId="{CBA4B945-4C39-453E-AE87-C99C5725DA73}"/>
    <dgm:cxn modelId="{0A2B5B44-9F39-4F09-B8CB-A61C55AA885C}" type="presOf" srcId="{A05E99FC-3CBA-4A2B-9DC5-B07DE5F4BE5F}" destId="{B1EC315E-30C6-4FF7-8215-ACDA7CC96FA8}" srcOrd="0" destOrd="0" presId="urn:microsoft.com/office/officeart/2011/layout/HexagonRadial"/>
    <dgm:cxn modelId="{4B993621-8029-4001-A52B-3B62E94BA078}" srcId="{590F8C9A-E635-426E-A38C-3086BC79FAA9}" destId="{A05E99FC-3CBA-4A2B-9DC5-B07DE5F4BE5F}" srcOrd="5" destOrd="0" parTransId="{4A3BE968-FE24-41E1-9024-836DB575944E}" sibTransId="{0B749737-FADE-4637-B93B-05EEC0EC5968}"/>
    <dgm:cxn modelId="{53EDC2D5-B581-403D-BEF0-90861473FC68}" srcId="{590F8C9A-E635-426E-A38C-3086BC79FAA9}" destId="{CAA4E27E-9DD3-4485-BAF4-8A55B15EE142}" srcOrd="3" destOrd="0" parTransId="{77BEE561-A09A-4D10-AADB-FED98E93BB94}" sibTransId="{E1C6C73C-F524-4D45-92A1-2C8F70DC6844}"/>
    <dgm:cxn modelId="{D7EDB351-60A0-48B0-979E-6882DC9B8DB0}" type="presOf" srcId="{17639655-FA8E-4222-8F49-9820F4E431DA}" destId="{2ABAEE41-E781-4079-9E5B-3B3236090458}" srcOrd="0" destOrd="0" presId="urn:microsoft.com/office/officeart/2011/layout/HexagonRadial"/>
    <dgm:cxn modelId="{61B6B65E-3B64-45A1-9961-8AAB37DB02CF}" type="presOf" srcId="{F3503661-924F-47C1-BF0E-90B73F4D5B9D}" destId="{2BE4CA9D-75D8-4CAE-A60A-098994CEEDA0}" srcOrd="0" destOrd="0" presId="urn:microsoft.com/office/officeart/2011/layout/HexagonRadial"/>
    <dgm:cxn modelId="{B04899D2-9DF4-408E-8502-1569BDCB4F8B}" type="presOf" srcId="{CAA4E27E-9DD3-4485-BAF4-8A55B15EE142}" destId="{35BC6237-9ECC-4651-8F39-DE7286033F95}" srcOrd="0" destOrd="0" presId="urn:microsoft.com/office/officeart/2011/layout/HexagonRadial"/>
    <dgm:cxn modelId="{0E1002AC-91CF-4CCD-99A0-E2550E023946}" type="presOf" srcId="{3819860E-8A8A-457F-9E8B-F5B0C6DAE00C}" destId="{D30E6268-827D-44DA-AB64-2C7E68730857}" srcOrd="0" destOrd="0" presId="urn:microsoft.com/office/officeart/2011/layout/HexagonRadial"/>
    <dgm:cxn modelId="{DF03789D-C3CA-4DC8-B4CC-4207481AEB4E}" srcId="{590F8C9A-E635-426E-A38C-3086BC79FAA9}" destId="{F3503661-924F-47C1-BF0E-90B73F4D5B9D}" srcOrd="4" destOrd="0" parTransId="{ECC2D1BC-CAC4-4536-81AE-344C1F50510C}" sibTransId="{B260D914-1675-4F56-AA8D-65AB95ABD4F9}"/>
    <dgm:cxn modelId="{C8DC8A57-1030-4EF2-857B-9D76B30BE3F4}" type="presOf" srcId="{4D816A72-1205-4E5B-BB53-E6BB10F458DA}" destId="{646AC536-58FD-404F-A3B1-4E5180F87DE3}" srcOrd="0" destOrd="0" presId="urn:microsoft.com/office/officeart/2011/layout/HexagonRadial"/>
    <dgm:cxn modelId="{C20ECA03-203F-41A6-BBC1-5EF87A414E70}" srcId="{590F8C9A-E635-426E-A38C-3086BC79FAA9}" destId="{6B6A5F1F-00A4-4E35-A75D-FC7AF34070C7}" srcOrd="0" destOrd="0" parTransId="{E1A0AC9A-41CD-400B-9579-7BF111F11701}" sibTransId="{2C841684-26C0-471C-8867-7F15E03DD500}"/>
    <dgm:cxn modelId="{5F8C5504-24A5-44C1-99AD-8B9AAB56BE0C}" type="presParOf" srcId="{2ABAEE41-E781-4079-9E5B-3B3236090458}" destId="{0FDBF383-7DB8-493A-976A-7D9CB66F9654}" srcOrd="0" destOrd="0" presId="urn:microsoft.com/office/officeart/2011/layout/HexagonRadial"/>
    <dgm:cxn modelId="{2A21CB67-5DF6-40CE-8F02-86E0B585E060}" type="presParOf" srcId="{2ABAEE41-E781-4079-9E5B-3B3236090458}" destId="{E348912A-D6C1-4115-AD18-EFD2C3D45114}" srcOrd="1" destOrd="0" presId="urn:microsoft.com/office/officeart/2011/layout/HexagonRadial"/>
    <dgm:cxn modelId="{52F4EFA3-B612-4F11-A562-BFF857DF3681}" type="presParOf" srcId="{E348912A-D6C1-4115-AD18-EFD2C3D45114}" destId="{5D565238-22EB-4B2C-B0EB-5AE0E4B4BF66}" srcOrd="0" destOrd="0" presId="urn:microsoft.com/office/officeart/2011/layout/HexagonRadial"/>
    <dgm:cxn modelId="{016B70D4-18C5-4615-B188-E6D1C43CE0FF}" type="presParOf" srcId="{2ABAEE41-E781-4079-9E5B-3B3236090458}" destId="{65062EDF-7DD7-4520-8BBA-699B718C6020}" srcOrd="2" destOrd="0" presId="urn:microsoft.com/office/officeart/2011/layout/HexagonRadial"/>
    <dgm:cxn modelId="{9026669B-B861-44D0-95D2-7D6456385582}" type="presParOf" srcId="{2ABAEE41-E781-4079-9E5B-3B3236090458}" destId="{EAC66AEC-DF04-4512-AF03-EEA7515C4218}" srcOrd="3" destOrd="0" presId="urn:microsoft.com/office/officeart/2011/layout/HexagonRadial"/>
    <dgm:cxn modelId="{CCA5904D-DED0-4DE1-8887-5DBCE4AA97AB}" type="presParOf" srcId="{EAC66AEC-DF04-4512-AF03-EEA7515C4218}" destId="{D215769F-88C6-41C1-B456-3F57FE687ABD}" srcOrd="0" destOrd="0" presId="urn:microsoft.com/office/officeart/2011/layout/HexagonRadial"/>
    <dgm:cxn modelId="{CF84E232-ED2B-4B2A-9A22-845B299BA063}" type="presParOf" srcId="{2ABAEE41-E781-4079-9E5B-3B3236090458}" destId="{646AC536-58FD-404F-A3B1-4E5180F87DE3}" srcOrd="4" destOrd="0" presId="urn:microsoft.com/office/officeart/2011/layout/HexagonRadial"/>
    <dgm:cxn modelId="{357333E5-A27C-47F1-B7B1-8760043DBEEB}" type="presParOf" srcId="{2ABAEE41-E781-4079-9E5B-3B3236090458}" destId="{8C1F3094-763D-44D6-A14D-F93D1CDF5008}" srcOrd="5" destOrd="0" presId="urn:microsoft.com/office/officeart/2011/layout/HexagonRadial"/>
    <dgm:cxn modelId="{7848410A-2BD3-4A35-AEC1-C3553319E1E2}" type="presParOf" srcId="{8C1F3094-763D-44D6-A14D-F93D1CDF5008}" destId="{05F15A07-5F57-4881-B726-1B4ECA9EEB55}" srcOrd="0" destOrd="0" presId="urn:microsoft.com/office/officeart/2011/layout/HexagonRadial"/>
    <dgm:cxn modelId="{FDA8119B-D5FA-44E6-8A68-8546E85DDC65}" type="presParOf" srcId="{2ABAEE41-E781-4079-9E5B-3B3236090458}" destId="{D30E6268-827D-44DA-AB64-2C7E68730857}" srcOrd="6" destOrd="0" presId="urn:microsoft.com/office/officeart/2011/layout/HexagonRadial"/>
    <dgm:cxn modelId="{3EEE324A-0115-4BD4-A63A-E65D766D1861}" type="presParOf" srcId="{2ABAEE41-E781-4079-9E5B-3B3236090458}" destId="{F42DB3F4-014D-483C-B0B8-74B605B32CDF}" srcOrd="7" destOrd="0" presId="urn:microsoft.com/office/officeart/2011/layout/HexagonRadial"/>
    <dgm:cxn modelId="{30597940-C4C3-4C4B-92C8-5BF46B1FC9CF}" type="presParOf" srcId="{F42DB3F4-014D-483C-B0B8-74B605B32CDF}" destId="{4A4303B9-2C67-4AEF-959E-6A8E14266AC9}" srcOrd="0" destOrd="0" presId="urn:microsoft.com/office/officeart/2011/layout/HexagonRadial"/>
    <dgm:cxn modelId="{13696AF6-B49C-4B55-ACF9-600C3C55F98F}" type="presParOf" srcId="{2ABAEE41-E781-4079-9E5B-3B3236090458}" destId="{35BC6237-9ECC-4651-8F39-DE7286033F95}" srcOrd="8" destOrd="0" presId="urn:microsoft.com/office/officeart/2011/layout/HexagonRadial"/>
    <dgm:cxn modelId="{6FB27057-E195-4D1D-8AB4-86CDD3C664C7}" type="presParOf" srcId="{2ABAEE41-E781-4079-9E5B-3B3236090458}" destId="{8663BC62-474A-4B01-BDF5-2E98A7071E60}" srcOrd="9" destOrd="0" presId="urn:microsoft.com/office/officeart/2011/layout/HexagonRadial"/>
    <dgm:cxn modelId="{60D2E647-75CA-4AD1-B239-8A051DD27F73}" type="presParOf" srcId="{8663BC62-474A-4B01-BDF5-2E98A7071E60}" destId="{EC2939AC-20BE-4C31-A08E-A7FBB7E57F9A}" srcOrd="0" destOrd="0" presId="urn:microsoft.com/office/officeart/2011/layout/HexagonRadial"/>
    <dgm:cxn modelId="{A323DA31-52DF-462F-8B4B-B9C1CFBAA821}" type="presParOf" srcId="{2ABAEE41-E781-4079-9E5B-3B3236090458}" destId="{2BE4CA9D-75D8-4CAE-A60A-098994CEEDA0}" srcOrd="10" destOrd="0" presId="urn:microsoft.com/office/officeart/2011/layout/HexagonRadial"/>
    <dgm:cxn modelId="{60A70075-4FA6-4555-8DE6-502F856AC0DC}" type="presParOf" srcId="{2ABAEE41-E781-4079-9E5B-3B3236090458}" destId="{51007479-DF4A-409A-B0A0-8075354401A3}" srcOrd="11" destOrd="0" presId="urn:microsoft.com/office/officeart/2011/layout/HexagonRadial"/>
    <dgm:cxn modelId="{AC556E41-84A3-496D-9730-40AC11ECCC41}" type="presParOf" srcId="{51007479-DF4A-409A-B0A0-8075354401A3}" destId="{9344297D-1197-4427-9A05-D15D28939D0B}" srcOrd="0" destOrd="0" presId="urn:microsoft.com/office/officeart/2011/layout/HexagonRadial"/>
    <dgm:cxn modelId="{386BFF4E-611A-424D-ACB2-7D11104B3FEF}" type="presParOf" srcId="{2ABAEE41-E781-4079-9E5B-3B3236090458}" destId="{B1EC315E-30C6-4FF7-8215-ACDA7CC96FA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2C2AF-5303-4E95-9CAD-5B127BC8147F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446D9-AA63-4B49-AC47-18EE9F5A9B08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C00000"/>
              </a:solidFill>
            </a:rPr>
            <a:t>Консолидация бюджетов</a:t>
          </a:r>
          <a:endParaRPr lang="ru-RU" sz="2300" kern="1200" dirty="0">
            <a:solidFill>
              <a:srgbClr val="C00000"/>
            </a:solidFill>
          </a:endParaRPr>
        </a:p>
      </dsp:txBody>
      <dsp:txXfrm>
        <a:off x="337944" y="40683"/>
        <a:ext cx="4200912" cy="612672"/>
      </dsp:txXfrm>
    </dsp:sp>
    <dsp:sp modelId="{1C53A643-5FDB-4474-97F4-AB2C45642A14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06DF6-E15A-4E35-8FFD-B53E5AB66E8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C00000"/>
              </a:solidFill>
            </a:rPr>
            <a:t>Планирование</a:t>
          </a:r>
          <a:endParaRPr lang="ru-RU" sz="2300" kern="1200" dirty="0">
            <a:solidFill>
              <a:srgbClr val="C00000"/>
            </a:solidFill>
          </a:endParaRPr>
        </a:p>
      </dsp:txBody>
      <dsp:txXfrm>
        <a:off x="337944" y="1083963"/>
        <a:ext cx="4200912" cy="612672"/>
      </dsp:txXfrm>
    </dsp:sp>
    <dsp:sp modelId="{C41FEB66-24BF-4ABD-86F0-98B3E3B5DB06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7F121-8492-4199-B137-C6A63E33951B}">
      <dsp:nvSpPr>
        <dsp:cNvPr id="0" name=""/>
        <dsp:cNvSpPr/>
      </dsp:nvSpPr>
      <dsp:spPr>
        <a:xfrm>
          <a:off x="239688" y="2072814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C00000"/>
              </a:solidFill>
            </a:rPr>
            <a:t>Бизнес-анализ </a:t>
          </a:r>
          <a:endParaRPr lang="ru-RU" sz="2300" kern="1200" dirty="0">
            <a:solidFill>
              <a:srgbClr val="C00000"/>
            </a:solidFill>
          </a:endParaRPr>
        </a:p>
      </dsp:txBody>
      <dsp:txXfrm>
        <a:off x="272832" y="2105958"/>
        <a:ext cx="4200912" cy="612672"/>
      </dsp:txXfrm>
    </dsp:sp>
    <dsp:sp modelId="{042099C7-9A55-42DB-ABFA-F144A3A646DC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78904-9E4A-4867-AA63-838783CFAF1E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C00000"/>
              </a:solidFill>
            </a:rPr>
            <a:t>Моделирование</a:t>
          </a:r>
          <a:endParaRPr lang="ru-RU" sz="2300" kern="1200" dirty="0">
            <a:solidFill>
              <a:srgbClr val="C00000"/>
            </a:solidFill>
          </a:endParaRPr>
        </a:p>
      </dsp:txBody>
      <dsp:txXfrm>
        <a:off x="337944" y="3170524"/>
        <a:ext cx="4200912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BF383-7DB8-493A-976A-7D9CB66F9654}">
      <dsp:nvSpPr>
        <dsp:cNvPr id="0" name=""/>
        <dsp:cNvSpPr/>
      </dsp:nvSpPr>
      <dsp:spPr>
        <a:xfrm>
          <a:off x="1833134" y="1788988"/>
          <a:ext cx="2273354" cy="196654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 smtClean="0">
            <a:solidFill>
              <a:schemeClr val="tx2">
                <a:lumMod val="75000"/>
              </a:schemeClr>
            </a:solidFill>
          </a:endParaRPr>
        </a:p>
      </dsp:txBody>
      <dsp:txXfrm>
        <a:off x="2209861" y="2114872"/>
        <a:ext cx="1519900" cy="1314775"/>
      </dsp:txXfrm>
    </dsp:sp>
    <dsp:sp modelId="{D215769F-88C6-41C1-B456-3F57FE687ABD}">
      <dsp:nvSpPr>
        <dsp:cNvPr id="0" name=""/>
        <dsp:cNvSpPr/>
      </dsp:nvSpPr>
      <dsp:spPr>
        <a:xfrm>
          <a:off x="3256691" y="848129"/>
          <a:ext cx="857729" cy="739047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62EDF-7DD7-4520-8BBA-699B718C6020}">
      <dsp:nvSpPr>
        <dsp:cNvPr id="0" name=""/>
        <dsp:cNvSpPr/>
      </dsp:nvSpPr>
      <dsp:spPr>
        <a:xfrm>
          <a:off x="1989224" y="415"/>
          <a:ext cx="1862997" cy="16117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Аккредитация поставщиков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297962" y="267510"/>
        <a:ext cx="1245521" cy="1077521"/>
      </dsp:txXfrm>
    </dsp:sp>
    <dsp:sp modelId="{05F15A07-5F57-4881-B726-1B4ECA9EEB55}">
      <dsp:nvSpPr>
        <dsp:cNvPr id="0" name=""/>
        <dsp:cNvSpPr/>
      </dsp:nvSpPr>
      <dsp:spPr>
        <a:xfrm>
          <a:off x="4257728" y="2229755"/>
          <a:ext cx="857729" cy="73904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AC536-58FD-404F-A3B1-4E5180F87DE3}">
      <dsp:nvSpPr>
        <dsp:cNvPr id="0" name=""/>
        <dsp:cNvSpPr/>
      </dsp:nvSpPr>
      <dsp:spPr>
        <a:xfrm>
          <a:off x="3751128" y="991725"/>
          <a:ext cx="1862997" cy="1611711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Планирование потребности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059866" y="1258820"/>
        <a:ext cx="1245521" cy="1077521"/>
      </dsp:txXfrm>
    </dsp:sp>
    <dsp:sp modelId="{4A4303B9-2C67-4AEF-959E-6A8E14266AC9}">
      <dsp:nvSpPr>
        <dsp:cNvPr id="0" name=""/>
        <dsp:cNvSpPr/>
      </dsp:nvSpPr>
      <dsp:spPr>
        <a:xfrm>
          <a:off x="3562343" y="3789351"/>
          <a:ext cx="857729" cy="73904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E6268-827D-44DA-AB64-2C7E68730857}">
      <dsp:nvSpPr>
        <dsp:cNvPr id="0" name=""/>
        <dsp:cNvSpPr/>
      </dsp:nvSpPr>
      <dsp:spPr>
        <a:xfrm>
          <a:off x="3751128" y="2940527"/>
          <a:ext cx="1862997" cy="16117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Подготовка к проведению закупочных процедур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059866" y="3207622"/>
        <a:ext cx="1245521" cy="1077521"/>
      </dsp:txXfrm>
    </dsp:sp>
    <dsp:sp modelId="{EC2939AC-20BE-4C31-A08E-A7FBB7E57F9A}">
      <dsp:nvSpPr>
        <dsp:cNvPr id="0" name=""/>
        <dsp:cNvSpPr/>
      </dsp:nvSpPr>
      <dsp:spPr>
        <a:xfrm>
          <a:off x="1837364" y="3951243"/>
          <a:ext cx="857729" cy="73904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C6237-9ECC-4651-8F39-DE7286033F95}">
      <dsp:nvSpPr>
        <dsp:cNvPr id="0" name=""/>
        <dsp:cNvSpPr/>
      </dsp:nvSpPr>
      <dsp:spPr>
        <a:xfrm>
          <a:off x="2041807" y="3933777"/>
          <a:ext cx="1864469" cy="161005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solidFill>
                <a:schemeClr val="tx2">
                  <a:lumMod val="75000"/>
                </a:schemeClr>
              </a:solidFill>
            </a:rPr>
            <a:t>1 этап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Квалификационный отбор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350510" y="4200356"/>
        <a:ext cx="1247063" cy="1076893"/>
      </dsp:txXfrm>
    </dsp:sp>
    <dsp:sp modelId="{9344297D-1197-4427-9A05-D15D28939D0B}">
      <dsp:nvSpPr>
        <dsp:cNvPr id="0" name=""/>
        <dsp:cNvSpPr/>
      </dsp:nvSpPr>
      <dsp:spPr>
        <a:xfrm>
          <a:off x="819934" y="2570172"/>
          <a:ext cx="857729" cy="73904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4CA9D-75D8-4CAE-A60A-098994CEEDA0}">
      <dsp:nvSpPr>
        <dsp:cNvPr id="0" name=""/>
        <dsp:cNvSpPr/>
      </dsp:nvSpPr>
      <dsp:spPr>
        <a:xfrm>
          <a:off x="326026" y="2941636"/>
          <a:ext cx="1862997" cy="16117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solidFill>
                <a:schemeClr val="tx2">
                  <a:lumMod val="75000"/>
                </a:schemeClr>
              </a:solidFill>
            </a:rPr>
            <a:t>2 этап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Выбор поставщика,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заключение договора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34764" y="3208731"/>
        <a:ext cx="1245521" cy="1077521"/>
      </dsp:txXfrm>
    </dsp:sp>
    <dsp:sp modelId="{B1EC315E-30C6-4FF7-8215-ACDA7CC96FA8}">
      <dsp:nvSpPr>
        <dsp:cNvPr id="0" name=""/>
        <dsp:cNvSpPr/>
      </dsp:nvSpPr>
      <dsp:spPr>
        <a:xfrm>
          <a:off x="326026" y="989508"/>
          <a:ext cx="1862997" cy="16117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</a:rPr>
            <a:t>Контроль исполнения закупок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34764" y="1256603"/>
        <a:ext cx="1245521" cy="1077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7030730-7A7B-4275-BFA8-F3F6454857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564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94530A7-FFA4-40DE-B244-2DF72DA6F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125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2C57F96-412B-48D6-B642-2770557FAB99}" type="slidenum">
              <a:rPr lang="ru-RU" altLang="ru-RU" smtClean="0"/>
              <a:pPr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2DDBB7-7ECE-42D3-BF2D-E9B5A09A8038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6ED919-68AE-4019-87A2-4205D88A90AC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3D17C3-A42E-4884-B7AD-5C142ACF22BC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0EDA0B3-11B1-44C4-97E4-F95C3FC73061}" type="slidenum">
              <a:rPr lang="ru-RU" altLang="ru-RU" sz="1200" smtClean="0">
                <a:latin typeface="Times New Roman" pitchFamily="18" charset="0"/>
              </a:rPr>
              <a:pPr/>
              <a:t>28</a:t>
            </a:fld>
            <a:endParaRPr lang="ru-RU" altLang="ru-RU" sz="1200" smtClean="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4997" name="Нижний колонтитул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4A7FC-D32F-450C-BDD5-E6FFA4224AE8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4A0967-BA22-400E-B000-061BE68C6B53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4EF2B5-06E1-4742-B43A-AE5C6B296F43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FE4DEE53-5204-439E-8BD0-8A4062B039EA}" type="slidenum">
              <a:rPr lang="ru-RU" altLang="ru-RU" sz="1300" smtClean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33</a:t>
            </a:fld>
            <a:endParaRPr lang="ru-RU" altLang="ru-RU" sz="13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BC96E5B4-D568-4A55-B7C6-DE17E602070E}" type="slidenum">
              <a:rPr lang="ru-RU" altLang="ru-RU" sz="1300" smtClean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34</a:t>
            </a:fld>
            <a:endParaRPr lang="ru-RU" altLang="ru-RU" sz="13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6CE986-F8A4-444F-826A-907BF2579695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2979A7C-7B0E-44C7-8715-B1BA01AA58EF}" type="slidenum">
              <a:rPr lang="ru-RU" altLang="ru-RU" sz="1200">
                <a:latin typeface="Times New Roman" pitchFamily="18" charset="0"/>
              </a:rPr>
              <a:pPr/>
              <a:t>5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lvl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C75E422-15AE-4DD0-AF40-E1A7D67D9B63}" type="slidenum">
              <a:rPr lang="ru-RU" altLang="ru-RU" sz="1200">
                <a:latin typeface="Times New Roman" pitchFamily="18" charset="0"/>
              </a:rPr>
              <a:pPr/>
              <a:t>36</a:t>
            </a:fld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A34188D4-5272-4D5D-A542-11393FF7E0AF}" type="slidenum">
              <a:rPr lang="ru-RU" altLang="ru-RU" sz="1300" smtClean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37</a:t>
            </a:fld>
            <a:endParaRPr lang="ru-RU" altLang="ru-RU" sz="13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9CB654C5-27FE-4E1E-B8CD-22AC0707558A}" type="slidenum">
              <a:rPr lang="ru-RU" altLang="ru-RU" sz="1300" smtClean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38</a:t>
            </a:fld>
            <a:endParaRPr lang="ru-RU" altLang="ru-RU" sz="13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568F44-C2D6-4620-8157-547B0980ADB0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6350124-7C61-416B-AF22-6EE2E2EB8D84}" type="slidenum">
              <a:rPr lang="ru-RU" altLang="ru-RU" sz="1300" smtClean="0"/>
              <a:pPr/>
              <a:t>40</a:t>
            </a:fld>
            <a:endParaRPr lang="ru-RU" altLang="ru-RU" sz="13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ru-RU" altLang="ru-RU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B50EC12-EA49-4712-9369-3D7EE62D164D}" type="slidenum">
              <a:rPr lang="en-US" altLang="ru-RU" sz="1300" smtClean="0">
                <a:cs typeface="Arial" charset="0"/>
              </a:rPr>
              <a:pPr/>
              <a:t>42</a:t>
            </a:fld>
            <a:endParaRPr lang="en-US" altLang="ru-RU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6735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066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ru-RU" altLang="ru-RU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CE4290-6803-4382-8B82-48078770CF03}" type="slidenum">
              <a:rPr lang="en-US" altLang="ru-RU" sz="1300">
                <a:cs typeface="Arial" panose="020B0604020202020204" pitchFamily="34" charset="0"/>
              </a:rPr>
              <a:pPr/>
              <a:t>47</a:t>
            </a:fld>
            <a:endParaRPr lang="en-US" altLang="ru-RU" sz="13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07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  <a:defRPr/>
            </a:pPr>
            <a:endParaRPr lang="ru-RU" altLang="ru-RU" dirty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6F9E18A-5ECB-4E25-B6A9-F322C2ADED83}" type="slidenum">
              <a:rPr lang="ru-RU" altLang="ru-RU" sz="1200" smtClean="0">
                <a:latin typeface="Times New Roman" pitchFamily="18" charset="0"/>
                <a:cs typeface="Arial" charset="0"/>
              </a:rPr>
              <a:pPr/>
              <a:t>50</a:t>
            </a:fld>
            <a:endParaRPr lang="ru-RU" altLang="ru-RU" sz="12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F0D976F-EB81-4C76-B2C3-24BB81CEB5B3}" type="slidenum">
              <a:rPr lang="ru-RU" altLang="ru-RU"/>
              <a:pPr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ru-RU" altLang="ru-RU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6D55C1F-0401-4A53-9604-6AC18029F451}" type="slidenum">
              <a:rPr lang="en-US" altLang="ru-RU" sz="1300" smtClean="0">
                <a:cs typeface="Arial" charset="0"/>
              </a:rPr>
              <a:pPr/>
              <a:t>51</a:t>
            </a:fld>
            <a:endParaRPr lang="en-US" altLang="ru-RU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49B0E8-A230-41BD-8103-E2F21A5C679D}" type="slidenum">
              <a:rPr lang="ru-RU" altLang="ru-RU" sz="1200" smtClean="0">
                <a:latin typeface="Times New Roman" pitchFamily="18" charset="0"/>
              </a:rPr>
              <a:pPr/>
              <a:t>52</a:t>
            </a:fld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530A7-FFA4-40DE-B244-2DF72DA6FD32}" type="slidenum">
              <a:rPr lang="ru-RU" altLang="ru-RU" smtClean="0"/>
              <a:pPr>
                <a:defRPr/>
              </a:pPr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3743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7DD72-4B21-4C08-A32C-DDC61DACAE41}" type="slidenum">
              <a:rPr lang="ru-RU" altLang="ru-RU" sz="1200">
                <a:latin typeface="Times New Roman" panose="02020603050405020304" pitchFamily="18" charset="0"/>
              </a:rPr>
              <a:pPr/>
              <a:t>54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24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1316105-BC66-457E-8183-65253FE7FBAD}" type="slidenum">
              <a:rPr lang="ru-RU" altLang="ru-RU" sz="1200" smtClean="0">
                <a:latin typeface="Times New Roman" pitchFamily="18" charset="0"/>
              </a:rPr>
              <a:pPr/>
              <a:t>55</a:t>
            </a:fld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0C1AD4-4562-42D9-9803-853D23B495C7}" type="slidenum">
              <a:rPr lang="en-US" altLang="ru-RU" sz="1300">
                <a:cs typeface="Arial" panose="020B0604020202020204" pitchFamily="34" charset="0"/>
              </a:rPr>
              <a:pPr/>
              <a:t>57</a:t>
            </a:fld>
            <a:endParaRPr lang="en-US" altLang="ru-RU" sz="13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14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ru-RU" altLang="ru-RU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B50EC12-EA49-4712-9369-3D7EE62D164D}" type="slidenum">
              <a:rPr lang="en-US" altLang="ru-RU" sz="1300" smtClean="0">
                <a:cs typeface="Arial" charset="0"/>
              </a:rPr>
              <a:pPr/>
              <a:t>66</a:t>
            </a:fld>
            <a:endParaRPr lang="en-US" altLang="ru-RU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  <a:defRPr/>
            </a:pPr>
            <a:endParaRPr lang="ru-RU" altLang="ru-RU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ADDBDC-2AB9-4E16-8F29-C145E36EA83F}" type="slidenum">
              <a:rPr lang="en-US" altLang="ru-RU" sz="1300">
                <a:cs typeface="Arial" panose="020B0604020202020204" pitchFamily="34" charset="0"/>
              </a:rPr>
              <a:pPr/>
              <a:t>68</a:t>
            </a:fld>
            <a:endParaRPr lang="en-US" altLang="ru-RU" sz="13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460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94999F-E69A-48CA-98FF-9F373CD00643}" type="slidenum">
              <a:rPr lang="ru-RU" altLang="ru-RU" sz="1200">
                <a:latin typeface="Times New Roman" panose="02020603050405020304" pitchFamily="18" charset="0"/>
              </a:rPr>
              <a:pPr/>
              <a:t>69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59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9E78B0-3730-46FB-8682-59AF985E13A0}" type="slidenum">
              <a:rPr lang="ru-RU" altLang="ru-RU" sz="1200">
                <a:latin typeface="Times New Roman" panose="02020603050405020304" pitchFamily="18" charset="0"/>
              </a:rPr>
              <a:pPr/>
              <a:t>72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65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3B0D31E-9404-442B-BA40-AFDC86396082}" type="slidenum">
              <a:rPr lang="ru-RU" altLang="ru-RU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charset="0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55C95E-14B9-44D8-A03F-AF62CA18AF89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ru-RU" altLang="ru-RU" sz="130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0637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25600B-D3A2-48AF-8A1C-2A95EBC712A9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ru-RU" altLang="ru-RU" sz="1300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24221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123E6B-20C7-47F1-A667-146E32B1605B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ru-RU" altLang="ru-RU" sz="1300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2208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38940D2-BEDC-45CA-A38A-75F649A12339}" type="slidenum">
              <a:rPr lang="ru-RU" altLang="ru-RU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ru-RU" altLang="ru-RU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874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7E0C39-9324-4930-A4D5-B2E2F25C71A4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78</a:t>
            </a:fld>
            <a:endParaRPr lang="ru-RU" altLang="ru-RU" sz="1300">
              <a:latin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1604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D4AAEA-12F9-43B0-8E63-1C4F217C086A}" type="slidenum">
              <a:rPr lang="ru-RU" altLang="ru-RU" sz="1200">
                <a:latin typeface="Times New Roman" panose="02020603050405020304" pitchFamily="18" charset="0"/>
              </a:rPr>
              <a:pPr/>
              <a:t>79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191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683769-9C48-4DB9-A115-B07300C0ADD0}" type="slidenum">
              <a:rPr lang="ru-RU" altLang="ru-RU" sz="1200">
                <a:latin typeface="Times New Roman" panose="02020603050405020304" pitchFamily="18" charset="0"/>
              </a:rPr>
              <a:pPr/>
              <a:t>80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13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B2B0CC4-9C26-4657-9F64-384A7B900CBA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ru-RU" altLang="ru-RU" sz="1300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933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417D53-6347-499C-859F-3906725CCD7F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ru-RU" altLang="ru-RU" sz="1300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037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CA23A-1BE3-4A4A-8947-AFBD6963A6E6}" type="slidenum">
              <a:rPr lang="ru-RU" altLang="ru-RU" smtClean="0"/>
              <a:pPr>
                <a:defRPr/>
              </a:pPr>
              <a:t>83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2863DEF-8C3A-4204-BBB8-7DE4AA726D3D}" type="slidenum">
              <a:rPr lang="ru-RU" altLang="ru-RU" sz="1200" smtClean="0">
                <a:latin typeface="Times New Roman" pitchFamily="18" charset="0"/>
              </a:rPr>
              <a:pPr/>
              <a:t>14</a:t>
            </a:fld>
            <a:endParaRPr lang="ru-RU" altLang="ru-RU" sz="1200" smtClean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78853" name="Нижний колонтитул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5675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567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20F120E7-F5F3-4FCE-A1FF-9ABFF78E45E1}" type="slidenum">
              <a:rPr lang="ru-RU" altLang="ru-RU" sz="1300" smtClean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84</a:t>
            </a:fld>
            <a:endParaRPr lang="ru-RU" altLang="ru-RU" sz="13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787F9F-CDF6-4A7C-9537-FA0AB2916E62}" type="slidenum">
              <a:rPr lang="ru-RU" altLang="ru-RU" smtClean="0"/>
              <a:pPr>
                <a:defRPr/>
              </a:pPr>
              <a:t>85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128014-A432-4D20-9717-8A7CFE9ED5A2}" type="slidenum">
              <a:rPr lang="ru-RU" altLang="ru-RU" smtClean="0"/>
              <a:pPr>
                <a:defRPr/>
              </a:pPr>
              <a:t>86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В нашей программе процесс подготовки КФО МСФО основан на следующих инструментах – </a:t>
            </a:r>
            <a:r>
              <a:rPr lang="ru-RU" altLang="ru-RU" b="1" smtClean="0"/>
              <a:t>План счетов МСФО Холдинга, механизм трансляции данных ДО, две модели учета ДО (трансформационная и транзакционная), АОСВ МСФО, сверка ВГО, консолидация. В программе автоматизированы все основные процессы ведения учета и консолидации. </a:t>
            </a:r>
          </a:p>
          <a:p>
            <a:r>
              <a:rPr lang="ru-RU" altLang="ru-RU" b="1" smtClean="0"/>
              <a:t> </a:t>
            </a:r>
          </a:p>
          <a:p>
            <a:r>
              <a:rPr lang="ru-RU" altLang="ru-RU" smtClean="0"/>
              <a:t>Рассмотрим основные шаги процесса подготовки КФО МСФО в 1С УХ.</a:t>
            </a:r>
          </a:p>
          <a:p>
            <a:r>
              <a:rPr lang="ru-RU" altLang="ru-RU" smtClean="0"/>
              <a:t>Первым шагом является загрузка данных. Ее возможно делать несколькими способами. Загрузку можно проводить из регистра бухгалтерии РСБУ УХ, из форм сбора данных (ФСД) и внешних информационных баз (ВИБ). </a:t>
            </a:r>
          </a:p>
          <a:p>
            <a:endParaRPr lang="ru-RU" altLang="ru-RU" smtClean="0"/>
          </a:p>
          <a:p>
            <a:r>
              <a:rPr lang="ru-RU" altLang="ru-RU" smtClean="0"/>
              <a:t>После загрузки производится трансляция данных дочерних компаний. Затем создаются документы параллельного учета, создаются корректировки в трансформационной модели и формируется </a:t>
            </a:r>
            <a:r>
              <a:rPr lang="en-US" altLang="ru-RU" smtClean="0"/>
              <a:t>Trial Balance </a:t>
            </a:r>
            <a:r>
              <a:rPr lang="ru-RU" altLang="ru-RU" smtClean="0"/>
              <a:t>каждой ДО по МСФО (или АОСВ МСФО). </a:t>
            </a:r>
          </a:p>
          <a:p>
            <a:endParaRPr lang="ru-RU" altLang="ru-RU" b="1" smtClean="0"/>
          </a:p>
          <a:p>
            <a:r>
              <a:rPr lang="ru-RU" altLang="ru-RU" b="1" smtClean="0"/>
              <a:t>АОСВ МСФО содержит детальные раскрытия информации по МСФО, позволяющие сформировать ВСЕ ПРИМЕЧАНИЯ.  Кроме того, АОСВ является единым источником данных для отчетных форм и примечаний, их не нужно будет сверять друг с другом.</a:t>
            </a:r>
          </a:p>
          <a:p>
            <a:endParaRPr lang="ru-RU" altLang="ru-RU" smtClean="0"/>
          </a:p>
          <a:p>
            <a:r>
              <a:rPr lang="ru-RU" altLang="ru-RU" smtClean="0"/>
              <a:t>Когда АОСВ МСФО по каждой ДО будут готовы можно переходить </a:t>
            </a:r>
            <a:r>
              <a:rPr lang="ru-RU" altLang="ru-RU" b="1" smtClean="0"/>
              <a:t>к процедурам консолидации – элиминации расчетов, НРП и инвестиций, прочим консолидационным поправкам.</a:t>
            </a:r>
          </a:p>
          <a:p>
            <a:endParaRPr lang="ru-RU" altLang="ru-RU" b="1" smtClean="0"/>
          </a:p>
          <a:p>
            <a:r>
              <a:rPr lang="ru-RU" altLang="ru-RU" b="1" smtClean="0"/>
              <a:t>Все они производятся автоматически с возможностью ручной корректировки. Сверку ВГО можно начинать после закрытия периода РСБУ.</a:t>
            </a:r>
          </a:p>
          <a:p>
            <a:endParaRPr lang="ru-RU" altLang="ru-RU" b="1" smtClean="0"/>
          </a:p>
          <a:p>
            <a:r>
              <a:rPr lang="ru-RU" altLang="ru-RU" b="1" smtClean="0"/>
              <a:t>Затем формируется консолидированная АОСВ Группы. После завершения этого шага формируется комплект консолидированных отчетных форм и примечаний МСФО для подготовки КФО МСФО для выпуска. </a:t>
            </a:r>
          </a:p>
          <a:p>
            <a:endParaRPr lang="en-US" altLang="ru-RU" smtClean="0"/>
          </a:p>
          <a:p>
            <a:endParaRPr lang="ru-RU" altLang="ru-RU" smtClean="0"/>
          </a:p>
          <a:p>
            <a:endParaRPr lang="ru-RU" altLang="ru-RU" smtClean="0"/>
          </a:p>
        </p:txBody>
      </p:sp>
      <p:sp>
        <p:nvSpPr>
          <p:cNvPr id="63492" name="Номер слайда 3"/>
          <p:cNvSpPr txBox="1">
            <a:spLocks noGrp="1"/>
          </p:cNvSpPr>
          <p:nvPr/>
        </p:nvSpPr>
        <p:spPr bwMode="auto">
          <a:xfrm>
            <a:off x="3887055" y="8686362"/>
            <a:ext cx="2970945" cy="4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6B1B922-A728-4CF3-84B5-9958113F5298}" type="slidenum">
              <a:rPr lang="ru-RU" altLang="ru-RU" sz="1200">
                <a:latin typeface="Times New Roman" pitchFamily="18" charset="0"/>
              </a:rPr>
              <a:pPr algn="r" eaLnBrk="1" hangingPunct="1"/>
              <a:t>87</a:t>
            </a:fld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A041F2-52CE-4654-B41C-D3011B9D4F02}" type="slidenum">
              <a:rPr lang="ru-RU" altLang="ru-RU" smtClean="0"/>
              <a:pPr>
                <a:defRPr/>
              </a:pPr>
              <a:t>88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1218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A041F2-52CE-4654-B41C-D3011B9D4F02}" type="slidenum">
              <a:rPr lang="ru-RU" altLang="ru-RU" smtClean="0"/>
              <a:pPr>
                <a:defRPr/>
              </a:pPr>
              <a:t>89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121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A041F2-52CE-4654-B41C-D3011B9D4F02}" type="slidenum">
              <a:rPr lang="ru-RU" altLang="ru-RU" smtClean="0"/>
              <a:pPr>
                <a:defRPr/>
              </a:pPr>
              <a:t>90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1218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Основываясь на предыдущем опыте внедрения проектов по МСФО, в 1С:УХ были заложены множество методологических и технических приемов по основным разделам подготовки отчетности. </a:t>
            </a:r>
          </a:p>
          <a:p>
            <a:pPr marL="228600" indent="-228600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В рамках этих разделов автоматизированы наиболее типичные для них поправки. </a:t>
            </a:r>
          </a:p>
          <a:p>
            <a:pPr marL="228600" indent="-228600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Для этих разделов, независимо от используемой модели, отдельные виды объектов учитываются в МСФО независимо от РСБУ. Учетные данные этих объектов, транслированные из РСБУ, в учете по МСФО сторнируются. </a:t>
            </a:r>
          </a:p>
          <a:p>
            <a:pPr marL="228600" indent="-228600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К данным видам объектов учета относятся: </a:t>
            </a:r>
          </a:p>
          <a:p>
            <a:pPr marL="685800" lvl="1" indent="-228600">
              <a:lnSpc>
                <a:spcPct val="90000"/>
              </a:lnSpc>
              <a:buFontTx/>
              <a:buChar char="•"/>
            </a:pPr>
            <a:r>
              <a:rPr lang="ru-RU" altLang="ru-RU" smtClean="0"/>
              <a:t>внеоборотные активы (ВНА), </a:t>
            </a:r>
          </a:p>
          <a:p>
            <a:pPr marL="685800" lvl="1" indent="-228600">
              <a:lnSpc>
                <a:spcPct val="90000"/>
              </a:lnSpc>
              <a:buFontTx/>
              <a:buChar char="•"/>
            </a:pPr>
            <a:r>
              <a:rPr lang="ru-RU" altLang="ru-RU" smtClean="0"/>
              <a:t>расходы будущих периодов, </a:t>
            </a:r>
          </a:p>
          <a:p>
            <a:pPr marL="685800" lvl="1" indent="-228600">
              <a:lnSpc>
                <a:spcPct val="90000"/>
              </a:lnSpc>
              <a:buFontTx/>
              <a:buChar char="•"/>
            </a:pPr>
            <a:r>
              <a:rPr lang="ru-RU" altLang="ru-RU" smtClean="0"/>
              <a:t>финансовые инструменты, </a:t>
            </a:r>
          </a:p>
          <a:p>
            <a:pPr marL="685800" lvl="1" indent="-228600">
              <a:lnSpc>
                <a:spcPct val="90000"/>
              </a:lnSpc>
              <a:buFontTx/>
              <a:buChar char="•"/>
            </a:pPr>
            <a:r>
              <a:rPr lang="ru-RU" altLang="ru-RU" smtClean="0"/>
              <a:t>резервы, </a:t>
            </a:r>
          </a:p>
          <a:p>
            <a:pPr marL="685800" lvl="1" indent="-228600">
              <a:lnSpc>
                <a:spcPct val="90000"/>
              </a:lnSpc>
              <a:buFontTx/>
              <a:buChar char="•"/>
            </a:pPr>
            <a:r>
              <a:rPr lang="ru-RU" altLang="ru-RU" smtClean="0"/>
              <a:t>отложенные налоги. </a:t>
            </a:r>
          </a:p>
          <a:p>
            <a:pPr marL="228600" indent="-228600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Также в учете по МСФО предусмотрены процедуры закрытия периода, включая расчет себестоимости и реформацию баланса, которые выполняются взамен аналогичных процедур РСБУ. </a:t>
            </a:r>
          </a:p>
          <a:p>
            <a:pPr marL="228600" indent="-228600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Перед началом работы с каждым из разделов необходимо произвести настройки системы. 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11B8D8F-B494-4E7A-BE3C-5E73954498C8}" type="slidenum">
              <a:rPr lang="ru-RU" altLang="ru-RU" sz="1200">
                <a:latin typeface="Times New Roman" pitchFamily="18" charset="0"/>
              </a:rPr>
              <a:pPr/>
              <a:t>96</a:t>
            </a:fld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530A7-FFA4-40DE-B244-2DF72DA6FD32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24793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en-US" smtClean="0"/>
              <a:t>В демо-примере </a:t>
            </a:r>
            <a:r>
              <a:rPr lang="en-US" altLang="en-US" smtClean="0"/>
              <a:t>1</a:t>
            </a:r>
            <a:r>
              <a:rPr lang="ru-RU" altLang="en-US" smtClean="0"/>
              <a:t>С:УХ подготовлен пакет форм отчетности, который можно взять за основу и при необходимости скорректировать.</a:t>
            </a:r>
          </a:p>
          <a:p>
            <a:pPr>
              <a:lnSpc>
                <a:spcPct val="90000"/>
              </a:lnSpc>
            </a:pPr>
            <a:r>
              <a:rPr lang="ru-RU" altLang="en-US" smtClean="0"/>
              <a:t>Пакет форм отчетности представляет собой набор видов отчетов </a:t>
            </a:r>
            <a:r>
              <a:rPr lang="en-US" altLang="en-US" smtClean="0"/>
              <a:t>с</a:t>
            </a:r>
            <a:r>
              <a:rPr lang="ru-RU" altLang="en-US" smtClean="0"/>
              <a:t> преднастроенными правилами заполнения из</a:t>
            </a:r>
            <a:r>
              <a:rPr lang="en-US" altLang="en-US" smtClean="0"/>
              <a:t> а</a:t>
            </a:r>
            <a:r>
              <a:rPr lang="ru-RU" altLang="en-US" smtClean="0"/>
              <a:t>налитической ОСВ (</a:t>
            </a:r>
            <a:r>
              <a:rPr lang="en-US" altLang="en-US" smtClean="0"/>
              <a:t>п</a:t>
            </a:r>
            <a:r>
              <a:rPr lang="ru-RU" altLang="en-US" smtClean="0"/>
              <a:t>равила заполнения содержат ссылки на </a:t>
            </a:r>
            <a:r>
              <a:rPr lang="en-US" altLang="en-US" smtClean="0"/>
              <a:t>А</a:t>
            </a:r>
            <a:r>
              <a:rPr lang="ru-RU" altLang="en-US" smtClean="0"/>
              <a:t>ОСВ).</a:t>
            </a:r>
          </a:p>
          <a:p>
            <a:pPr>
              <a:lnSpc>
                <a:spcPct val="90000"/>
              </a:lnSpc>
            </a:pPr>
            <a:r>
              <a:rPr lang="ru-RU" altLang="en-US" smtClean="0"/>
              <a:t>По этим правилам заполняются отчеты пакета. Например, отч</a:t>
            </a:r>
            <a:r>
              <a:rPr lang="en-US" altLang="en-US" smtClean="0"/>
              <a:t>е</a:t>
            </a:r>
            <a:r>
              <a:rPr lang="ru-RU" altLang="en-US" smtClean="0"/>
              <a:t>т Consolidated income statement заполняетс</a:t>
            </a:r>
            <a:r>
              <a:rPr lang="en-US" altLang="en-US" smtClean="0"/>
              <a:t>я</a:t>
            </a:r>
            <a:r>
              <a:rPr lang="ru-RU" altLang="en-US" smtClean="0"/>
              <a:t> на индивидуальном уровне по каждой компании периметра и в результате формируется консолидированная форма – отдельный экземпляр этого же вида отчета по консолидирующей компании ГРУППА КОМПАНИЙ.</a:t>
            </a:r>
          </a:p>
          <a:p>
            <a:pPr>
              <a:lnSpc>
                <a:spcPct val="90000"/>
              </a:lnSpc>
            </a:pPr>
            <a:endParaRPr lang="ru-RU" altLang="en-US" smtClean="0"/>
          </a:p>
          <a:p>
            <a:pPr>
              <a:lnSpc>
                <a:spcPct val="90000"/>
              </a:lnSpc>
            </a:pPr>
            <a:r>
              <a:rPr lang="ru-RU" altLang="en-US" smtClean="0"/>
              <a:t>После того, как сформирован полный пакет отчетности по консолидирующей компании, процесс подготовки отчетности завершается.</a:t>
            </a:r>
            <a:endParaRPr lang="en-US" altLang="en-US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D09FD36-64B5-4BDE-A828-10C88297F087}" type="slidenum">
              <a:rPr lang="en-GB" altLang="en-US" sz="1300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97</a:t>
            </a:fld>
            <a:endParaRPr lang="en-GB" altLang="en-US" sz="13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36E5E7A-0C08-488F-8FE6-5E7DEE5C21CB}" type="slidenum">
              <a:rPr lang="en-US" altLang="en-US" sz="1300" smtClean="0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99</a:t>
            </a:fld>
            <a:endParaRPr lang="en-US" altLang="en-US" sz="13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9BA1554-C216-45A2-9CDE-8D7E2C32B0C4}" type="slidenum">
              <a:rPr lang="ru-RU" altLang="ru-RU" sz="1200" smtClean="0">
                <a:latin typeface="Times New Roman" pitchFamily="18" charset="0"/>
              </a:rPr>
              <a:pPr/>
              <a:t>100</a:t>
            </a:fld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E51B3B2-0745-48F4-B4F1-7F07A3C02D64}" type="slidenum">
              <a:rPr lang="en-US" altLang="en-US" sz="1300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101</a:t>
            </a:fld>
            <a:endParaRPr lang="en-US" altLang="en-US" sz="13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Начнем рассмотрение с этапа «Сверка ВГО». Этот этап является важным и достаточном трудозатратным этапом подготовки консолидированной отчётности.</a:t>
            </a:r>
          </a:p>
          <a:p>
            <a:r>
              <a:rPr lang="ru-RU" altLang="ru-RU" smtClean="0"/>
              <a:t>Особенно для холдингов с большим количеством территориально разбросанных подразделений. В данном случае основными задачами являются организация процесса сверки: распределение ответственности между центром и ДЗО, организация ввода данных для сверки, контроль хода сверки и управление урегулированием расхождений.</a:t>
            </a:r>
          </a:p>
          <a:p>
            <a:endParaRPr lang="ru-RU" altLang="ru-RU" smtClean="0"/>
          </a:p>
          <a:p>
            <a:r>
              <a:rPr lang="ru-RU" altLang="ru-RU" smtClean="0"/>
              <a:t>Для решения этих задач в системе предусмотрен </a:t>
            </a:r>
            <a:r>
              <a:rPr lang="ru-RU" altLang="ru-RU" b="1" smtClean="0"/>
              <a:t>Портал Сверки ВГО</a:t>
            </a:r>
            <a:r>
              <a:rPr lang="ru-RU" altLang="ru-RU" smtClean="0"/>
              <a:t>, который выполняет следующие функции:</a:t>
            </a:r>
          </a:p>
          <a:p>
            <a:pPr>
              <a:buFontTx/>
              <a:buChar char="•"/>
            </a:pPr>
            <a:r>
              <a:rPr lang="ru-RU" altLang="ru-RU" smtClean="0"/>
              <a:t>Планирование и контроль хода сверки (Календарь задач, данным инструментом особенно часто будет пользоваться координатор)</a:t>
            </a:r>
          </a:p>
          <a:p>
            <a:pPr>
              <a:buFontTx/>
              <a:buChar char="-"/>
            </a:pPr>
            <a:r>
              <a:rPr lang="ru-RU" altLang="ru-RU" smtClean="0"/>
              <a:t>Ввод данных, сверка, урегулирование ( данные действия будут выполнять Бухгалтера ДЗО, которые территориально распределены)</a:t>
            </a:r>
          </a:p>
          <a:p>
            <a:pPr>
              <a:buFontTx/>
              <a:buChar char="-"/>
            </a:pPr>
            <a:r>
              <a:rPr lang="ru-RU" altLang="ru-RU" smtClean="0"/>
              <a:t>Отчётность, которая помогает контролировать ход сверки и качество урегулирования.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BD2C6A0-6F86-491B-A76F-703EF31BBB0D}" type="slidenum">
              <a:rPr lang="en-US" altLang="en-US" sz="1300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103</a:t>
            </a:fld>
            <a:endParaRPr lang="en-US" altLang="en-US" sz="13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А вот пример оперативной аналитической панели на которой собраны: остатки по банковским счетам, сумма размещенных депозитов, сумма выданных займов, остаток кредитного лимита, средневзвешенная процентная ставка по портфелю. </a:t>
            </a:r>
            <a:endParaRPr lang="en-US" altLang="ru-RU" smtClean="0"/>
          </a:p>
          <a:p>
            <a:r>
              <a:rPr lang="en-US" altLang="ru-RU" smtClean="0"/>
              <a:t>(1) </a:t>
            </a:r>
            <a:r>
              <a:rPr lang="ru-RU" altLang="ru-RU" smtClean="0"/>
              <a:t>Обратите внимание, в правой части показатели, содержащие состояние подготовки отчетности по МСФО. </a:t>
            </a:r>
          </a:p>
          <a:p>
            <a:r>
              <a:rPr lang="ru-RU" altLang="ru-RU" smtClean="0"/>
              <a:t>Мы видим прогресс операций, отклонение от процесса в днях, Время, оставшееся до завершения процесса и расхождение ВГО. </a:t>
            </a:r>
          </a:p>
          <a:p>
            <a:endParaRPr lang="ru-RU" alt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7B1E58-6AA9-4DE8-90A0-4B050600A461}" type="slidenum">
              <a:rPr lang="ru-RU" altLang="ru-RU" sz="1200" smtClean="0">
                <a:latin typeface="Times New Roman" pitchFamily="18" charset="0"/>
              </a:rPr>
              <a:pPr/>
              <a:t>104</a:t>
            </a:fld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EE0E88-B1FF-4339-9808-0750E1F9331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076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EE0E88-B1FF-4339-9808-0750E1F9331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396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182A80E-F911-45E8-9095-AD42618336AB}" type="slidenum">
              <a:rPr lang="ru-RU" altLang="ru-RU" sz="1200" smtClean="0">
                <a:latin typeface="Times New Roman" pitchFamily="18" charset="0"/>
              </a:rPr>
              <a:pPr/>
              <a:t>119</a:t>
            </a:fld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530A7-FFA4-40DE-B244-2DF72DA6FD32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4268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530A7-FFA4-40DE-B244-2DF72DA6FD32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426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0B79A7C-C52B-4471-BD03-E678B72B8FEC}" type="slidenum">
              <a:rPr lang="ru-RU" altLang="ru-RU" sz="1200" smtClean="0">
                <a:latin typeface="Times New Roman" pitchFamily="18" charset="0"/>
              </a:rPr>
              <a:pPr/>
              <a:t>19</a:t>
            </a:fld>
            <a:endParaRPr lang="ru-RU" altLang="ru-RU" sz="1200" smtClean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9877" name="Нижний колонтитул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1747838" y="184150"/>
            <a:ext cx="723741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800" b="1" smtClean="0">
                <a:solidFill>
                  <a:schemeClr val="tx2"/>
                </a:solidFill>
              </a:rPr>
              <a:t>Бизнес-форум 1С:</a:t>
            </a:r>
            <a:r>
              <a:rPr lang="en-US" altLang="ru-RU" sz="2800" b="1" smtClean="0">
                <a:solidFill>
                  <a:schemeClr val="tx2"/>
                </a:solidFill>
              </a:rPr>
              <a:t>ERP</a:t>
            </a:r>
            <a:r>
              <a:rPr lang="ru-RU" altLang="ru-RU" sz="2800" b="1" smtClean="0">
                <a:solidFill>
                  <a:schemeClr val="tx2"/>
                </a:solidFill>
              </a:rPr>
              <a:t>  </a:t>
            </a:r>
            <a:endParaRPr lang="en-US" altLang="ru-RU" sz="2800" b="1" smtClean="0">
              <a:solidFill>
                <a:schemeClr val="tx2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smtClean="0">
                <a:solidFill>
                  <a:schemeClr val="tx2"/>
                </a:solidFill>
              </a:rPr>
              <a:t>2</a:t>
            </a:r>
            <a:r>
              <a:rPr lang="en-US" altLang="ru-RU" sz="1800" smtClean="0">
                <a:solidFill>
                  <a:schemeClr val="tx2"/>
                </a:solidFill>
              </a:rPr>
              <a:t>3</a:t>
            </a:r>
            <a:r>
              <a:rPr lang="ru-RU" altLang="ru-RU" sz="1800" smtClean="0">
                <a:solidFill>
                  <a:schemeClr val="tx2"/>
                </a:solidFill>
              </a:rPr>
              <a:t> октября 2015 года</a:t>
            </a:r>
          </a:p>
        </p:txBody>
      </p:sp>
    </p:spTree>
    <p:extLst>
      <p:ext uri="{BB962C8B-B14F-4D97-AF65-F5344CB8AC3E}">
        <p14:creationId xmlns:p14="http://schemas.microsoft.com/office/powerpoint/2010/main" val="411189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2713" y="1363371"/>
            <a:ext cx="8928100" cy="5233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C008A-724C-4C67-9B6F-3DF1646700B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6550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2634" y="4"/>
            <a:ext cx="889345" cy="695325"/>
            <a:chOff x="175518" y="0"/>
            <a:chExt cx="963613" cy="695325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gray">
            <a:xfrm>
              <a:off x="294580" y="330200"/>
              <a:ext cx="650876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5744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4638470" y="188640"/>
            <a:ext cx="4254010" cy="576262"/>
          </a:xfrm>
        </p:spPr>
        <p:txBody>
          <a:bodyPr/>
          <a:lstStyle>
            <a:lvl1pPr algn="r">
              <a:defRPr b="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58659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797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1191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 bwMode="gray">
          <a:xfrm>
            <a:off x="251521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4637416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29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Chart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2048" y="1268419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3"/>
          </p:nvPr>
        </p:nvSpPr>
        <p:spPr bwMode="gray">
          <a:xfrm>
            <a:off x="252048" y="3789370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74126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Table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 bwMode="gray">
          <a:xfrm>
            <a:off x="252048" y="1268419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12" name="Table Placeholder 10"/>
          <p:cNvSpPr>
            <a:spLocks noGrp="1"/>
          </p:cNvSpPr>
          <p:nvPr>
            <p:ph type="tbl" sz="quarter" idx="13"/>
          </p:nvPr>
        </p:nvSpPr>
        <p:spPr bwMode="gray">
          <a:xfrm>
            <a:off x="252048" y="3789370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81782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2" y="126876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2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9878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hart One R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2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1522" y="1268419"/>
            <a:ext cx="8639907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88916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574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22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9" y="-2698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8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C9765-2E8D-4896-849B-6A77EF43348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2266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445731" y="1268421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9" y="1268421"/>
            <a:ext cx="2060331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4637947" y="1268421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831627" y="1268421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49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445731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4637947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6831626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2003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ive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013132" y="1268421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7" y="1268421"/>
            <a:ext cx="1594729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3774216" y="1268421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9038" y="1268421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0"/>
          </p:nvPr>
        </p:nvSpPr>
        <p:spPr bwMode="gray">
          <a:xfrm>
            <a:off x="7297228" y="1268421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48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013131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3774214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5535297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17"/>
          </p:nvPr>
        </p:nvSpPr>
        <p:spPr bwMode="gray">
          <a:xfrm>
            <a:off x="7296381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1802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ands and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0"/>
          <p:cNvSpPr>
            <a:spLocks noChangeArrowheads="1"/>
          </p:cNvSpPr>
          <p:nvPr/>
        </p:nvSpPr>
        <p:spPr bwMode="gray">
          <a:xfrm rot="19080000" flipH="1">
            <a:off x="4744158" y="2497138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gray">
          <a:xfrm rot="2520000" flipH="1">
            <a:off x="4744158" y="4564063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gray">
          <a:xfrm rot="2520000">
            <a:off x="2901000" y="2497138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gray">
          <a:xfrm rot="19080000">
            <a:off x="2901000" y="4564063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 bwMode="gray">
          <a:xfrm>
            <a:off x="4019828" y="3395663"/>
            <a:ext cx="1093292" cy="622800"/>
          </a:xfrm>
          <a:prstGeom prst="ellipse">
            <a:avLst/>
          </a:prstGeom>
          <a:solidFill>
            <a:srgbClr val="AA5CAA"/>
          </a:solidFill>
          <a:ln>
            <a:noFill/>
          </a:ln>
        </p:spPr>
        <p:txBody>
          <a:bodyPr lIns="54000" tIns="54000" rIns="54000" bIns="54000"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252049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49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5568932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5"/>
          </p:nvPr>
        </p:nvSpPr>
        <p:spPr bwMode="gray">
          <a:xfrm>
            <a:off x="5568932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9" y="1268421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5568932" y="1268421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49" y="3787783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8932" y="3787783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3247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252048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4637942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48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4637942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8" y="1270008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4637943" y="1270008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48" y="3789367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4637943" y="3789367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4247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art Placeholder 31"/>
          <p:cNvSpPr>
            <a:spLocks noGrp="1"/>
          </p:cNvSpPr>
          <p:nvPr>
            <p:ph type="chart" sz="quarter" idx="22"/>
          </p:nvPr>
        </p:nvSpPr>
        <p:spPr bwMode="gray">
          <a:xfrm>
            <a:off x="3208902" y="1270000"/>
            <a:ext cx="2724700" cy="2376488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0"/>
          </p:nvPr>
        </p:nvSpPr>
        <p:spPr bwMode="gray">
          <a:xfrm>
            <a:off x="6168752" y="3789370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Chart Placeholder 31"/>
          <p:cNvSpPr>
            <a:spLocks noGrp="1"/>
          </p:cNvSpPr>
          <p:nvPr>
            <p:ph type="chart" sz="quarter" idx="21"/>
          </p:nvPr>
        </p:nvSpPr>
        <p:spPr bwMode="gray">
          <a:xfrm>
            <a:off x="6167254" y="1270000"/>
            <a:ext cx="2724700" cy="2376488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 bwMode="gray">
          <a:xfrm>
            <a:off x="252047" y="1270000"/>
            <a:ext cx="2723204" cy="2376488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 bwMode="gray">
          <a:xfrm>
            <a:off x="252047" y="3789370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/>
          </p:nvPr>
        </p:nvSpPr>
        <p:spPr bwMode="gray">
          <a:xfrm>
            <a:off x="3210400" y="3789370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7004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4" y="0"/>
            <a:ext cx="6339703" cy="6858000"/>
          </a:xfrm>
          <a:custGeom>
            <a:avLst/>
            <a:gdLst/>
            <a:ahLst/>
            <a:cxnLst>
              <a:cxn ang="0">
                <a:pos x="0" y="4914"/>
              </a:cxn>
              <a:cxn ang="0">
                <a:pos x="3464" y="4914"/>
              </a:cxn>
              <a:cxn ang="0">
                <a:pos x="4921" y="0"/>
              </a:cxn>
              <a:cxn ang="0">
                <a:pos x="0" y="0"/>
              </a:cxn>
              <a:cxn ang="0">
                <a:pos x="0" y="4914"/>
              </a:cxn>
            </a:cxnLst>
            <a:rect l="0" t="0" r="r" b="b"/>
            <a:pathLst>
              <a:path w="4921" h="4914">
                <a:moveTo>
                  <a:pt x="0" y="4914"/>
                </a:moveTo>
                <a:lnTo>
                  <a:pt x="3464" y="4914"/>
                </a:lnTo>
                <a:lnTo>
                  <a:pt x="4921" y="0"/>
                </a:lnTo>
                <a:lnTo>
                  <a:pt x="0" y="0"/>
                </a:lnTo>
                <a:lnTo>
                  <a:pt x="0" y="49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gray">
          <a:xfrm>
            <a:off x="317992" y="1268760"/>
            <a:ext cx="5118107" cy="1872208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317989" y="3356993"/>
            <a:ext cx="4785762" cy="108012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118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10253" y="0"/>
            <a:ext cx="9154257" cy="6858000"/>
            <a:chOff x="-11112" y="-1"/>
            <a:chExt cx="9917112" cy="68580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8223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6" name="Freeform 10"/>
            <p:cNvSpPr>
              <a:spLocks/>
            </p:cNvSpPr>
            <p:nvPr userDrawn="1"/>
          </p:nvSpPr>
          <p:spPr bwMode="gray">
            <a:xfrm>
              <a:off x="2349123" y="1819274"/>
              <a:ext cx="7556877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7" name="Freeform 14"/>
            <p:cNvSpPr>
              <a:spLocks/>
            </p:cNvSpPr>
            <p:nvPr userDrawn="1"/>
          </p:nvSpPr>
          <p:spPr bwMode="gray">
            <a:xfrm>
              <a:off x="3420514" y="1819274"/>
              <a:ext cx="1425347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 bwMode="gray">
          <a:xfrm>
            <a:off x="4638473" y="2492896"/>
            <a:ext cx="4186715" cy="2232248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algn="r">
              <a:defRPr lang="en-GB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4637945" y="5013325"/>
            <a:ext cx="4188069" cy="151130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algn="r"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6699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spect="1"/>
          </p:cNvSpPr>
          <p:nvPr/>
        </p:nvSpPr>
        <p:spPr bwMode="gray">
          <a:xfrm>
            <a:off x="0" y="4518032"/>
            <a:ext cx="4540500" cy="233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215"/>
              </a:cxn>
              <a:cxn ang="0">
                <a:pos x="11230" y="6215"/>
              </a:cxn>
              <a:cxn ang="0">
                <a:pos x="13073" y="0"/>
              </a:cxn>
              <a:cxn ang="0">
                <a:pos x="0" y="0"/>
              </a:cxn>
            </a:cxnLst>
            <a:rect l="0" t="0" r="r" b="b"/>
            <a:pathLst>
              <a:path w="13073" h="6215">
                <a:moveTo>
                  <a:pt x="0" y="0"/>
                </a:moveTo>
                <a:lnTo>
                  <a:pt x="0" y="6215"/>
                </a:lnTo>
                <a:lnTo>
                  <a:pt x="11230" y="6215"/>
                </a:lnTo>
                <a:lnTo>
                  <a:pt x="1307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317992" y="4941168"/>
            <a:ext cx="3655791" cy="1584176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GB" sz="3000" b="1" dirty="0" smtClean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4144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ChangeAspect="1"/>
          </p:cNvSpPr>
          <p:nvPr/>
        </p:nvSpPr>
        <p:spPr bwMode="gray">
          <a:xfrm>
            <a:off x="3" y="0"/>
            <a:ext cx="4982975" cy="3238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830"/>
              </a:cxn>
              <a:cxn ang="0">
                <a:pos x="20324" y="14830"/>
              </a:cxn>
              <a:cxn ang="0">
                <a:pos x="24718" y="0"/>
              </a:cxn>
              <a:cxn ang="0">
                <a:pos x="0" y="0"/>
              </a:cxn>
            </a:cxnLst>
            <a:rect l="0" t="0" r="r" b="b"/>
            <a:pathLst>
              <a:path w="24718" h="14830">
                <a:moveTo>
                  <a:pt x="0" y="0"/>
                </a:moveTo>
                <a:lnTo>
                  <a:pt x="0" y="14830"/>
                </a:lnTo>
                <a:lnTo>
                  <a:pt x="20324" y="14830"/>
                </a:lnTo>
                <a:lnTo>
                  <a:pt x="247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4" name="Title 9"/>
          <p:cNvSpPr txBox="1">
            <a:spLocks/>
          </p:cNvSpPr>
          <p:nvPr/>
        </p:nvSpPr>
        <p:spPr bwMode="gray">
          <a:xfrm>
            <a:off x="298893" y="765175"/>
            <a:ext cx="3873856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49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gray">
          <a:xfrm>
            <a:off x="0" y="0"/>
            <a:ext cx="4817412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 bwMode="gray">
          <a:xfrm>
            <a:off x="298940" y="1440000"/>
            <a:ext cx="3854769" cy="1080000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99077" y="2700000"/>
            <a:ext cx="3475296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267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DE1FA-6CC9-4D47-8BA7-ED34CD704C8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1531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ChangeAspect="1"/>
          </p:cNvSpPr>
          <p:nvPr/>
        </p:nvSpPr>
        <p:spPr bwMode="gray">
          <a:xfrm>
            <a:off x="0" y="0"/>
            <a:ext cx="4817412" cy="3240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05"/>
              </a:cxn>
              <a:cxn ang="0">
                <a:pos x="16308" y="12405"/>
              </a:cxn>
              <a:cxn ang="0">
                <a:pos x="19984" y="0"/>
              </a:cxn>
              <a:cxn ang="0">
                <a:pos x="0" y="0"/>
              </a:cxn>
            </a:cxnLst>
            <a:rect l="0" t="0" r="r" b="b"/>
            <a:pathLst>
              <a:path w="19984" h="12405">
                <a:moveTo>
                  <a:pt x="0" y="0"/>
                </a:moveTo>
                <a:lnTo>
                  <a:pt x="0" y="12405"/>
                </a:lnTo>
                <a:lnTo>
                  <a:pt x="16308" y="12405"/>
                </a:lnTo>
                <a:lnTo>
                  <a:pt x="199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18677" y="0"/>
            <a:ext cx="2524453" cy="1530350"/>
            <a:chOff x="68" y="0"/>
            <a:chExt cx="1723" cy="964"/>
          </a:xfrm>
        </p:grpSpPr>
        <p:sp>
          <p:nvSpPr>
            <p:cNvPr id="6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4291200"/>
            <a:ext cx="3704630" cy="18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>
            <a:lvl1pPr>
              <a:defRPr lang="en-US" sz="1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7886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445728" y="6421438"/>
            <a:ext cx="2060331" cy="175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8858" y="6421438"/>
            <a:ext cx="2074321" cy="175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312056" y="548681"/>
            <a:ext cx="1262910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Tel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049148" y="548681"/>
            <a:ext cx="1262910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address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639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4279" y="1269454"/>
            <a:ext cx="4250348" cy="4896396"/>
          </a:xfrm>
          <a:ln w="6350">
            <a:solidFill>
              <a:srgbClr val="747678"/>
            </a:solidFill>
          </a:ln>
        </p:spPr>
        <p:txBody>
          <a:bodyPr lIns="72000" tIns="72000" rIns="72000" bIns="72000">
            <a:norm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2pPr>
            <a:lvl3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4pPr>
            <a:lvl5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5pPr>
            <a:lvl6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162018" y="3"/>
            <a:ext cx="889489" cy="695325"/>
            <a:chOff x="175518" y="0"/>
            <a:chExt cx="963613" cy="695325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97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5744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4638469" y="188640"/>
            <a:ext cx="4254010" cy="576262"/>
          </a:xfrm>
        </p:spPr>
        <p:txBody>
          <a:bodyPr/>
          <a:lstStyle>
            <a:lvl1pPr algn="r">
              <a:defRPr b="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62018" y="3"/>
            <a:ext cx="889489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2068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1527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2600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 bwMode="gray">
          <a:xfrm>
            <a:off x="251521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4637416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2073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Chart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2048" y="1268416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3"/>
          </p:nvPr>
        </p:nvSpPr>
        <p:spPr bwMode="gray">
          <a:xfrm>
            <a:off x="252048" y="3789366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356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Table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 bwMode="gray">
          <a:xfrm>
            <a:off x="252048" y="1268416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2" name="Table Placeholder 10"/>
          <p:cNvSpPr>
            <a:spLocks noGrp="1"/>
          </p:cNvSpPr>
          <p:nvPr>
            <p:ph type="tbl" sz="quarter" idx="13"/>
          </p:nvPr>
        </p:nvSpPr>
        <p:spPr bwMode="gray">
          <a:xfrm>
            <a:off x="252048" y="3789366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8460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0" y="126876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0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5356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One Chart One R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0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1520" y="1268416"/>
            <a:ext cx="8639908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29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BD63-1437-4150-8707-1F693C86673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1248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926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066800"/>
            <a:ext cx="9144000" cy="525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C00000"/>
                </a:solidFill>
              </a:rPr>
              <a:t>……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708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445729" y="1268416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7" y="1268416"/>
            <a:ext cx="2060331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4637944" y="1268416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831624" y="1268416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47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445729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4637944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6831624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1234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ive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013131" y="1268416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7" y="1268416"/>
            <a:ext cx="1594729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3774214" y="1268416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9035" y="1268416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0"/>
          </p:nvPr>
        </p:nvSpPr>
        <p:spPr bwMode="gray">
          <a:xfrm>
            <a:off x="7297226" y="1268416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46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013129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3774213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5535297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17"/>
          </p:nvPr>
        </p:nvSpPr>
        <p:spPr bwMode="gray">
          <a:xfrm>
            <a:off x="7296380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1485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ands and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0"/>
          <p:cNvSpPr>
            <a:spLocks noChangeArrowheads="1"/>
          </p:cNvSpPr>
          <p:nvPr userDrawn="1"/>
        </p:nvSpPr>
        <p:spPr bwMode="gray">
          <a:xfrm rot="19080000" flipH="1">
            <a:off x="4743631" y="2497138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4" name="AutoShape 17"/>
          <p:cNvSpPr>
            <a:spLocks noChangeArrowheads="1"/>
          </p:cNvSpPr>
          <p:nvPr userDrawn="1"/>
        </p:nvSpPr>
        <p:spPr bwMode="gray">
          <a:xfrm rot="2520000" flipH="1">
            <a:off x="4743631" y="4564595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2" name="AutoShape 20"/>
          <p:cNvSpPr>
            <a:spLocks noChangeArrowheads="1"/>
          </p:cNvSpPr>
          <p:nvPr userDrawn="1"/>
        </p:nvSpPr>
        <p:spPr bwMode="gray">
          <a:xfrm rot="2520000">
            <a:off x="2902076" y="2497138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3" name="AutoShape 17"/>
          <p:cNvSpPr>
            <a:spLocks noChangeArrowheads="1"/>
          </p:cNvSpPr>
          <p:nvPr userDrawn="1"/>
        </p:nvSpPr>
        <p:spPr bwMode="gray">
          <a:xfrm rot="19080000">
            <a:off x="2902076" y="4564595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5" name="Text Placeholder 10"/>
          <p:cNvSpPr>
            <a:spLocks noGrp="1"/>
          </p:cNvSpPr>
          <p:nvPr userDrawn="1">
            <p:ph type="body" sz="quarter" idx="21"/>
          </p:nvPr>
        </p:nvSpPr>
        <p:spPr bwMode="gray">
          <a:xfrm>
            <a:off x="4019828" y="3395663"/>
            <a:ext cx="1093292" cy="622800"/>
          </a:xfrm>
          <a:prstGeom prst="ellipse">
            <a:avLst/>
          </a:prstGeom>
          <a:solidFill>
            <a:srgbClr val="AA5CAA"/>
          </a:solidFill>
          <a:ln>
            <a:noFill/>
          </a:ln>
        </p:spPr>
        <p:txBody>
          <a:bodyPr lIns="54000" tIns="54000" rIns="54000" bIns="54000"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252048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48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5568932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5"/>
          </p:nvPr>
        </p:nvSpPr>
        <p:spPr bwMode="gray">
          <a:xfrm>
            <a:off x="5568932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8" y="1268416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5568932" y="1268416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48" y="3787779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8932" y="3787779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9540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252047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4637942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47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4637942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7" y="1270003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4637943" y="1270003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47" y="3789366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4637943" y="3789366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3799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art Placeholder 31"/>
          <p:cNvSpPr>
            <a:spLocks noGrp="1"/>
          </p:cNvSpPr>
          <p:nvPr>
            <p:ph type="chart" sz="quarter" idx="22"/>
          </p:nvPr>
        </p:nvSpPr>
        <p:spPr bwMode="gray">
          <a:xfrm>
            <a:off x="3208902" y="1270000"/>
            <a:ext cx="2724700" cy="23764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0"/>
          </p:nvPr>
        </p:nvSpPr>
        <p:spPr bwMode="gray">
          <a:xfrm>
            <a:off x="6168751" y="3789366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Chart Placeholder 31"/>
          <p:cNvSpPr>
            <a:spLocks noGrp="1"/>
          </p:cNvSpPr>
          <p:nvPr>
            <p:ph type="chart" sz="quarter" idx="21"/>
          </p:nvPr>
        </p:nvSpPr>
        <p:spPr bwMode="gray">
          <a:xfrm>
            <a:off x="6167254" y="1270000"/>
            <a:ext cx="2724700" cy="23764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 bwMode="gray">
          <a:xfrm>
            <a:off x="252046" y="1270000"/>
            <a:ext cx="2723204" cy="23764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 bwMode="gray">
          <a:xfrm>
            <a:off x="252046" y="3789366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/>
          </p:nvPr>
        </p:nvSpPr>
        <p:spPr bwMode="gray">
          <a:xfrm>
            <a:off x="3210398" y="3789366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8886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914400" y="2743200"/>
            <a:ext cx="4785762" cy="10801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23445" y="1447800"/>
            <a:ext cx="844062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359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gray">
          <a:xfrm>
            <a:off x="-10256" y="-1"/>
            <a:ext cx="9154257" cy="6858001"/>
            <a:chOff x="-11112" y="-1"/>
            <a:chExt cx="9917112" cy="6858001"/>
          </a:xfrm>
        </p:grpSpPr>
        <p:sp>
          <p:nvSpPr>
            <p:cNvPr id="10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7500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2349500" y="1819274"/>
              <a:ext cx="7556500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 userDrawn="1"/>
          </p:nvSpPr>
          <p:spPr bwMode="gray">
            <a:xfrm>
              <a:off x="3421063" y="1819274"/>
              <a:ext cx="1425575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 bwMode="gray">
          <a:xfrm>
            <a:off x="4638470" y="2492896"/>
            <a:ext cx="4186715" cy="22322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lang="en-GB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637944" y="5013325"/>
            <a:ext cx="4188069" cy="151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r"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979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 noChangeAspect="1"/>
          </p:cNvSpPr>
          <p:nvPr userDrawn="1"/>
        </p:nvSpPr>
        <p:spPr bwMode="gray">
          <a:xfrm>
            <a:off x="2" y="4518028"/>
            <a:ext cx="4541227" cy="233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215"/>
              </a:cxn>
              <a:cxn ang="0">
                <a:pos x="11230" y="6215"/>
              </a:cxn>
              <a:cxn ang="0">
                <a:pos x="13073" y="0"/>
              </a:cxn>
              <a:cxn ang="0">
                <a:pos x="0" y="0"/>
              </a:cxn>
            </a:cxnLst>
            <a:rect l="0" t="0" r="r" b="b"/>
            <a:pathLst>
              <a:path w="13073" h="6215">
                <a:moveTo>
                  <a:pt x="0" y="0"/>
                </a:moveTo>
                <a:lnTo>
                  <a:pt x="0" y="6215"/>
                </a:lnTo>
                <a:lnTo>
                  <a:pt x="11230" y="6215"/>
                </a:lnTo>
                <a:lnTo>
                  <a:pt x="1307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317990" y="4941168"/>
            <a:ext cx="3655791" cy="15841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sz="3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6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-23811" y="6524626"/>
            <a:ext cx="308334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dirty="0" smtClean="0"/>
              <a:t>1С: Управление холдингом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42" y="314328"/>
            <a:ext cx="5003800" cy="314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3" y="1200150"/>
            <a:ext cx="4171950" cy="499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00150"/>
            <a:ext cx="4171950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9150" y="3771900"/>
            <a:ext cx="4171950" cy="2420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B29C-A2AC-4846-851D-EB06253810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09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ChangeAspect="1"/>
          </p:cNvSpPr>
          <p:nvPr/>
        </p:nvSpPr>
        <p:spPr bwMode="gray">
          <a:xfrm>
            <a:off x="0" y="0"/>
            <a:ext cx="4982308" cy="3238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830"/>
              </a:cxn>
              <a:cxn ang="0">
                <a:pos x="20324" y="14830"/>
              </a:cxn>
              <a:cxn ang="0">
                <a:pos x="24718" y="0"/>
              </a:cxn>
              <a:cxn ang="0">
                <a:pos x="0" y="0"/>
              </a:cxn>
            </a:cxnLst>
            <a:rect l="0" t="0" r="r" b="b"/>
            <a:pathLst>
              <a:path w="24718" h="14830">
                <a:moveTo>
                  <a:pt x="0" y="0"/>
                </a:moveTo>
                <a:lnTo>
                  <a:pt x="0" y="14830"/>
                </a:lnTo>
                <a:lnTo>
                  <a:pt x="20324" y="14830"/>
                </a:lnTo>
                <a:lnTo>
                  <a:pt x="24718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4" name="Title 9"/>
          <p:cNvSpPr txBox="1">
            <a:spLocks/>
          </p:cNvSpPr>
          <p:nvPr userDrawn="1"/>
        </p:nvSpPr>
        <p:spPr bwMode="gray">
          <a:xfrm>
            <a:off x="299078" y="764704"/>
            <a:ext cx="38741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45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819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0816"/>
            <a:ext cx="8343900" cy="1089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6090" y="1625600"/>
            <a:ext cx="4094285" cy="447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625600"/>
            <a:ext cx="4095750" cy="447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59020" y="6172200"/>
            <a:ext cx="832778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599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Key Issue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4" name="Line 33"/>
          <p:cNvSpPr>
            <a:spLocks noChangeShapeType="1"/>
          </p:cNvSpPr>
          <p:nvPr userDrawn="1"/>
        </p:nvSpPr>
        <p:spPr bwMode="gray">
          <a:xfrm>
            <a:off x="0" y="6381328"/>
            <a:ext cx="913667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 bwMode="gray">
          <a:xfrm>
            <a:off x="2113085" y="1196975"/>
            <a:ext cx="3323492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5568462" y="1196975"/>
            <a:ext cx="3323492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31"/>
          <p:cNvSpPr>
            <a:spLocks noChangeShapeType="1"/>
          </p:cNvSpPr>
          <p:nvPr userDrawn="1"/>
        </p:nvSpPr>
        <p:spPr bwMode="gray">
          <a:xfrm>
            <a:off x="0" y="906463"/>
            <a:ext cx="913667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411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0818"/>
            <a:ext cx="8343900" cy="1089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25600"/>
            <a:ext cx="8331200" cy="447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779" y="6172200"/>
            <a:ext cx="83280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03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Freeform 7"/>
          <p:cNvSpPr>
            <a:spLocks noEditPoints="1"/>
          </p:cNvSpPr>
          <p:nvPr/>
        </p:nvSpPr>
        <p:spPr bwMode="gray">
          <a:xfrm>
            <a:off x="0" y="0"/>
            <a:ext cx="4797424" cy="5588000"/>
          </a:xfrm>
          <a:custGeom>
            <a:avLst/>
            <a:gdLst/>
            <a:ahLst/>
            <a:cxnLst>
              <a:cxn ang="0">
                <a:pos x="3022" y="0"/>
              </a:cxn>
              <a:cxn ang="0">
                <a:pos x="0" y="0"/>
              </a:cxn>
              <a:cxn ang="0">
                <a:pos x="0" y="3520"/>
              </a:cxn>
              <a:cxn ang="0">
                <a:pos x="1979" y="3520"/>
              </a:cxn>
              <a:cxn ang="0">
                <a:pos x="3022" y="0"/>
              </a:cxn>
              <a:cxn ang="0">
                <a:pos x="3022" y="0"/>
              </a:cxn>
              <a:cxn ang="0">
                <a:pos x="3022" y="0"/>
              </a:cxn>
            </a:cxnLst>
            <a:rect l="0" t="0" r="r" b="b"/>
            <a:pathLst>
              <a:path w="3022" h="3520">
                <a:moveTo>
                  <a:pt x="3022" y="0"/>
                </a:moveTo>
                <a:lnTo>
                  <a:pt x="0" y="0"/>
                </a:lnTo>
                <a:lnTo>
                  <a:pt x="0" y="3520"/>
                </a:lnTo>
                <a:lnTo>
                  <a:pt x="1979" y="3520"/>
                </a:lnTo>
                <a:lnTo>
                  <a:pt x="3022" y="0"/>
                </a:lnTo>
                <a:close/>
                <a:moveTo>
                  <a:pt x="3022" y="0"/>
                </a:moveTo>
                <a:lnTo>
                  <a:pt x="3022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noAutofit/>
          </a:bodyPr>
          <a:lstStyle/>
          <a:p>
            <a:pPr defTabSz="990570" eaLnBrk="1" hangingPunct="1">
              <a:lnSpc>
                <a:spcPct val="100000"/>
              </a:lnSpc>
              <a:defRPr/>
            </a:pPr>
            <a:endParaRPr lang="en-GB" sz="195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317991" y="1556792"/>
            <a:ext cx="3389915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25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17991" y="3789363"/>
            <a:ext cx="3029875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650"/>
              </a:spcBef>
              <a:spcAft>
                <a:spcPct val="0"/>
              </a:spcAft>
              <a:defRPr lang="en-US" sz="13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099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1747838" y="184150"/>
            <a:ext cx="723741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800" b="1" smtClean="0">
                <a:solidFill>
                  <a:srgbClr val="CC3300"/>
                </a:solidFill>
              </a:rPr>
              <a:t>Бизнес-форум 1С:</a:t>
            </a:r>
            <a:r>
              <a:rPr lang="en-US" altLang="ru-RU" sz="2800" b="1" smtClean="0">
                <a:solidFill>
                  <a:srgbClr val="CC3300"/>
                </a:solidFill>
              </a:rPr>
              <a:t>ERP</a:t>
            </a:r>
            <a:r>
              <a:rPr lang="ru-RU" altLang="ru-RU" sz="2800" b="1" smtClean="0">
                <a:solidFill>
                  <a:srgbClr val="CC3300"/>
                </a:solidFill>
              </a:rPr>
              <a:t>  </a:t>
            </a:r>
            <a:endParaRPr lang="en-US" altLang="ru-RU" sz="2800" b="1" smtClean="0">
              <a:solidFill>
                <a:srgbClr val="CC33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smtClean="0">
                <a:solidFill>
                  <a:srgbClr val="CC3300"/>
                </a:solidFill>
              </a:rPr>
              <a:t>2</a:t>
            </a:r>
            <a:r>
              <a:rPr lang="en-US" altLang="ru-RU" sz="1800" smtClean="0">
                <a:solidFill>
                  <a:srgbClr val="CC3300"/>
                </a:solidFill>
              </a:rPr>
              <a:t>3</a:t>
            </a:r>
            <a:r>
              <a:rPr lang="ru-RU" altLang="ru-RU" sz="1800" smtClean="0">
                <a:solidFill>
                  <a:srgbClr val="CC3300"/>
                </a:solidFill>
              </a:rPr>
              <a:t> октября 2015 года</a:t>
            </a:r>
          </a:p>
        </p:txBody>
      </p:sp>
    </p:spTree>
    <p:extLst>
      <p:ext uri="{BB962C8B-B14F-4D97-AF65-F5344CB8AC3E}">
        <p14:creationId xmlns:p14="http://schemas.microsoft.com/office/powerpoint/2010/main" val="320211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70DA9-FDF2-4904-9985-F67E735C19E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 algn="l">
              <a:defRPr sz="1400" b="1"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5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26E1-4657-4BF2-A914-29EFC4ACBDA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6652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E1B74-1B56-4FE5-B994-DF07B1A0696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8305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6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" y="1596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96705" y="333737"/>
            <a:ext cx="7828562" cy="540000"/>
          </a:xfrm>
          <a:prstGeom prst="rect">
            <a:avLst/>
          </a:prstGeom>
        </p:spPr>
        <p:txBody>
          <a:bodyPr lIns="0" rIns="0" rtlCol="0" anchor="t">
            <a:noAutofit/>
          </a:bodyPr>
          <a:lstStyle>
            <a:lvl1pPr>
              <a:defRPr sz="1350"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195942" y="82326"/>
            <a:ext cx="7830000" cy="215900"/>
          </a:xfrm>
        </p:spPr>
        <p:txBody>
          <a:bodyPr lIns="0" tIns="0" rIns="0" bIns="18000" anchor="b">
            <a:normAutofit/>
          </a:bodyPr>
          <a:lstStyle>
            <a:lvl1pPr>
              <a:spcBef>
                <a:spcPts val="0"/>
              </a:spcBef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2"/>
          </p:nvPr>
        </p:nvSpPr>
        <p:spPr>
          <a:xfrm>
            <a:off x="197656" y="6329512"/>
            <a:ext cx="8748713" cy="324000"/>
          </a:xfrm>
        </p:spPr>
        <p:txBody>
          <a:bodyPr lIns="0" tIns="0" rIns="0" bIns="0"/>
          <a:lstStyle>
            <a:lvl1pPr>
              <a:spcBef>
                <a:spcPts val="225"/>
              </a:spcBef>
              <a:defRPr sz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/>
          </p:nvPr>
        </p:nvSpPr>
        <p:spPr>
          <a:xfrm>
            <a:off x="1098788" y="6671957"/>
            <a:ext cx="5133018" cy="180000"/>
          </a:xfrm>
          <a:prstGeom prst="rect">
            <a:avLst/>
          </a:prstGeom>
        </p:spPr>
        <p:txBody>
          <a:bodyPr lIns="0" tIns="0" rIns="90000" bIns="0" anchor="ctr">
            <a:normAutofit/>
          </a:bodyPr>
          <a:lstStyle>
            <a:lvl1pPr marL="0" indent="0" algn="l">
              <a:spcBef>
                <a:spcPts val="225"/>
              </a:spcBef>
              <a:buFontTx/>
              <a:buNone/>
              <a:defRPr sz="675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585204" y="6665921"/>
            <a:ext cx="360363" cy="179387"/>
          </a:xfrm>
        </p:spPr>
        <p:txBody>
          <a:bodyPr rIns="0" anchor="ctr"/>
          <a:lstStyle>
            <a:lvl1pPr defTabSz="684213">
              <a:defRPr sz="1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3C723-70CE-49A8-B39F-12EB011EC09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881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1B4E-CABC-4484-9A41-8A03DEE438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150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284BF-F659-41AC-96BC-439F38EE6F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4304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5F5BD-1137-481A-9640-85CEE5D1334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9657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E7A4-76F4-404F-B081-F56BFDD15BC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7640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111A2-A9DB-477A-B96A-A05C67774F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9878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2713" y="1363371"/>
            <a:ext cx="8928100" cy="5233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C008A-724C-4C67-9B6F-3DF1646700B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3536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9" y="-2698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8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C9765-2E8D-4896-849B-6A77EF43348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19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DE1FA-6CC9-4D47-8BA7-ED34CD704C8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515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BD63-1437-4150-8707-1F693C86673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524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-23811" y="6524626"/>
            <a:ext cx="308334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5F0000"/>
                </a:solidFill>
              </a:rPr>
              <a:t>1С: Управление холдингом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42" y="314328"/>
            <a:ext cx="5003800" cy="314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3" y="1200150"/>
            <a:ext cx="4171950" cy="499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00150"/>
            <a:ext cx="4171950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9150" y="3771900"/>
            <a:ext cx="4171950" cy="2420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B29C-A2AC-4846-851D-EB06253810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86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булл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42903" y="953729"/>
            <a:ext cx="7926758" cy="5130571"/>
          </a:xfrm>
        </p:spPr>
        <p:txBody>
          <a:bodyPr>
            <a:normAutofit/>
          </a:bodyPr>
          <a:lstStyle>
            <a:lvl1pPr marL="266700" indent="-2667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►"/>
              <a:defRPr sz="1200"/>
            </a:lvl1pPr>
            <a:lvl2pPr marL="714375" indent="-257175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Arial" pitchFamily="34" charset="0"/>
              <a:buChar char="►"/>
              <a:defRPr sz="1200"/>
            </a:lvl2pPr>
            <a:lvl3pPr marL="1162050" indent="-2476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Arial" pitchFamily="34" charset="0"/>
              <a:buChar char="►"/>
              <a:defRPr sz="1200" b="0"/>
            </a:lvl3pPr>
            <a:lvl4pPr marL="1619250" indent="-2476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Arial" pitchFamily="34" charset="0"/>
              <a:buChar char="•"/>
              <a:defRPr sz="1000" b="0"/>
            </a:lvl4pPr>
            <a:lvl5pPr marL="2066925" indent="-238125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Arial" pitchFamily="34" charset="0"/>
              <a:buChar char="▼"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10094" y="-2"/>
            <a:ext cx="7959568" cy="789232"/>
          </a:xfrm>
          <a:prstGeom prst="rect">
            <a:avLst/>
          </a:prstGeom>
        </p:spPr>
        <p:txBody>
          <a:bodyPr lIns="90000" tIns="46800" rIns="90000" bIns="46800"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36613" y="6534158"/>
            <a:ext cx="2895600" cy="169863"/>
          </a:xfrm>
        </p:spPr>
        <p:txBody>
          <a:bodyPr/>
          <a:lstStyle>
            <a:lvl1pPr>
              <a:defRPr sz="1000" b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273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5618162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>
                <a:solidFill>
                  <a:srgbClr val="5F0000"/>
                </a:solidFill>
              </a:rPr>
              <a:t>1С:Управление холдингом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06926-056A-4902-96AB-067CEF74F1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205862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булл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42903" y="953729"/>
            <a:ext cx="7926758" cy="5130571"/>
          </a:xfrm>
        </p:spPr>
        <p:txBody>
          <a:bodyPr>
            <a:normAutofit/>
          </a:bodyPr>
          <a:lstStyle>
            <a:lvl1pPr marL="266700" indent="-2667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►"/>
              <a:defRPr sz="1200"/>
            </a:lvl1pPr>
            <a:lvl2pPr marL="714375" indent="-257175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Arial" pitchFamily="34" charset="0"/>
              <a:buChar char="►"/>
              <a:defRPr sz="1200"/>
            </a:lvl2pPr>
            <a:lvl3pPr marL="1162050" indent="-2476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Arial" pitchFamily="34" charset="0"/>
              <a:buChar char="►"/>
              <a:defRPr sz="1200" b="0"/>
            </a:lvl3pPr>
            <a:lvl4pPr marL="1619250" indent="-2476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Arial" pitchFamily="34" charset="0"/>
              <a:buChar char="•"/>
              <a:defRPr sz="1000" b="0"/>
            </a:lvl4pPr>
            <a:lvl5pPr marL="2066925" indent="-238125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Arial" pitchFamily="34" charset="0"/>
              <a:buChar char="▼"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10094" y="-2"/>
            <a:ext cx="7959568" cy="789232"/>
          </a:xfrm>
          <a:prstGeom prst="rect">
            <a:avLst/>
          </a:prstGeom>
        </p:spPr>
        <p:txBody>
          <a:bodyPr lIns="90000" tIns="46800" rIns="90000" bIns="46800"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36613" y="6534158"/>
            <a:ext cx="2895600" cy="169863"/>
          </a:xfrm>
        </p:spPr>
        <p:txBody>
          <a:bodyPr/>
          <a:lstStyle>
            <a:lvl1pPr>
              <a:defRPr sz="1000" b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BEFC1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123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 userDrawn="1"/>
        </p:nvSpPr>
        <p:spPr bwMode="auto">
          <a:xfrm>
            <a:off x="1747838" y="184150"/>
            <a:ext cx="723741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800" b="1" smtClean="0">
                <a:solidFill>
                  <a:srgbClr val="CC3300"/>
                </a:solidFill>
              </a:rPr>
              <a:t>Бизнес-форум 1С:</a:t>
            </a:r>
            <a:r>
              <a:rPr lang="en-US" altLang="ru-RU" sz="2800" b="1" smtClean="0">
                <a:solidFill>
                  <a:srgbClr val="CC3300"/>
                </a:solidFill>
              </a:rPr>
              <a:t>ERP</a:t>
            </a:r>
            <a:r>
              <a:rPr lang="ru-RU" altLang="ru-RU" sz="2800" b="1" smtClean="0">
                <a:solidFill>
                  <a:srgbClr val="CC3300"/>
                </a:solidFill>
              </a:rPr>
              <a:t>  </a:t>
            </a:r>
            <a:endParaRPr lang="en-US" altLang="ru-RU" sz="2800" b="1" smtClean="0">
              <a:solidFill>
                <a:srgbClr val="CC33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smtClean="0">
                <a:solidFill>
                  <a:srgbClr val="CC3300"/>
                </a:solidFill>
              </a:rPr>
              <a:t>2</a:t>
            </a:r>
            <a:r>
              <a:rPr lang="en-US" altLang="ru-RU" sz="1800" smtClean="0">
                <a:solidFill>
                  <a:srgbClr val="CC3300"/>
                </a:solidFill>
              </a:rPr>
              <a:t>3</a:t>
            </a:r>
            <a:r>
              <a:rPr lang="ru-RU" altLang="ru-RU" sz="1800" smtClean="0">
                <a:solidFill>
                  <a:srgbClr val="CC3300"/>
                </a:solidFill>
              </a:rPr>
              <a:t> октября 2015 года</a:t>
            </a:r>
          </a:p>
        </p:txBody>
      </p:sp>
    </p:spTree>
    <p:extLst>
      <p:ext uri="{BB962C8B-B14F-4D97-AF65-F5344CB8AC3E}">
        <p14:creationId xmlns:p14="http://schemas.microsoft.com/office/powerpoint/2010/main" val="8360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70DA9-FDF2-4904-9985-F67E735C19E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 algn="l">
              <a:defRPr sz="1400" b="1"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6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26E1-4657-4BF2-A914-29EFC4ACBDA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2345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E1B74-1B56-4FE5-B994-DF07B1A0696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3033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1B4E-CABC-4484-9A41-8A03DEE438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9525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284BF-F659-41AC-96BC-439F38EE6F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6294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5F5BD-1137-481A-9640-85CEE5D1334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0990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>
              <a:solidFill>
                <a:srgbClr val="5F0000"/>
              </a:solidFill>
            </a:endParaRP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E7A4-76F4-404F-B081-F56BFDD15BC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3489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4948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111A2-A9DB-477A-B96A-A05C67774F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1652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2713" y="1363371"/>
            <a:ext cx="8928100" cy="5233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C008A-724C-4C67-9B6F-3DF1646700B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447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9" y="-2698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8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C9765-2E8D-4896-849B-6A77EF43348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7768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DE1FA-6CC9-4D47-8BA7-ED34CD704C8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2575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BD63-1437-4150-8707-1F693C86673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0598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-23811" y="6524626"/>
            <a:ext cx="3083345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5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srgbClr val="5F0000"/>
                </a:solidFill>
              </a:rPr>
              <a:t>1С: Управление холдингом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42" y="314328"/>
            <a:ext cx="5003800" cy="314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3" y="1200150"/>
            <a:ext cx="4171950" cy="499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00150"/>
            <a:ext cx="4171950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9150" y="3771900"/>
            <a:ext cx="4171950" cy="2420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B29C-A2AC-4846-851D-EB06253810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69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булл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42903" y="953729"/>
            <a:ext cx="7926758" cy="5130571"/>
          </a:xfrm>
        </p:spPr>
        <p:txBody>
          <a:bodyPr>
            <a:normAutofit/>
          </a:bodyPr>
          <a:lstStyle>
            <a:lvl1pPr marL="266700" indent="-2667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►"/>
              <a:defRPr sz="1200"/>
            </a:lvl1pPr>
            <a:lvl2pPr marL="714375" indent="-257175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Arial" pitchFamily="34" charset="0"/>
              <a:buChar char="►"/>
              <a:defRPr sz="1200"/>
            </a:lvl2pPr>
            <a:lvl3pPr marL="1162050" indent="-2476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Arial" pitchFamily="34" charset="0"/>
              <a:buChar char="►"/>
              <a:defRPr sz="1200" b="0"/>
            </a:lvl3pPr>
            <a:lvl4pPr marL="1619250" indent="-24765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Arial" pitchFamily="34" charset="0"/>
              <a:buChar char="•"/>
              <a:defRPr sz="1000" b="0"/>
            </a:lvl4pPr>
            <a:lvl5pPr marL="2066925" indent="-238125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Arial" pitchFamily="34" charset="0"/>
              <a:buChar char="▼"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10094" y="-2"/>
            <a:ext cx="7959568" cy="789232"/>
          </a:xfrm>
          <a:prstGeom prst="rect">
            <a:avLst/>
          </a:prstGeom>
        </p:spPr>
        <p:txBody>
          <a:bodyPr lIns="90000" tIns="46800" rIns="90000" bIns="46800"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36613" y="6534158"/>
            <a:ext cx="2895600" cy="169863"/>
          </a:xfrm>
        </p:spPr>
        <p:txBody>
          <a:bodyPr/>
          <a:lstStyle>
            <a:lvl1pPr>
              <a:defRPr sz="1000" b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BEFC1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11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1023938" y="331788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0"/>
              </a:spcBef>
            </a:pPr>
            <a:r>
              <a:rPr lang="ru-RU" sz="1900" b="1">
                <a:solidFill>
                  <a:srgbClr val="FFFFFF"/>
                </a:solidFill>
              </a:rPr>
              <a:t>1С:УПРАВЛЕНИЕ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</a:pPr>
            <a:r>
              <a:rPr lang="ru-RU" sz="1900" b="1">
                <a:solidFill>
                  <a:srgbClr val="FFFFFF"/>
                </a:solidFill>
              </a:rPr>
              <a:t>ХОЛДИНГОМ 8</a:t>
            </a:r>
          </a:p>
        </p:txBody>
      </p:sp>
      <p:pic>
        <p:nvPicPr>
          <p:cNvPr id="3" name="Picture 16" descr="Layer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39713"/>
            <a:ext cx="9715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5793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6F148-D6AD-41F6-B5AD-587A34F5332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311361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8B2D5-81E4-48AC-9D8C-AD56300417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9667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781A3-7F85-499C-A0FA-E30A09C797B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0007736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BCD3C-C8B6-4C18-9B8D-5B0EA5C3D0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00537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8EF3F-C86B-4AC8-BB1D-7B81D88C64E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059962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F3E03-AD78-421B-89BB-C1EA6EDC633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284362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DE7A-06FE-4E10-BDD0-902A6863527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25996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DA6C2-D610-45DB-B89B-07C95BE3D2E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94087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8011-4C82-4789-8E65-ACDEDCFB49E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747277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14394-272D-4D0A-B6D1-B6AF77EA1D8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975660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5" y="-2698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0" y="-2698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1C6D7-D97E-4512-B512-1D59B270160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42076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080DF-E7EB-468C-AC9F-9E7E676490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576019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0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CAC9D-F9F4-47D5-A137-9981306FE4F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65125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F1C6E-7F09-4866-AE1C-02789350B3E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163124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-23813" y="6524625"/>
            <a:ext cx="3082926" cy="3984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5F0000"/>
                </a:solidFill>
              </a:rPr>
              <a:t>1С: Управление холдингом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38" y="314325"/>
            <a:ext cx="5003800" cy="314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00150"/>
            <a:ext cx="4171950" cy="499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00150"/>
            <a:ext cx="4171950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9150" y="3771900"/>
            <a:ext cx="4171950" cy="2420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4829D-09AF-4237-A6A5-48D0BA94C1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76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70DA9-FDF2-4904-9985-F67E735C19E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 algn="l">
              <a:defRPr sz="1400" b="1"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4207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86A73-94DB-46B4-8BD3-7CDD9E62AA8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2072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61FF9-9F52-4ACD-9DA5-D8C080DD1EE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6833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7C9D0-2F1F-4CB1-A873-A654B4118FF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35423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813DD-1274-45C6-B167-48F0FA5B34C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75344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8A26F-455A-4FBE-9799-F39F9CC54D5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621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8962-2A4E-462D-AFE1-4059C46BB96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1393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B85AB-E6D3-4139-AFE9-499294EE527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83824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9" y="-2698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8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71960-5724-41A3-9DC3-F09D795F15F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30842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A5F6-7940-4471-844C-743F0591377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9389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06757-5369-4ACB-ADD8-5DD5B280500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8304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26E1-4657-4BF2-A914-29EFC4ACBDA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1863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-23811" y="6524626"/>
            <a:ext cx="3083345" cy="3970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5F0000"/>
                </a:solidFill>
              </a:rPr>
              <a:t>1С: Управление холдингом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42" y="314328"/>
            <a:ext cx="5003800" cy="314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3" y="1200150"/>
            <a:ext cx="4171950" cy="499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00150"/>
            <a:ext cx="4171950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9150" y="3771900"/>
            <a:ext cx="4171950" cy="2420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ABB9C-6114-4CB8-8FD1-CB67DC2FEC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2720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1023938" y="331788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0"/>
              </a:spcBef>
            </a:pPr>
            <a:r>
              <a:rPr lang="ru-RU" sz="1900" b="1">
                <a:solidFill>
                  <a:srgbClr val="FFFFFF"/>
                </a:solidFill>
              </a:rPr>
              <a:t>1С:УПРАВЛЕНИЕ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</a:pPr>
            <a:r>
              <a:rPr lang="ru-RU" sz="1900" b="1">
                <a:solidFill>
                  <a:srgbClr val="FFFFFF"/>
                </a:solidFill>
              </a:rPr>
              <a:t>ХОЛДИНГОМ 8</a:t>
            </a:r>
          </a:p>
        </p:txBody>
      </p:sp>
    </p:spTree>
    <p:extLst>
      <p:ext uri="{BB962C8B-B14F-4D97-AF65-F5344CB8AC3E}">
        <p14:creationId xmlns:p14="http://schemas.microsoft.com/office/powerpoint/2010/main" val="353713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6E3AC-F992-4950-9349-EA8BD452185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15992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33E1F-91F2-4F9A-A329-D8884C76301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9382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18F8F-452D-49BA-9CF3-9CE8296ADF4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60085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A5E25-CC74-4F97-8532-90B21AE49C9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3972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D605A-86ED-4B02-AFA7-FA9CEF0934C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45387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0C5D3-A8F9-41FD-848A-264285246A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54936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794F3-6851-40B4-A164-A34348EEDCE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36012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88305-9AE3-49A6-B190-B3C747EE123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6988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1С: Управление холдингом</a:t>
            </a:r>
            <a:endParaRPr lang="ru-RU" altLang="ru-RU"/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E1B74-1B56-4FE5-B994-DF07B1A0696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8977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187C8-B544-4F69-B63F-D8173B049B9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24515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9" y="-2698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8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5155-5CAE-459F-A0FD-67B02549365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9594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0A491-9C30-4E11-8CC7-784D085B39A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85250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4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E9BE6-1A1F-4F80-AA15-45729928BA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4915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-23811" y="6524626"/>
            <a:ext cx="3083345" cy="3970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5F0000"/>
                </a:solidFill>
              </a:rPr>
              <a:t>1С: Управление холдингом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942" y="314328"/>
            <a:ext cx="5003800" cy="314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3" y="1200150"/>
            <a:ext cx="4171950" cy="499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00150"/>
            <a:ext cx="4171950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9150" y="3771900"/>
            <a:ext cx="4171950" cy="2420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C5CA-806B-4A92-87B6-EF829CADA7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622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alyadina\AppData\Local\Microsoft\Windows\Temporary Internet Files\Content.Outlook\JS0V6QGZ\objects03_A4 (2)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417"/>
          </a:xfrm>
          <a:prstGeom prst="rect">
            <a:avLst/>
          </a:prstGeom>
          <a:noFill/>
        </p:spPr>
      </p:pic>
      <p:sp>
        <p:nvSpPr>
          <p:cNvPr id="4" name="Freeform 9"/>
          <p:cNvSpPr>
            <a:spLocks noChangeAspect="1"/>
          </p:cNvSpPr>
          <p:nvPr/>
        </p:nvSpPr>
        <p:spPr bwMode="gray">
          <a:xfrm>
            <a:off x="0" y="0"/>
            <a:ext cx="4817412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 bwMode="gray">
          <a:xfrm>
            <a:off x="317994" y="1556792"/>
            <a:ext cx="3522853" cy="2016224"/>
          </a:xfr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17989" y="3789363"/>
            <a:ext cx="3124200" cy="107950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545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gray">
          <a:xfrm>
            <a:off x="2" y="549286"/>
            <a:ext cx="4679688" cy="4849813"/>
          </a:xfrm>
          <a:custGeom>
            <a:avLst/>
            <a:gdLst/>
            <a:ahLst/>
            <a:cxnLst>
              <a:cxn ang="0">
                <a:pos x="1651" y="0"/>
              </a:cxn>
              <a:cxn ang="0">
                <a:pos x="255" y="0"/>
              </a:cxn>
              <a:cxn ang="0">
                <a:pos x="0" y="861"/>
              </a:cxn>
              <a:cxn ang="0">
                <a:pos x="0" y="1580"/>
              </a:cxn>
              <a:cxn ang="0">
                <a:pos x="1182" y="1580"/>
              </a:cxn>
              <a:cxn ang="0">
                <a:pos x="1651" y="0"/>
              </a:cxn>
              <a:cxn ang="0">
                <a:pos x="1651" y="0"/>
              </a:cxn>
              <a:cxn ang="0">
                <a:pos x="1651" y="0"/>
              </a:cxn>
            </a:cxnLst>
            <a:rect l="0" t="0" r="r" b="b"/>
            <a:pathLst>
              <a:path w="1651" h="1580">
                <a:moveTo>
                  <a:pt x="1651" y="0"/>
                </a:moveTo>
                <a:lnTo>
                  <a:pt x="255" y="0"/>
                </a:lnTo>
                <a:lnTo>
                  <a:pt x="0" y="861"/>
                </a:lnTo>
                <a:lnTo>
                  <a:pt x="0" y="1580"/>
                </a:lnTo>
                <a:lnTo>
                  <a:pt x="1182" y="1580"/>
                </a:lnTo>
                <a:lnTo>
                  <a:pt x="1651" y="0"/>
                </a:lnTo>
                <a:close/>
                <a:moveTo>
                  <a:pt x="1651" y="0"/>
                </a:moveTo>
                <a:lnTo>
                  <a:pt x="165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849741" y="1844824"/>
            <a:ext cx="2924633" cy="1943892"/>
          </a:xfr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849741" y="4005064"/>
            <a:ext cx="2592288" cy="107950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9069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10254" y="0"/>
            <a:ext cx="9236664" cy="6858000"/>
            <a:chOff x="-11112" y="-1"/>
            <a:chExt cx="10006386" cy="6858001"/>
          </a:xfrm>
        </p:grpSpPr>
        <p:sp>
          <p:nvSpPr>
            <p:cNvPr id="5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8223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6" name="Freeform 10"/>
            <p:cNvSpPr>
              <a:spLocks/>
            </p:cNvSpPr>
            <p:nvPr userDrawn="1"/>
          </p:nvSpPr>
          <p:spPr bwMode="gray">
            <a:xfrm>
              <a:off x="2438397" y="1819274"/>
              <a:ext cx="7556877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7" name="Freeform 14"/>
            <p:cNvSpPr>
              <a:spLocks/>
            </p:cNvSpPr>
            <p:nvPr userDrawn="1"/>
          </p:nvSpPr>
          <p:spPr bwMode="gray">
            <a:xfrm>
              <a:off x="3420514" y="1819274"/>
              <a:ext cx="1425347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18677" y="0"/>
            <a:ext cx="2524453" cy="1530350"/>
            <a:chOff x="68" y="0"/>
            <a:chExt cx="1723" cy="964"/>
          </a:xfrm>
        </p:grpSpPr>
        <p:sp>
          <p:nvSpPr>
            <p:cNvPr id="9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638471" y="2492896"/>
            <a:ext cx="4187542" cy="2232248"/>
          </a:xfr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 algn="r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4638471" y="5013176"/>
            <a:ext cx="4187542" cy="1512168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r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882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2637" y="10"/>
            <a:ext cx="889345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0" y="330200"/>
              <a:ext cx="650876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 bwMode="gray">
          <a:xfrm>
            <a:off x="2312064" y="548681"/>
            <a:ext cx="1262909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1049153" y="548681"/>
            <a:ext cx="1262909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639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4279" y="1269454"/>
            <a:ext cx="4250348" cy="4896396"/>
          </a:xfrm>
          <a:ln w="6350">
            <a:solidFill>
              <a:srgbClr val="747678"/>
            </a:solidFill>
          </a:ln>
        </p:spPr>
        <p:txBody>
          <a:bodyPr lIns="72000" tIns="72000" rIns="72000" bIns="72000">
            <a:norm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2pPr>
            <a:lvl3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4pPr>
            <a:lvl5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5pPr>
            <a:lvl6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485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2637" y="10"/>
            <a:ext cx="889345" cy="695325"/>
            <a:chOff x="175518" y="0"/>
            <a:chExt cx="963613" cy="695325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gray">
            <a:xfrm>
              <a:off x="294580" y="330200"/>
              <a:ext cx="650876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5744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4638470" y="188640"/>
            <a:ext cx="4254010" cy="576262"/>
          </a:xfrm>
        </p:spPr>
        <p:txBody>
          <a:bodyPr/>
          <a:lstStyle>
            <a:lvl1pPr algn="r">
              <a:defRPr b="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0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1B4E-CABC-4484-9A41-8A03DEE438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899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356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432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 bwMode="gray">
          <a:xfrm>
            <a:off x="251521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4637416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366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Chart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2048" y="1268425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3"/>
          </p:nvPr>
        </p:nvSpPr>
        <p:spPr bwMode="gray">
          <a:xfrm>
            <a:off x="252048" y="3789376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18696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Table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 bwMode="gray">
          <a:xfrm>
            <a:off x="252048" y="1268425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12" name="Table Placeholder 10"/>
          <p:cNvSpPr>
            <a:spLocks noGrp="1"/>
          </p:cNvSpPr>
          <p:nvPr>
            <p:ph type="tbl" sz="quarter" idx="13"/>
          </p:nvPr>
        </p:nvSpPr>
        <p:spPr bwMode="gray">
          <a:xfrm>
            <a:off x="252048" y="3789376"/>
            <a:ext cx="4254012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1526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2" y="126876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2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931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hart One R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2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1525" y="1268425"/>
            <a:ext cx="8639907" cy="2376487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976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114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618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445734" y="1268427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52" y="1268427"/>
            <a:ext cx="2060331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4637950" y="1268427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831630" y="1268427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52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445734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4637950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6831629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17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284BF-F659-41AC-96BC-439F38EE6F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3604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ive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013135" y="1268427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50" y="1268427"/>
            <a:ext cx="1594729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3774219" y="1268427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9041" y="1268427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0"/>
          </p:nvPr>
        </p:nvSpPr>
        <p:spPr bwMode="gray">
          <a:xfrm>
            <a:off x="7297231" y="1268427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48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013131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3774214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5535297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17"/>
          </p:nvPr>
        </p:nvSpPr>
        <p:spPr bwMode="gray">
          <a:xfrm>
            <a:off x="7296381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0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ands and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0"/>
          <p:cNvSpPr>
            <a:spLocks noChangeArrowheads="1"/>
          </p:cNvSpPr>
          <p:nvPr/>
        </p:nvSpPr>
        <p:spPr bwMode="gray">
          <a:xfrm rot="19080000" flipH="1">
            <a:off x="4744161" y="2497138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gray">
          <a:xfrm rot="2520000" flipH="1">
            <a:off x="4744161" y="4564063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gray">
          <a:xfrm rot="2520000">
            <a:off x="2901003" y="2497138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gray">
          <a:xfrm rot="19080000">
            <a:off x="2901003" y="4564063"/>
            <a:ext cx="149738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CA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 bwMode="gray">
          <a:xfrm>
            <a:off x="4019828" y="3395663"/>
            <a:ext cx="1093292" cy="622800"/>
          </a:xfrm>
          <a:prstGeom prst="ellipse">
            <a:avLst/>
          </a:prstGeom>
          <a:solidFill>
            <a:srgbClr val="AA5CAA"/>
          </a:solidFill>
          <a:ln>
            <a:noFill/>
          </a:ln>
        </p:spPr>
        <p:txBody>
          <a:bodyPr lIns="54000" tIns="54000" rIns="54000" bIns="54000"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252051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51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5568932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5"/>
          </p:nvPr>
        </p:nvSpPr>
        <p:spPr bwMode="gray">
          <a:xfrm>
            <a:off x="5568932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51" y="1268427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5568932" y="1268427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51" y="3787783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8932" y="3787783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346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252048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4637942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48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4637942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8" y="1270014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4637943" y="1270014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48" y="3789367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4637943" y="3789367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735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art Placeholder 31"/>
          <p:cNvSpPr>
            <a:spLocks noGrp="1"/>
          </p:cNvSpPr>
          <p:nvPr>
            <p:ph type="chart" sz="quarter" idx="22"/>
          </p:nvPr>
        </p:nvSpPr>
        <p:spPr bwMode="gray">
          <a:xfrm>
            <a:off x="3208902" y="1270000"/>
            <a:ext cx="2724700" cy="2376488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0"/>
          </p:nvPr>
        </p:nvSpPr>
        <p:spPr bwMode="gray">
          <a:xfrm>
            <a:off x="6168752" y="3789376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Chart Placeholder 31"/>
          <p:cNvSpPr>
            <a:spLocks noGrp="1"/>
          </p:cNvSpPr>
          <p:nvPr>
            <p:ph type="chart" sz="quarter" idx="21"/>
          </p:nvPr>
        </p:nvSpPr>
        <p:spPr bwMode="gray">
          <a:xfrm>
            <a:off x="6167254" y="1270000"/>
            <a:ext cx="2724700" cy="2376488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 bwMode="gray">
          <a:xfrm>
            <a:off x="252047" y="1270000"/>
            <a:ext cx="2723204" cy="2376488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 bwMode="gray">
          <a:xfrm>
            <a:off x="252047" y="3789376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/>
          </p:nvPr>
        </p:nvSpPr>
        <p:spPr bwMode="gray">
          <a:xfrm>
            <a:off x="3210400" y="3789376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838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7" y="0"/>
            <a:ext cx="6339703" cy="6858000"/>
          </a:xfrm>
          <a:custGeom>
            <a:avLst/>
            <a:gdLst/>
            <a:ahLst/>
            <a:cxnLst>
              <a:cxn ang="0">
                <a:pos x="0" y="4914"/>
              </a:cxn>
              <a:cxn ang="0">
                <a:pos x="3464" y="4914"/>
              </a:cxn>
              <a:cxn ang="0">
                <a:pos x="4921" y="0"/>
              </a:cxn>
              <a:cxn ang="0">
                <a:pos x="0" y="0"/>
              </a:cxn>
              <a:cxn ang="0">
                <a:pos x="0" y="4914"/>
              </a:cxn>
            </a:cxnLst>
            <a:rect l="0" t="0" r="r" b="b"/>
            <a:pathLst>
              <a:path w="4921" h="4914">
                <a:moveTo>
                  <a:pt x="0" y="4914"/>
                </a:moveTo>
                <a:lnTo>
                  <a:pt x="3464" y="4914"/>
                </a:lnTo>
                <a:lnTo>
                  <a:pt x="4921" y="0"/>
                </a:lnTo>
                <a:lnTo>
                  <a:pt x="0" y="0"/>
                </a:lnTo>
                <a:lnTo>
                  <a:pt x="0" y="49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gray">
          <a:xfrm>
            <a:off x="317995" y="1268760"/>
            <a:ext cx="5118107" cy="1872208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317989" y="3356993"/>
            <a:ext cx="4785762" cy="108012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770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10253" y="0"/>
            <a:ext cx="9154257" cy="6858000"/>
            <a:chOff x="-11112" y="-1"/>
            <a:chExt cx="9917112" cy="68580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8223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6" name="Freeform 10"/>
            <p:cNvSpPr>
              <a:spLocks/>
            </p:cNvSpPr>
            <p:nvPr userDrawn="1"/>
          </p:nvSpPr>
          <p:spPr bwMode="gray">
            <a:xfrm>
              <a:off x="2349123" y="1819274"/>
              <a:ext cx="7556877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7" name="Freeform 14"/>
            <p:cNvSpPr>
              <a:spLocks/>
            </p:cNvSpPr>
            <p:nvPr userDrawn="1"/>
          </p:nvSpPr>
          <p:spPr bwMode="gray">
            <a:xfrm>
              <a:off x="3420514" y="1819274"/>
              <a:ext cx="1425347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 bwMode="gray">
          <a:xfrm>
            <a:off x="4638475" y="2492896"/>
            <a:ext cx="4186715" cy="2232248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algn="r">
              <a:defRPr lang="en-GB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4637948" y="5013325"/>
            <a:ext cx="4188069" cy="151130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algn="r"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785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spect="1"/>
          </p:cNvSpPr>
          <p:nvPr/>
        </p:nvSpPr>
        <p:spPr bwMode="gray">
          <a:xfrm>
            <a:off x="0" y="4518038"/>
            <a:ext cx="4540500" cy="233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215"/>
              </a:cxn>
              <a:cxn ang="0">
                <a:pos x="11230" y="6215"/>
              </a:cxn>
              <a:cxn ang="0">
                <a:pos x="13073" y="0"/>
              </a:cxn>
              <a:cxn ang="0">
                <a:pos x="0" y="0"/>
              </a:cxn>
            </a:cxnLst>
            <a:rect l="0" t="0" r="r" b="b"/>
            <a:pathLst>
              <a:path w="13073" h="6215">
                <a:moveTo>
                  <a:pt x="0" y="0"/>
                </a:moveTo>
                <a:lnTo>
                  <a:pt x="0" y="6215"/>
                </a:lnTo>
                <a:lnTo>
                  <a:pt x="11230" y="6215"/>
                </a:lnTo>
                <a:lnTo>
                  <a:pt x="1307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317993" y="4941168"/>
            <a:ext cx="3655791" cy="1584176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GB" sz="3000" b="1" dirty="0" smtClean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811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ChangeAspect="1"/>
          </p:cNvSpPr>
          <p:nvPr/>
        </p:nvSpPr>
        <p:spPr bwMode="gray">
          <a:xfrm>
            <a:off x="6" y="0"/>
            <a:ext cx="4982975" cy="3238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830"/>
              </a:cxn>
              <a:cxn ang="0">
                <a:pos x="20324" y="14830"/>
              </a:cxn>
              <a:cxn ang="0">
                <a:pos x="24718" y="0"/>
              </a:cxn>
              <a:cxn ang="0">
                <a:pos x="0" y="0"/>
              </a:cxn>
            </a:cxnLst>
            <a:rect l="0" t="0" r="r" b="b"/>
            <a:pathLst>
              <a:path w="24718" h="14830">
                <a:moveTo>
                  <a:pt x="0" y="0"/>
                </a:moveTo>
                <a:lnTo>
                  <a:pt x="0" y="14830"/>
                </a:lnTo>
                <a:lnTo>
                  <a:pt x="20324" y="14830"/>
                </a:lnTo>
                <a:lnTo>
                  <a:pt x="247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4" name="Title 9"/>
          <p:cNvSpPr txBox="1">
            <a:spLocks/>
          </p:cNvSpPr>
          <p:nvPr/>
        </p:nvSpPr>
        <p:spPr bwMode="gray">
          <a:xfrm>
            <a:off x="298894" y="765175"/>
            <a:ext cx="3873856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95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gray">
          <a:xfrm>
            <a:off x="0" y="0"/>
            <a:ext cx="4817412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 bwMode="gray">
          <a:xfrm>
            <a:off x="298940" y="1440000"/>
            <a:ext cx="3854769" cy="1080000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99077" y="2700000"/>
            <a:ext cx="3475296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50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ChangeAspect="1"/>
          </p:cNvSpPr>
          <p:nvPr/>
        </p:nvSpPr>
        <p:spPr bwMode="gray">
          <a:xfrm>
            <a:off x="0" y="0"/>
            <a:ext cx="4817412" cy="3240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05"/>
              </a:cxn>
              <a:cxn ang="0">
                <a:pos x="16308" y="12405"/>
              </a:cxn>
              <a:cxn ang="0">
                <a:pos x="19984" y="0"/>
              </a:cxn>
              <a:cxn ang="0">
                <a:pos x="0" y="0"/>
              </a:cxn>
            </a:cxnLst>
            <a:rect l="0" t="0" r="r" b="b"/>
            <a:pathLst>
              <a:path w="19984" h="12405">
                <a:moveTo>
                  <a:pt x="0" y="0"/>
                </a:moveTo>
                <a:lnTo>
                  <a:pt x="0" y="12405"/>
                </a:lnTo>
                <a:lnTo>
                  <a:pt x="16308" y="12405"/>
                </a:lnTo>
                <a:lnTo>
                  <a:pt x="199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18677" y="0"/>
            <a:ext cx="2524453" cy="1530350"/>
            <a:chOff x="68" y="0"/>
            <a:chExt cx="1723" cy="964"/>
          </a:xfrm>
        </p:grpSpPr>
        <p:sp>
          <p:nvSpPr>
            <p:cNvPr id="6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4291200"/>
            <a:ext cx="3704630" cy="18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>
            <a:lvl1pPr>
              <a:defRPr lang="en-US" sz="1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11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5F5BD-1137-481A-9640-85CEE5D1334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2730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445731" y="6421438"/>
            <a:ext cx="2060331" cy="175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38861" y="6421438"/>
            <a:ext cx="2074321" cy="175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Footer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312056" y="548681"/>
            <a:ext cx="1262910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Tel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049151" y="548681"/>
            <a:ext cx="1262910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KPMG address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639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4279" y="1269454"/>
            <a:ext cx="4250348" cy="4896396"/>
          </a:xfrm>
          <a:ln w="6350">
            <a:solidFill>
              <a:srgbClr val="747678"/>
            </a:solidFill>
          </a:ln>
        </p:spPr>
        <p:txBody>
          <a:bodyPr lIns="72000" tIns="72000" rIns="72000" bIns="72000">
            <a:norm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2pPr>
            <a:lvl3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4pPr>
            <a:lvl5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5pPr>
            <a:lvl6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162021" y="9"/>
            <a:ext cx="889489" cy="695325"/>
            <a:chOff x="175518" y="0"/>
            <a:chExt cx="963613" cy="695325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1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5744" y="1269454"/>
            <a:ext cx="4250348" cy="48958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4638469" y="188640"/>
            <a:ext cx="4254010" cy="576262"/>
          </a:xfrm>
        </p:spPr>
        <p:txBody>
          <a:bodyPr/>
          <a:lstStyle>
            <a:lvl1pPr algn="r">
              <a:defRPr b="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r">
              <a:buClrTx/>
              <a:defRPr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algn="r">
              <a:buClrTx/>
              <a:defRPr b="0" i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62021" y="9"/>
            <a:ext cx="889489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1" y="330200"/>
              <a:ext cx="650875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614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02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760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1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 bwMode="gray">
          <a:xfrm>
            <a:off x="251521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4637416" y="3789363"/>
            <a:ext cx="4254538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820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Chart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2048" y="1268422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3"/>
          </p:nvPr>
        </p:nvSpPr>
        <p:spPr bwMode="gray">
          <a:xfrm>
            <a:off x="252048" y="3789372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9142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Tables O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637416" y="1268760"/>
            <a:ext cx="4254538" cy="4896544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 bwMode="gray">
          <a:xfrm>
            <a:off x="252048" y="1268422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2" name="Table Placeholder 10"/>
          <p:cNvSpPr>
            <a:spLocks noGrp="1"/>
          </p:cNvSpPr>
          <p:nvPr>
            <p:ph type="tbl" sz="quarter" idx="13"/>
          </p:nvPr>
        </p:nvSpPr>
        <p:spPr bwMode="gray">
          <a:xfrm>
            <a:off x="252048" y="3789372"/>
            <a:ext cx="4254012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025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Row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251520" y="126876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0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950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One Chart One Ro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251520" y="3789710"/>
            <a:ext cx="8640960" cy="23761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/>
          </p:nvPr>
        </p:nvSpPr>
        <p:spPr bwMode="gray">
          <a:xfrm>
            <a:off x="251520" y="1268422"/>
            <a:ext cx="8639908" cy="23764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94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/>
              <a:t>1С: Управление холдингом</a:t>
            </a:r>
            <a:endParaRPr lang="ru-RU" altLang="ru-RU"/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E7A4-76F4-404F-B081-F56BFDD15BC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603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066800"/>
            <a:ext cx="9144000" cy="525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C00000"/>
                </a:solidFill>
              </a:rPr>
              <a:t>……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4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445732" y="1268422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50" y="1268422"/>
            <a:ext cx="2060331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4637947" y="1268422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6831627" y="1268422"/>
            <a:ext cx="2060331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50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445732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4637947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6831627" y="1989138"/>
            <a:ext cx="2060331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7310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ive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2013134" y="1268422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50" y="1268422"/>
            <a:ext cx="1594729" cy="576411"/>
          </a:xfrm>
          <a:prstGeom prst="homePlate">
            <a:avLst>
              <a:gd name="adj" fmla="val 34577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3774217" y="1268422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9038" y="1268422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0"/>
          </p:nvPr>
        </p:nvSpPr>
        <p:spPr bwMode="gray">
          <a:xfrm>
            <a:off x="7297229" y="1268422"/>
            <a:ext cx="1594729" cy="576411"/>
          </a:xfrm>
          <a:prstGeom prst="chevron">
            <a:avLst>
              <a:gd name="adj" fmla="val 34136"/>
            </a:avLst>
          </a:prstGeom>
          <a:gradFill>
            <a:gsLst>
              <a:gs pos="0">
                <a:srgbClr val="80BEC9"/>
              </a:gs>
              <a:gs pos="100000">
                <a:srgbClr val="409D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 anchorCtr="1"/>
          <a:lstStyle>
            <a:lvl1pPr marL="0" algn="ctr" defTabSz="914400" rtl="0" eaLnBrk="1" latinLnBrk="0" hangingPunct="1">
              <a:defRPr lang="en-US" sz="10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13"/>
          </p:nvPr>
        </p:nvSpPr>
        <p:spPr bwMode="gray">
          <a:xfrm>
            <a:off x="252046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4"/>
          </p:nvPr>
        </p:nvSpPr>
        <p:spPr bwMode="gray">
          <a:xfrm>
            <a:off x="2013129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15"/>
          </p:nvPr>
        </p:nvSpPr>
        <p:spPr bwMode="gray">
          <a:xfrm>
            <a:off x="3774213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 bwMode="gray">
          <a:xfrm>
            <a:off x="5535297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7" name="Text Placeholder 29"/>
          <p:cNvSpPr>
            <a:spLocks noGrp="1"/>
          </p:cNvSpPr>
          <p:nvPr>
            <p:ph type="body" sz="quarter" idx="17"/>
          </p:nvPr>
        </p:nvSpPr>
        <p:spPr bwMode="gray">
          <a:xfrm>
            <a:off x="7296381" y="1989138"/>
            <a:ext cx="1595575" cy="4176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926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ands and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0"/>
          <p:cNvSpPr>
            <a:spLocks noChangeArrowheads="1"/>
          </p:cNvSpPr>
          <p:nvPr userDrawn="1"/>
        </p:nvSpPr>
        <p:spPr bwMode="gray">
          <a:xfrm rot="19080000" flipH="1">
            <a:off x="4743634" y="2497138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4" name="AutoShape 17"/>
          <p:cNvSpPr>
            <a:spLocks noChangeArrowheads="1"/>
          </p:cNvSpPr>
          <p:nvPr userDrawn="1"/>
        </p:nvSpPr>
        <p:spPr bwMode="gray">
          <a:xfrm rot="2520000" flipH="1">
            <a:off x="4743634" y="4564595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2" name="AutoShape 20"/>
          <p:cNvSpPr>
            <a:spLocks noChangeArrowheads="1"/>
          </p:cNvSpPr>
          <p:nvPr userDrawn="1"/>
        </p:nvSpPr>
        <p:spPr bwMode="gray">
          <a:xfrm rot="2520000">
            <a:off x="2902079" y="2497138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3" name="AutoShape 17"/>
          <p:cNvSpPr>
            <a:spLocks noChangeArrowheads="1"/>
          </p:cNvSpPr>
          <p:nvPr userDrawn="1"/>
        </p:nvSpPr>
        <p:spPr bwMode="gray">
          <a:xfrm rot="19080000">
            <a:off x="2902079" y="4564595"/>
            <a:ext cx="1497623" cy="381000"/>
          </a:xfrm>
          <a:prstGeom prst="rightArrow">
            <a:avLst>
              <a:gd name="adj1" fmla="val 63333"/>
              <a:gd name="adj2" fmla="val 49582"/>
            </a:avLst>
          </a:prstGeom>
          <a:gradFill rotWithShape="1">
            <a:gsLst>
              <a:gs pos="0">
                <a:srgbClr val="DCDDDD"/>
              </a:gs>
              <a:gs pos="100000">
                <a:srgbClr val="97989A"/>
              </a:gs>
            </a:gsLst>
            <a:lin ang="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CA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5" name="Text Placeholder 10"/>
          <p:cNvSpPr>
            <a:spLocks noGrp="1"/>
          </p:cNvSpPr>
          <p:nvPr userDrawn="1">
            <p:ph type="body" sz="quarter" idx="21"/>
          </p:nvPr>
        </p:nvSpPr>
        <p:spPr bwMode="gray">
          <a:xfrm>
            <a:off x="4019828" y="3395663"/>
            <a:ext cx="1093292" cy="622800"/>
          </a:xfrm>
          <a:prstGeom prst="ellipse">
            <a:avLst/>
          </a:prstGeom>
          <a:solidFill>
            <a:srgbClr val="AA5CAA"/>
          </a:solidFill>
          <a:ln>
            <a:noFill/>
          </a:ln>
        </p:spPr>
        <p:txBody>
          <a:bodyPr lIns="54000" tIns="54000" rIns="54000" bIns="54000" anchor="ctr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252051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51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5568932" y="1700213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5"/>
          </p:nvPr>
        </p:nvSpPr>
        <p:spPr bwMode="gray">
          <a:xfrm>
            <a:off x="5568932" y="4219575"/>
            <a:ext cx="332302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51" y="1268422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5568932" y="1268422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51" y="3787783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5568932" y="3787783"/>
            <a:ext cx="3323022" cy="359817"/>
          </a:xfrm>
          <a:solidFill>
            <a:srgbClr val="409DAD"/>
          </a:solidFill>
          <a:ln w="6350">
            <a:solidFill>
              <a:srgbClr val="007C92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0120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 bwMode="gray">
          <a:xfrm>
            <a:off x="252048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2"/>
          </p:nvPr>
        </p:nvSpPr>
        <p:spPr bwMode="gray">
          <a:xfrm>
            <a:off x="4637942" y="1701800"/>
            <a:ext cx="4254012" cy="1944688"/>
          </a:xfrm>
          <a:solidFill>
            <a:schemeClr val="bg1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3"/>
          </p:nvPr>
        </p:nvSpPr>
        <p:spPr bwMode="gray">
          <a:xfrm>
            <a:off x="252048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4"/>
          </p:nvPr>
        </p:nvSpPr>
        <p:spPr bwMode="gray">
          <a:xfrm>
            <a:off x="4637942" y="4221162"/>
            <a:ext cx="4254012" cy="1944688"/>
          </a:xfrm>
          <a:solidFill>
            <a:srgbClr val="BFDEE4"/>
          </a:solidFill>
          <a:ln w="6350">
            <a:solidFill>
              <a:srgbClr val="007C92"/>
            </a:solidFill>
          </a:ln>
        </p:spPr>
        <p:txBody>
          <a:bodyPr lIns="54000" tIns="54000" rIns="54000" bIns="5400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6"/>
          </p:nvPr>
        </p:nvSpPr>
        <p:spPr bwMode="gray">
          <a:xfrm>
            <a:off x="252048" y="1270009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7"/>
          </p:nvPr>
        </p:nvSpPr>
        <p:spPr bwMode="gray">
          <a:xfrm>
            <a:off x="4637943" y="1270009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8"/>
          </p:nvPr>
        </p:nvSpPr>
        <p:spPr bwMode="gray">
          <a:xfrm>
            <a:off x="252048" y="3789367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9"/>
          </p:nvPr>
        </p:nvSpPr>
        <p:spPr bwMode="gray">
          <a:xfrm>
            <a:off x="4637943" y="3789367"/>
            <a:ext cx="4254012" cy="359817"/>
          </a:xfrm>
          <a:solidFill>
            <a:srgbClr val="409DAD"/>
          </a:solidFill>
          <a:ln w="6350">
            <a:solidFill>
              <a:srgbClr val="409DAD"/>
            </a:solidFill>
          </a:ln>
        </p:spPr>
        <p:txBody>
          <a:bodyPr vert="horz" lIns="0" tIns="0" rIns="0" bIns="0" rtlCol="0" anchor="ctr" anchorCtr="1">
            <a:normAutofit/>
          </a:bodyPr>
          <a:lstStyle>
            <a:lvl1pPr>
              <a:defRPr lang="en-US" sz="10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592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art Placeholder 31"/>
          <p:cNvSpPr>
            <a:spLocks noGrp="1"/>
          </p:cNvSpPr>
          <p:nvPr>
            <p:ph type="chart" sz="quarter" idx="22"/>
          </p:nvPr>
        </p:nvSpPr>
        <p:spPr bwMode="gray">
          <a:xfrm>
            <a:off x="3208902" y="1270000"/>
            <a:ext cx="2724700" cy="23764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0"/>
          </p:nvPr>
        </p:nvSpPr>
        <p:spPr bwMode="gray">
          <a:xfrm>
            <a:off x="6168751" y="3789372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Chart Placeholder 31"/>
          <p:cNvSpPr>
            <a:spLocks noGrp="1"/>
          </p:cNvSpPr>
          <p:nvPr>
            <p:ph type="chart" sz="quarter" idx="21"/>
          </p:nvPr>
        </p:nvSpPr>
        <p:spPr bwMode="gray">
          <a:xfrm>
            <a:off x="6167254" y="1270000"/>
            <a:ext cx="2724700" cy="23764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 bwMode="gray">
          <a:xfrm>
            <a:off x="252046" y="1270000"/>
            <a:ext cx="2723204" cy="23764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 bwMode="gray">
          <a:xfrm>
            <a:off x="252046" y="3789372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/>
          </p:nvPr>
        </p:nvSpPr>
        <p:spPr bwMode="gray">
          <a:xfrm>
            <a:off x="3210398" y="3789372"/>
            <a:ext cx="2723204" cy="237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9150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914400" y="2743200"/>
            <a:ext cx="4785762" cy="10801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23445" y="1447800"/>
            <a:ext cx="844062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14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gray">
          <a:xfrm>
            <a:off x="-10253" y="-1"/>
            <a:ext cx="9154257" cy="6858001"/>
            <a:chOff x="-11112" y="-1"/>
            <a:chExt cx="9917112" cy="6858001"/>
          </a:xfrm>
        </p:grpSpPr>
        <p:sp>
          <p:nvSpPr>
            <p:cNvPr id="10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7500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>
              <a:off x="2349500" y="1819274"/>
              <a:ext cx="7556500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 userDrawn="1"/>
          </p:nvSpPr>
          <p:spPr bwMode="gray">
            <a:xfrm>
              <a:off x="3421063" y="1819274"/>
              <a:ext cx="1425575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 bwMode="gray">
          <a:xfrm>
            <a:off x="4638473" y="2492896"/>
            <a:ext cx="4186715" cy="22322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lang="en-GB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637947" y="5013325"/>
            <a:ext cx="4188069" cy="1511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r"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29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 noChangeAspect="1"/>
          </p:cNvSpPr>
          <p:nvPr userDrawn="1"/>
        </p:nvSpPr>
        <p:spPr bwMode="gray">
          <a:xfrm>
            <a:off x="5" y="4518034"/>
            <a:ext cx="4541227" cy="2339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215"/>
              </a:cxn>
              <a:cxn ang="0">
                <a:pos x="11230" y="6215"/>
              </a:cxn>
              <a:cxn ang="0">
                <a:pos x="13073" y="0"/>
              </a:cxn>
              <a:cxn ang="0">
                <a:pos x="0" y="0"/>
              </a:cxn>
            </a:cxnLst>
            <a:rect l="0" t="0" r="r" b="b"/>
            <a:pathLst>
              <a:path w="13073" h="6215">
                <a:moveTo>
                  <a:pt x="0" y="0"/>
                </a:moveTo>
                <a:lnTo>
                  <a:pt x="0" y="6215"/>
                </a:lnTo>
                <a:lnTo>
                  <a:pt x="11230" y="6215"/>
                </a:lnTo>
                <a:lnTo>
                  <a:pt x="1307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317993" y="4941168"/>
            <a:ext cx="3655791" cy="15841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sz="3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8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>
            <a:spLocks noChangeAspect="1"/>
          </p:cNvSpPr>
          <p:nvPr/>
        </p:nvSpPr>
        <p:spPr bwMode="gray">
          <a:xfrm>
            <a:off x="0" y="0"/>
            <a:ext cx="4982308" cy="3238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830"/>
              </a:cxn>
              <a:cxn ang="0">
                <a:pos x="20324" y="14830"/>
              </a:cxn>
              <a:cxn ang="0">
                <a:pos x="24718" y="0"/>
              </a:cxn>
              <a:cxn ang="0">
                <a:pos x="0" y="0"/>
              </a:cxn>
            </a:cxnLst>
            <a:rect l="0" t="0" r="r" b="b"/>
            <a:pathLst>
              <a:path w="24718" h="14830">
                <a:moveTo>
                  <a:pt x="0" y="0"/>
                </a:moveTo>
                <a:lnTo>
                  <a:pt x="0" y="14830"/>
                </a:lnTo>
                <a:lnTo>
                  <a:pt x="20324" y="14830"/>
                </a:lnTo>
                <a:lnTo>
                  <a:pt x="24718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4" name="Title 9"/>
          <p:cNvSpPr txBox="1">
            <a:spLocks/>
          </p:cNvSpPr>
          <p:nvPr userDrawn="1"/>
        </p:nvSpPr>
        <p:spPr bwMode="gray">
          <a:xfrm>
            <a:off x="299079" y="764704"/>
            <a:ext cx="38741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1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111A2-A9DB-477A-B96A-A05C67774F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963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780" y="6172200"/>
            <a:ext cx="83280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1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4174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0822"/>
            <a:ext cx="8343900" cy="1089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6093" y="1625600"/>
            <a:ext cx="4094285" cy="447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625600"/>
            <a:ext cx="4095750" cy="447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59020" y="6172200"/>
            <a:ext cx="832778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138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Key Issue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4" name="Line 33"/>
          <p:cNvSpPr>
            <a:spLocks noChangeShapeType="1"/>
          </p:cNvSpPr>
          <p:nvPr userDrawn="1"/>
        </p:nvSpPr>
        <p:spPr bwMode="gray">
          <a:xfrm>
            <a:off x="0" y="6381328"/>
            <a:ext cx="913667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 bwMode="gray">
          <a:xfrm>
            <a:off x="2113085" y="1196975"/>
            <a:ext cx="3323492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 bwMode="gray">
          <a:xfrm>
            <a:off x="5568462" y="1196975"/>
            <a:ext cx="3323492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31"/>
          <p:cNvSpPr>
            <a:spLocks noChangeShapeType="1"/>
          </p:cNvSpPr>
          <p:nvPr userDrawn="1"/>
        </p:nvSpPr>
        <p:spPr bwMode="gray">
          <a:xfrm>
            <a:off x="0" y="906463"/>
            <a:ext cx="9136674" cy="0"/>
          </a:xfrm>
          <a:prstGeom prst="line">
            <a:avLst/>
          </a:prstGeom>
          <a:noFill/>
          <a:ln w="6350">
            <a:solidFill>
              <a:srgbClr val="97989A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096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0824"/>
            <a:ext cx="8343900" cy="1089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25600"/>
            <a:ext cx="8331200" cy="447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782" y="6172200"/>
            <a:ext cx="832802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448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Freeform 7"/>
          <p:cNvSpPr>
            <a:spLocks noEditPoints="1"/>
          </p:cNvSpPr>
          <p:nvPr/>
        </p:nvSpPr>
        <p:spPr bwMode="gray">
          <a:xfrm>
            <a:off x="0" y="0"/>
            <a:ext cx="4797424" cy="5588000"/>
          </a:xfrm>
          <a:custGeom>
            <a:avLst/>
            <a:gdLst/>
            <a:ahLst/>
            <a:cxnLst>
              <a:cxn ang="0">
                <a:pos x="3022" y="0"/>
              </a:cxn>
              <a:cxn ang="0">
                <a:pos x="0" y="0"/>
              </a:cxn>
              <a:cxn ang="0">
                <a:pos x="0" y="3520"/>
              </a:cxn>
              <a:cxn ang="0">
                <a:pos x="1979" y="3520"/>
              </a:cxn>
              <a:cxn ang="0">
                <a:pos x="3022" y="0"/>
              </a:cxn>
              <a:cxn ang="0">
                <a:pos x="3022" y="0"/>
              </a:cxn>
              <a:cxn ang="0">
                <a:pos x="3022" y="0"/>
              </a:cxn>
            </a:cxnLst>
            <a:rect l="0" t="0" r="r" b="b"/>
            <a:pathLst>
              <a:path w="3022" h="3520">
                <a:moveTo>
                  <a:pt x="3022" y="0"/>
                </a:moveTo>
                <a:lnTo>
                  <a:pt x="0" y="0"/>
                </a:lnTo>
                <a:lnTo>
                  <a:pt x="0" y="3520"/>
                </a:lnTo>
                <a:lnTo>
                  <a:pt x="1979" y="3520"/>
                </a:lnTo>
                <a:lnTo>
                  <a:pt x="3022" y="0"/>
                </a:lnTo>
                <a:close/>
                <a:moveTo>
                  <a:pt x="3022" y="0"/>
                </a:moveTo>
                <a:lnTo>
                  <a:pt x="3022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noAutofit/>
          </a:bodyPr>
          <a:lstStyle/>
          <a:p>
            <a:pPr defTabSz="990570" eaLnBrk="1" hangingPunct="1">
              <a:lnSpc>
                <a:spcPct val="100000"/>
              </a:lnSpc>
              <a:defRPr/>
            </a:pPr>
            <a:endParaRPr lang="en-GB" sz="195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317994" y="1556792"/>
            <a:ext cx="3389915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25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25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17994" y="3789363"/>
            <a:ext cx="3029875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650"/>
              </a:spcBef>
              <a:spcAft>
                <a:spcPct val="0"/>
              </a:spcAft>
              <a:defRPr lang="en-US" sz="13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3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39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alyadina\AppData\Local\Microsoft\Windows\Temporary Internet Files\Content.Outlook\JS0V6QGZ\objects03_A4 (2)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417"/>
          </a:xfrm>
          <a:prstGeom prst="rect">
            <a:avLst/>
          </a:prstGeom>
          <a:noFill/>
        </p:spPr>
      </p:pic>
      <p:sp>
        <p:nvSpPr>
          <p:cNvPr id="4" name="Freeform 9"/>
          <p:cNvSpPr>
            <a:spLocks noChangeAspect="1"/>
          </p:cNvSpPr>
          <p:nvPr/>
        </p:nvSpPr>
        <p:spPr bwMode="gray">
          <a:xfrm>
            <a:off x="0" y="0"/>
            <a:ext cx="4817412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 bwMode="gray">
          <a:xfrm>
            <a:off x="317992" y="1556792"/>
            <a:ext cx="3522853" cy="2016224"/>
          </a:xfr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17989" y="3789363"/>
            <a:ext cx="3124200" cy="107950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801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gray">
          <a:xfrm>
            <a:off x="2" y="549280"/>
            <a:ext cx="4679688" cy="4849813"/>
          </a:xfrm>
          <a:custGeom>
            <a:avLst/>
            <a:gdLst/>
            <a:ahLst/>
            <a:cxnLst>
              <a:cxn ang="0">
                <a:pos x="1651" y="0"/>
              </a:cxn>
              <a:cxn ang="0">
                <a:pos x="255" y="0"/>
              </a:cxn>
              <a:cxn ang="0">
                <a:pos x="0" y="861"/>
              </a:cxn>
              <a:cxn ang="0">
                <a:pos x="0" y="1580"/>
              </a:cxn>
              <a:cxn ang="0">
                <a:pos x="1182" y="1580"/>
              </a:cxn>
              <a:cxn ang="0">
                <a:pos x="1651" y="0"/>
              </a:cxn>
              <a:cxn ang="0">
                <a:pos x="1651" y="0"/>
              </a:cxn>
              <a:cxn ang="0">
                <a:pos x="1651" y="0"/>
              </a:cxn>
            </a:cxnLst>
            <a:rect l="0" t="0" r="r" b="b"/>
            <a:pathLst>
              <a:path w="1651" h="1580">
                <a:moveTo>
                  <a:pt x="1651" y="0"/>
                </a:moveTo>
                <a:lnTo>
                  <a:pt x="255" y="0"/>
                </a:lnTo>
                <a:lnTo>
                  <a:pt x="0" y="861"/>
                </a:lnTo>
                <a:lnTo>
                  <a:pt x="0" y="1580"/>
                </a:lnTo>
                <a:lnTo>
                  <a:pt x="1182" y="1580"/>
                </a:lnTo>
                <a:lnTo>
                  <a:pt x="1651" y="0"/>
                </a:lnTo>
                <a:close/>
                <a:moveTo>
                  <a:pt x="1651" y="0"/>
                </a:moveTo>
                <a:lnTo>
                  <a:pt x="165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849741" y="1844824"/>
            <a:ext cx="2924633" cy="1943892"/>
          </a:xfr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849741" y="4005064"/>
            <a:ext cx="2592288" cy="1079500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757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10254" y="0"/>
            <a:ext cx="9236664" cy="6858000"/>
            <a:chOff x="-11112" y="-1"/>
            <a:chExt cx="10006386" cy="6858001"/>
          </a:xfrm>
        </p:grpSpPr>
        <p:sp>
          <p:nvSpPr>
            <p:cNvPr id="5" name="Freeform 12"/>
            <p:cNvSpPr>
              <a:spLocks/>
            </p:cNvSpPr>
            <p:nvPr userDrawn="1"/>
          </p:nvSpPr>
          <p:spPr bwMode="gray">
            <a:xfrm>
              <a:off x="-11112" y="-1"/>
              <a:ext cx="5398223" cy="3236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9"/>
                </a:cxn>
                <a:cxn ang="0">
                  <a:pos x="2796" y="2039"/>
                </a:cxn>
                <a:cxn ang="0">
                  <a:pos x="3400" y="0"/>
                </a:cxn>
                <a:cxn ang="0">
                  <a:pos x="0" y="0"/>
                </a:cxn>
              </a:cxnLst>
              <a:rect l="0" t="0" r="r" b="b"/>
              <a:pathLst>
                <a:path w="3400" h="2039">
                  <a:moveTo>
                    <a:pt x="0" y="0"/>
                  </a:moveTo>
                  <a:lnTo>
                    <a:pt x="0" y="2039"/>
                  </a:lnTo>
                  <a:lnTo>
                    <a:pt x="2796" y="2039"/>
                  </a:lnTo>
                  <a:lnTo>
                    <a:pt x="3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6" name="Freeform 10"/>
            <p:cNvSpPr>
              <a:spLocks/>
            </p:cNvSpPr>
            <p:nvPr userDrawn="1"/>
          </p:nvSpPr>
          <p:spPr bwMode="gray">
            <a:xfrm>
              <a:off x="2438397" y="1819274"/>
              <a:ext cx="7556877" cy="5038726"/>
            </a:xfrm>
            <a:custGeom>
              <a:avLst/>
              <a:gdLst/>
              <a:ahLst/>
              <a:cxnLst>
                <a:cxn ang="0">
                  <a:pos x="940" y="0"/>
                </a:cxn>
                <a:cxn ang="0">
                  <a:pos x="0" y="3174"/>
                </a:cxn>
                <a:cxn ang="0">
                  <a:pos x="4760" y="3174"/>
                </a:cxn>
                <a:cxn ang="0">
                  <a:pos x="4760" y="0"/>
                </a:cxn>
                <a:cxn ang="0">
                  <a:pos x="940" y="0"/>
                </a:cxn>
              </a:cxnLst>
              <a:rect l="0" t="0" r="r" b="b"/>
              <a:pathLst>
                <a:path w="4760" h="3174">
                  <a:moveTo>
                    <a:pt x="940" y="0"/>
                  </a:moveTo>
                  <a:lnTo>
                    <a:pt x="0" y="3174"/>
                  </a:lnTo>
                  <a:lnTo>
                    <a:pt x="4760" y="3174"/>
                  </a:lnTo>
                  <a:lnTo>
                    <a:pt x="4760" y="0"/>
                  </a:lnTo>
                  <a:lnTo>
                    <a:pt x="94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7" name="Freeform 14"/>
            <p:cNvSpPr>
              <a:spLocks/>
            </p:cNvSpPr>
            <p:nvPr userDrawn="1"/>
          </p:nvSpPr>
          <p:spPr bwMode="gray">
            <a:xfrm>
              <a:off x="3420514" y="1819274"/>
              <a:ext cx="1425347" cy="141763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265" y="0"/>
                </a:cxn>
                <a:cxn ang="0">
                  <a:pos x="0" y="893"/>
                </a:cxn>
                <a:cxn ang="0">
                  <a:pos x="633" y="893"/>
                </a:cxn>
                <a:cxn ang="0">
                  <a:pos x="898" y="0"/>
                </a:cxn>
              </a:cxnLst>
              <a:rect l="0" t="0" r="r" b="b"/>
              <a:pathLst>
                <a:path w="898" h="893">
                  <a:moveTo>
                    <a:pt x="898" y="0"/>
                  </a:moveTo>
                  <a:lnTo>
                    <a:pt x="265" y="0"/>
                  </a:lnTo>
                  <a:lnTo>
                    <a:pt x="0" y="893"/>
                  </a:lnTo>
                  <a:lnTo>
                    <a:pt x="633" y="893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18677" y="0"/>
            <a:ext cx="2524453" cy="1530350"/>
            <a:chOff x="68" y="0"/>
            <a:chExt cx="1723" cy="964"/>
          </a:xfrm>
        </p:grpSpPr>
        <p:sp>
          <p:nvSpPr>
            <p:cNvPr id="9" name="Freeform 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638471" y="2492896"/>
            <a:ext cx="4187542" cy="2232248"/>
          </a:xfrm>
          <a:noFill/>
          <a:ln w="9525">
            <a:noFill/>
            <a:miter lim="800000"/>
            <a:headEnd/>
            <a:tailEnd/>
          </a:ln>
        </p:spPr>
        <p:txBody>
          <a:bodyPr anchor="t">
            <a:normAutofit/>
          </a:bodyPr>
          <a:lstStyle>
            <a:lvl1pPr algn="r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4638471" y="5013176"/>
            <a:ext cx="4187542" cy="1512168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r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0811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2634" y="4"/>
            <a:ext cx="889345" cy="695325"/>
            <a:chOff x="175518" y="0"/>
            <a:chExt cx="963613" cy="6953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gray">
            <a:xfrm>
              <a:off x="286643" y="215900"/>
              <a:ext cx="700088" cy="271463"/>
            </a:xfrm>
            <a:custGeom>
              <a:avLst/>
              <a:gdLst/>
              <a:ahLst/>
              <a:cxnLst>
                <a:cxn ang="0">
                  <a:pos x="6130" y="2584"/>
                </a:cxn>
                <a:cxn ang="0">
                  <a:pos x="6106" y="2594"/>
                </a:cxn>
                <a:cxn ang="0">
                  <a:pos x="5549" y="2661"/>
                </a:cxn>
                <a:cxn ang="0">
                  <a:pos x="5025" y="2423"/>
                </a:cxn>
                <a:cxn ang="0">
                  <a:pos x="4926" y="2101"/>
                </a:cxn>
                <a:cxn ang="0">
                  <a:pos x="4756" y="2101"/>
                </a:cxn>
                <a:cxn ang="0">
                  <a:pos x="4625" y="2625"/>
                </a:cxn>
                <a:cxn ang="0">
                  <a:pos x="4182" y="2625"/>
                </a:cxn>
                <a:cxn ang="0">
                  <a:pos x="4338" y="2101"/>
                </a:cxn>
                <a:cxn ang="0">
                  <a:pos x="4197" y="2101"/>
                </a:cxn>
                <a:cxn ang="0">
                  <a:pos x="3859" y="2625"/>
                </a:cxn>
                <a:cxn ang="0">
                  <a:pos x="3503" y="2625"/>
                </a:cxn>
                <a:cxn ang="0">
                  <a:pos x="3471" y="2101"/>
                </a:cxn>
                <a:cxn ang="0">
                  <a:pos x="3314" y="2101"/>
                </a:cxn>
                <a:cxn ang="0">
                  <a:pos x="3159" y="2625"/>
                </a:cxn>
                <a:cxn ang="0">
                  <a:pos x="2780" y="2625"/>
                </a:cxn>
                <a:cxn ang="0">
                  <a:pos x="2940" y="2101"/>
                </a:cxn>
                <a:cxn ang="0">
                  <a:pos x="2047" y="2101"/>
                </a:cxn>
                <a:cxn ang="0">
                  <a:pos x="2047" y="2093"/>
                </a:cxn>
                <a:cxn ang="0">
                  <a:pos x="1888" y="2626"/>
                </a:cxn>
                <a:cxn ang="0">
                  <a:pos x="1484" y="2626"/>
                </a:cxn>
                <a:cxn ang="0">
                  <a:pos x="1642" y="2101"/>
                </a:cxn>
                <a:cxn ang="0">
                  <a:pos x="1148" y="2101"/>
                </a:cxn>
                <a:cxn ang="0">
                  <a:pos x="1394" y="2626"/>
                </a:cxn>
                <a:cxn ang="0">
                  <a:pos x="927" y="2626"/>
                </a:cxn>
                <a:cxn ang="0">
                  <a:pos x="715" y="2101"/>
                </a:cxn>
                <a:cxn ang="0">
                  <a:pos x="588" y="2101"/>
                </a:cxn>
                <a:cxn ang="0">
                  <a:pos x="442" y="2583"/>
                </a:cxn>
                <a:cxn ang="0">
                  <a:pos x="434" y="2626"/>
                </a:cxn>
                <a:cxn ang="0">
                  <a:pos x="0" y="2626"/>
                </a:cxn>
                <a:cxn ang="0">
                  <a:pos x="397" y="1303"/>
                </a:cxn>
                <a:cxn ang="0">
                  <a:pos x="397" y="0"/>
                </a:cxn>
                <a:cxn ang="0">
                  <a:pos x="1888" y="0"/>
                </a:cxn>
                <a:cxn ang="0">
                  <a:pos x="1888" y="1287"/>
                </a:cxn>
                <a:cxn ang="0">
                  <a:pos x="1944" y="1098"/>
                </a:cxn>
                <a:cxn ang="0">
                  <a:pos x="2047" y="1098"/>
                </a:cxn>
                <a:cxn ang="0">
                  <a:pos x="2047" y="0"/>
                </a:cxn>
                <a:cxn ang="0">
                  <a:pos x="3534" y="0"/>
                </a:cxn>
                <a:cxn ang="0">
                  <a:pos x="3534" y="1098"/>
                </a:cxn>
                <a:cxn ang="0">
                  <a:pos x="3694" y="1098"/>
                </a:cxn>
                <a:cxn ang="0">
                  <a:pos x="3694" y="0"/>
                </a:cxn>
                <a:cxn ang="0">
                  <a:pos x="5180" y="0"/>
                </a:cxn>
                <a:cxn ang="0">
                  <a:pos x="5180" y="1388"/>
                </a:cxn>
                <a:cxn ang="0">
                  <a:pos x="5340" y="1222"/>
                </a:cxn>
                <a:cxn ang="0">
                  <a:pos x="5340" y="0"/>
                </a:cxn>
                <a:cxn ang="0">
                  <a:pos x="6827" y="0"/>
                </a:cxn>
                <a:cxn ang="0">
                  <a:pos x="6827" y="2101"/>
                </a:cxn>
                <a:cxn ang="0">
                  <a:pos x="6266" y="2101"/>
                </a:cxn>
                <a:cxn ang="0">
                  <a:pos x="6130" y="2584"/>
                </a:cxn>
                <a:cxn ang="0">
                  <a:pos x="5342" y="2101"/>
                </a:cxn>
                <a:cxn ang="0">
                  <a:pos x="5386" y="2264"/>
                </a:cxn>
                <a:cxn ang="0">
                  <a:pos x="5610" y="2349"/>
                </a:cxn>
                <a:cxn ang="0">
                  <a:pos x="5788" y="2330"/>
                </a:cxn>
                <a:cxn ang="0">
                  <a:pos x="5861" y="2101"/>
                </a:cxn>
                <a:cxn ang="0">
                  <a:pos x="5342" y="2101"/>
                </a:cxn>
              </a:cxnLst>
              <a:rect l="0" t="0" r="r" b="b"/>
              <a:pathLst>
                <a:path w="6827" h="2661">
                  <a:moveTo>
                    <a:pt x="6130" y="2584"/>
                  </a:moveTo>
                  <a:cubicBezTo>
                    <a:pt x="6106" y="2594"/>
                    <a:pt x="6106" y="2594"/>
                    <a:pt x="6106" y="2594"/>
                  </a:cubicBezTo>
                  <a:cubicBezTo>
                    <a:pt x="6010" y="2632"/>
                    <a:pt x="5728" y="2661"/>
                    <a:pt x="5549" y="2661"/>
                  </a:cubicBezTo>
                  <a:cubicBezTo>
                    <a:pt x="5381" y="2661"/>
                    <a:pt x="5156" y="2599"/>
                    <a:pt x="5025" y="2423"/>
                  </a:cubicBezTo>
                  <a:cubicBezTo>
                    <a:pt x="4975" y="2355"/>
                    <a:pt x="4927" y="2250"/>
                    <a:pt x="4926" y="2101"/>
                  </a:cubicBezTo>
                  <a:cubicBezTo>
                    <a:pt x="4756" y="2101"/>
                    <a:pt x="4756" y="2101"/>
                    <a:pt x="4756" y="2101"/>
                  </a:cubicBezTo>
                  <a:cubicBezTo>
                    <a:pt x="4625" y="2625"/>
                    <a:pt x="4625" y="2625"/>
                    <a:pt x="4625" y="2625"/>
                  </a:cubicBezTo>
                  <a:cubicBezTo>
                    <a:pt x="4182" y="2625"/>
                    <a:pt x="4182" y="2625"/>
                    <a:pt x="4182" y="2625"/>
                  </a:cubicBezTo>
                  <a:cubicBezTo>
                    <a:pt x="4338" y="2101"/>
                    <a:pt x="4338" y="2101"/>
                    <a:pt x="4338" y="2101"/>
                  </a:cubicBezTo>
                  <a:cubicBezTo>
                    <a:pt x="4197" y="2101"/>
                    <a:pt x="4197" y="2101"/>
                    <a:pt x="4197" y="2101"/>
                  </a:cubicBezTo>
                  <a:cubicBezTo>
                    <a:pt x="3859" y="2625"/>
                    <a:pt x="3859" y="2625"/>
                    <a:pt x="3859" y="2625"/>
                  </a:cubicBezTo>
                  <a:cubicBezTo>
                    <a:pt x="3503" y="2625"/>
                    <a:pt x="3503" y="2625"/>
                    <a:pt x="3503" y="2625"/>
                  </a:cubicBezTo>
                  <a:cubicBezTo>
                    <a:pt x="3471" y="2101"/>
                    <a:pt x="3471" y="2101"/>
                    <a:pt x="3471" y="2101"/>
                  </a:cubicBezTo>
                  <a:cubicBezTo>
                    <a:pt x="3314" y="2101"/>
                    <a:pt x="3314" y="2101"/>
                    <a:pt x="3314" y="2101"/>
                  </a:cubicBezTo>
                  <a:cubicBezTo>
                    <a:pt x="3159" y="2625"/>
                    <a:pt x="3159" y="2625"/>
                    <a:pt x="3159" y="2625"/>
                  </a:cubicBezTo>
                  <a:cubicBezTo>
                    <a:pt x="2780" y="2625"/>
                    <a:pt x="2780" y="2625"/>
                    <a:pt x="2780" y="2625"/>
                  </a:cubicBezTo>
                  <a:cubicBezTo>
                    <a:pt x="2940" y="2101"/>
                    <a:pt x="2940" y="2101"/>
                    <a:pt x="2940" y="2101"/>
                  </a:cubicBezTo>
                  <a:cubicBezTo>
                    <a:pt x="2047" y="2101"/>
                    <a:pt x="2047" y="2101"/>
                    <a:pt x="2047" y="2101"/>
                  </a:cubicBezTo>
                  <a:cubicBezTo>
                    <a:pt x="2047" y="2093"/>
                    <a:pt x="2047" y="2093"/>
                    <a:pt x="2047" y="2093"/>
                  </a:cubicBezTo>
                  <a:cubicBezTo>
                    <a:pt x="1888" y="2626"/>
                    <a:pt x="1888" y="2626"/>
                    <a:pt x="1888" y="2626"/>
                  </a:cubicBezTo>
                  <a:cubicBezTo>
                    <a:pt x="1484" y="2626"/>
                    <a:pt x="1484" y="2626"/>
                    <a:pt x="1484" y="2626"/>
                  </a:cubicBezTo>
                  <a:cubicBezTo>
                    <a:pt x="1642" y="2101"/>
                    <a:pt x="1642" y="2101"/>
                    <a:pt x="1642" y="2101"/>
                  </a:cubicBezTo>
                  <a:cubicBezTo>
                    <a:pt x="1148" y="2101"/>
                    <a:pt x="1148" y="2101"/>
                    <a:pt x="1148" y="2101"/>
                  </a:cubicBezTo>
                  <a:cubicBezTo>
                    <a:pt x="1394" y="2626"/>
                    <a:pt x="1394" y="2626"/>
                    <a:pt x="1394" y="2626"/>
                  </a:cubicBezTo>
                  <a:cubicBezTo>
                    <a:pt x="927" y="2626"/>
                    <a:pt x="927" y="2626"/>
                    <a:pt x="927" y="2626"/>
                  </a:cubicBezTo>
                  <a:cubicBezTo>
                    <a:pt x="715" y="2101"/>
                    <a:pt x="715" y="2101"/>
                    <a:pt x="715" y="2101"/>
                  </a:cubicBezTo>
                  <a:cubicBezTo>
                    <a:pt x="588" y="2101"/>
                    <a:pt x="588" y="2101"/>
                    <a:pt x="588" y="2101"/>
                  </a:cubicBezTo>
                  <a:cubicBezTo>
                    <a:pt x="509" y="2359"/>
                    <a:pt x="447" y="2567"/>
                    <a:pt x="442" y="2583"/>
                  </a:cubicBezTo>
                  <a:cubicBezTo>
                    <a:pt x="434" y="2626"/>
                    <a:pt x="434" y="2626"/>
                    <a:pt x="434" y="2626"/>
                  </a:cubicBezTo>
                  <a:cubicBezTo>
                    <a:pt x="0" y="2626"/>
                    <a:pt x="0" y="2626"/>
                    <a:pt x="0" y="2626"/>
                  </a:cubicBezTo>
                  <a:cubicBezTo>
                    <a:pt x="397" y="1303"/>
                    <a:pt x="397" y="1303"/>
                    <a:pt x="397" y="1303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1888" y="0"/>
                    <a:pt x="1888" y="0"/>
                    <a:pt x="1888" y="0"/>
                  </a:cubicBezTo>
                  <a:cubicBezTo>
                    <a:pt x="1888" y="1287"/>
                    <a:pt x="1888" y="1287"/>
                    <a:pt x="1888" y="1287"/>
                  </a:cubicBezTo>
                  <a:cubicBezTo>
                    <a:pt x="1944" y="1098"/>
                    <a:pt x="1944" y="1098"/>
                    <a:pt x="1944" y="1098"/>
                  </a:cubicBezTo>
                  <a:cubicBezTo>
                    <a:pt x="2047" y="1098"/>
                    <a:pt x="2047" y="1098"/>
                    <a:pt x="2047" y="1098"/>
                  </a:cubicBezTo>
                  <a:cubicBezTo>
                    <a:pt x="2047" y="0"/>
                    <a:pt x="2047" y="0"/>
                    <a:pt x="2047" y="0"/>
                  </a:cubicBezTo>
                  <a:cubicBezTo>
                    <a:pt x="3534" y="0"/>
                    <a:pt x="3534" y="0"/>
                    <a:pt x="3534" y="0"/>
                  </a:cubicBezTo>
                  <a:cubicBezTo>
                    <a:pt x="3534" y="1098"/>
                    <a:pt x="3534" y="1098"/>
                    <a:pt x="3534" y="1098"/>
                  </a:cubicBezTo>
                  <a:cubicBezTo>
                    <a:pt x="3694" y="1098"/>
                    <a:pt x="3694" y="1098"/>
                    <a:pt x="3694" y="1098"/>
                  </a:cubicBezTo>
                  <a:cubicBezTo>
                    <a:pt x="3694" y="0"/>
                    <a:pt x="3694" y="0"/>
                    <a:pt x="3694" y="0"/>
                  </a:cubicBezTo>
                  <a:cubicBezTo>
                    <a:pt x="5180" y="0"/>
                    <a:pt x="5180" y="0"/>
                    <a:pt x="5180" y="0"/>
                  </a:cubicBezTo>
                  <a:cubicBezTo>
                    <a:pt x="5180" y="1388"/>
                    <a:pt x="5180" y="1388"/>
                    <a:pt x="5180" y="1388"/>
                  </a:cubicBezTo>
                  <a:cubicBezTo>
                    <a:pt x="5231" y="1319"/>
                    <a:pt x="5285" y="1264"/>
                    <a:pt x="5340" y="1222"/>
                  </a:cubicBezTo>
                  <a:cubicBezTo>
                    <a:pt x="5340" y="0"/>
                    <a:pt x="5340" y="0"/>
                    <a:pt x="5340" y="0"/>
                  </a:cubicBezTo>
                  <a:cubicBezTo>
                    <a:pt x="6827" y="0"/>
                    <a:pt x="6827" y="0"/>
                    <a:pt x="6827" y="0"/>
                  </a:cubicBezTo>
                  <a:cubicBezTo>
                    <a:pt x="6827" y="2101"/>
                    <a:pt x="6827" y="2101"/>
                    <a:pt x="6827" y="2101"/>
                  </a:cubicBezTo>
                  <a:cubicBezTo>
                    <a:pt x="6266" y="2101"/>
                    <a:pt x="6266" y="2101"/>
                    <a:pt x="6266" y="2101"/>
                  </a:cubicBezTo>
                  <a:lnTo>
                    <a:pt x="6130" y="2584"/>
                  </a:lnTo>
                  <a:close/>
                  <a:moveTo>
                    <a:pt x="5342" y="2101"/>
                  </a:moveTo>
                  <a:cubicBezTo>
                    <a:pt x="5344" y="2169"/>
                    <a:pt x="5356" y="2226"/>
                    <a:pt x="5386" y="2264"/>
                  </a:cubicBezTo>
                  <a:cubicBezTo>
                    <a:pt x="5429" y="2321"/>
                    <a:pt x="5503" y="2349"/>
                    <a:pt x="5610" y="2349"/>
                  </a:cubicBezTo>
                  <a:cubicBezTo>
                    <a:pt x="5728" y="2349"/>
                    <a:pt x="5773" y="2336"/>
                    <a:pt x="5788" y="2330"/>
                  </a:cubicBezTo>
                  <a:cubicBezTo>
                    <a:pt x="5861" y="2101"/>
                    <a:pt x="5861" y="2101"/>
                    <a:pt x="5861" y="2101"/>
                  </a:cubicBezTo>
                  <a:lnTo>
                    <a:pt x="5342" y="2101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gray">
            <a:xfrm>
              <a:off x="294580" y="330200"/>
              <a:ext cx="650876" cy="152400"/>
            </a:xfrm>
            <a:custGeom>
              <a:avLst/>
              <a:gdLst/>
              <a:ahLst/>
              <a:cxnLst>
                <a:cxn ang="0">
                  <a:pos x="2581" y="459"/>
                </a:cxn>
                <a:cxn ang="0">
                  <a:pos x="2254" y="682"/>
                </a:cxn>
                <a:cxn ang="0">
                  <a:pos x="2000" y="681"/>
                </a:cxn>
                <a:cxn ang="0">
                  <a:pos x="2130" y="234"/>
                </a:cxn>
                <a:cxn ang="0">
                  <a:pos x="2581" y="459"/>
                </a:cxn>
                <a:cxn ang="0">
                  <a:pos x="749" y="30"/>
                </a:cxn>
                <a:cxn ang="0">
                  <a:pos x="427" y="30"/>
                </a:cxn>
                <a:cxn ang="0">
                  <a:pos x="0" y="1452"/>
                </a:cxn>
                <a:cxn ang="0">
                  <a:pos x="319" y="1452"/>
                </a:cxn>
                <a:cxn ang="0">
                  <a:pos x="749" y="30"/>
                </a:cxn>
                <a:cxn ang="0">
                  <a:pos x="1585" y="30"/>
                </a:cxn>
                <a:cxn ang="0">
                  <a:pos x="1194" y="30"/>
                </a:cxn>
                <a:cxn ang="0">
                  <a:pos x="571" y="658"/>
                </a:cxn>
                <a:cxn ang="0">
                  <a:pos x="571" y="657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571" y="658"/>
                </a:cxn>
                <a:cxn ang="0">
                  <a:pos x="892" y="1452"/>
                </a:cxn>
                <a:cxn ang="0">
                  <a:pos x="1239" y="1452"/>
                </a:cxn>
                <a:cxn ang="0">
                  <a:pos x="881" y="688"/>
                </a:cxn>
                <a:cxn ang="0">
                  <a:pos x="1585" y="30"/>
                </a:cxn>
                <a:cxn ang="0">
                  <a:pos x="2875" y="459"/>
                </a:cxn>
                <a:cxn ang="0">
                  <a:pos x="2275" y="30"/>
                </a:cxn>
                <a:cxn ang="0">
                  <a:pos x="1913" y="30"/>
                </a:cxn>
                <a:cxn ang="0">
                  <a:pos x="1484" y="1452"/>
                </a:cxn>
                <a:cxn ang="0">
                  <a:pos x="1777" y="1452"/>
                </a:cxn>
                <a:cxn ang="0">
                  <a:pos x="1945" y="890"/>
                </a:cxn>
                <a:cxn ang="0">
                  <a:pos x="2179" y="890"/>
                </a:cxn>
                <a:cxn ang="0">
                  <a:pos x="2875" y="459"/>
                </a:cxn>
                <a:cxn ang="0">
                  <a:pos x="4866" y="30"/>
                </a:cxn>
                <a:cxn ang="0">
                  <a:pos x="4400" y="30"/>
                </a:cxn>
                <a:cxn ang="0">
                  <a:pos x="3694" y="1259"/>
                </a:cxn>
                <a:cxn ang="0">
                  <a:pos x="3678" y="30"/>
                </a:cxn>
                <a:cxn ang="0">
                  <a:pos x="3216" y="30"/>
                </a:cxn>
                <a:cxn ang="0">
                  <a:pos x="2781" y="1451"/>
                </a:cxn>
                <a:cxn ang="0">
                  <a:pos x="3048" y="1451"/>
                </a:cxn>
                <a:cxn ang="0">
                  <a:pos x="3408" y="234"/>
                </a:cxn>
                <a:cxn ang="0">
                  <a:pos x="3482" y="1451"/>
                </a:cxn>
                <a:cxn ang="0">
                  <a:pos x="3758" y="1451"/>
                </a:cxn>
                <a:cxn ang="0">
                  <a:pos x="4544" y="234"/>
                </a:cxn>
                <a:cxn ang="0">
                  <a:pos x="4183" y="1451"/>
                </a:cxn>
                <a:cxn ang="0">
                  <a:pos x="4512" y="1451"/>
                </a:cxn>
                <a:cxn ang="0">
                  <a:pos x="4866" y="30"/>
                </a:cxn>
                <a:cxn ang="0">
                  <a:pos x="5792" y="0"/>
                </a:cxn>
                <a:cxn ang="0">
                  <a:pos x="4947" y="735"/>
                </a:cxn>
                <a:cxn ang="0">
                  <a:pos x="5478" y="1487"/>
                </a:cxn>
                <a:cxn ang="0">
                  <a:pos x="6015" y="1424"/>
                </a:cxn>
                <a:cxn ang="0">
                  <a:pos x="6217" y="706"/>
                </a:cxn>
                <a:cxn ang="0">
                  <a:pos x="5614" y="706"/>
                </a:cxn>
                <a:cxn ang="0">
                  <a:pos x="5547" y="920"/>
                </a:cxn>
                <a:cxn ang="0">
                  <a:pos x="5865" y="920"/>
                </a:cxn>
                <a:cxn ang="0">
                  <a:pos x="5766" y="1232"/>
                </a:cxn>
                <a:cxn ang="0">
                  <a:pos x="5540" y="1282"/>
                </a:cxn>
                <a:cxn ang="0">
                  <a:pos x="5254" y="727"/>
                </a:cxn>
                <a:cxn ang="0">
                  <a:pos x="5764" y="205"/>
                </a:cxn>
                <a:cxn ang="0">
                  <a:pos x="6001" y="451"/>
                </a:cxn>
                <a:cxn ang="0">
                  <a:pos x="5991" y="487"/>
                </a:cxn>
                <a:cxn ang="0">
                  <a:pos x="6284" y="487"/>
                </a:cxn>
                <a:cxn ang="0">
                  <a:pos x="5792" y="0"/>
                </a:cxn>
              </a:cxnLst>
              <a:rect l="0" t="0" r="r" b="b"/>
              <a:pathLst>
                <a:path w="6358" h="1487">
                  <a:moveTo>
                    <a:pt x="2581" y="459"/>
                  </a:moveTo>
                  <a:cubicBezTo>
                    <a:pt x="2533" y="604"/>
                    <a:pt x="2468" y="678"/>
                    <a:pt x="2254" y="682"/>
                  </a:cubicBezTo>
                  <a:cubicBezTo>
                    <a:pt x="2183" y="683"/>
                    <a:pt x="2106" y="681"/>
                    <a:pt x="2000" y="681"/>
                  </a:cubicBezTo>
                  <a:cubicBezTo>
                    <a:pt x="2130" y="234"/>
                    <a:pt x="2130" y="234"/>
                    <a:pt x="2130" y="234"/>
                  </a:cubicBezTo>
                  <a:cubicBezTo>
                    <a:pt x="2451" y="234"/>
                    <a:pt x="2665" y="208"/>
                    <a:pt x="2581" y="459"/>
                  </a:cubicBezTo>
                  <a:moveTo>
                    <a:pt x="749" y="30"/>
                  </a:moveTo>
                  <a:cubicBezTo>
                    <a:pt x="427" y="30"/>
                    <a:pt x="427" y="30"/>
                    <a:pt x="427" y="30"/>
                  </a:cubicBezTo>
                  <a:cubicBezTo>
                    <a:pt x="0" y="1452"/>
                    <a:pt x="0" y="1452"/>
                    <a:pt x="0" y="1452"/>
                  </a:cubicBezTo>
                  <a:cubicBezTo>
                    <a:pt x="319" y="1452"/>
                    <a:pt x="319" y="1452"/>
                    <a:pt x="319" y="1452"/>
                  </a:cubicBezTo>
                  <a:cubicBezTo>
                    <a:pt x="325" y="1422"/>
                    <a:pt x="749" y="30"/>
                    <a:pt x="749" y="30"/>
                  </a:cubicBezTo>
                  <a:moveTo>
                    <a:pt x="1585" y="30"/>
                  </a:moveTo>
                  <a:cubicBezTo>
                    <a:pt x="1194" y="30"/>
                    <a:pt x="1194" y="30"/>
                    <a:pt x="1194" y="30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7"/>
                    <a:pt x="571" y="657"/>
                    <a:pt x="571" y="657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571" y="658"/>
                    <a:pt x="571" y="658"/>
                    <a:pt x="571" y="658"/>
                  </a:cubicBezTo>
                  <a:cubicBezTo>
                    <a:pt x="892" y="1452"/>
                    <a:pt x="892" y="1452"/>
                    <a:pt x="892" y="1452"/>
                  </a:cubicBezTo>
                  <a:cubicBezTo>
                    <a:pt x="1239" y="1452"/>
                    <a:pt x="1239" y="1452"/>
                    <a:pt x="1239" y="1452"/>
                  </a:cubicBezTo>
                  <a:cubicBezTo>
                    <a:pt x="881" y="688"/>
                    <a:pt x="881" y="688"/>
                    <a:pt x="881" y="688"/>
                  </a:cubicBezTo>
                  <a:lnTo>
                    <a:pt x="1585" y="30"/>
                  </a:lnTo>
                  <a:close/>
                  <a:moveTo>
                    <a:pt x="2875" y="459"/>
                  </a:moveTo>
                  <a:cubicBezTo>
                    <a:pt x="2956" y="21"/>
                    <a:pt x="2603" y="26"/>
                    <a:pt x="2275" y="30"/>
                  </a:cubicBezTo>
                  <a:cubicBezTo>
                    <a:pt x="1913" y="30"/>
                    <a:pt x="1913" y="30"/>
                    <a:pt x="1913" y="30"/>
                  </a:cubicBezTo>
                  <a:cubicBezTo>
                    <a:pt x="1484" y="1452"/>
                    <a:pt x="1484" y="1452"/>
                    <a:pt x="1484" y="1452"/>
                  </a:cubicBezTo>
                  <a:cubicBezTo>
                    <a:pt x="1777" y="1452"/>
                    <a:pt x="1777" y="1452"/>
                    <a:pt x="1777" y="1452"/>
                  </a:cubicBezTo>
                  <a:cubicBezTo>
                    <a:pt x="1945" y="890"/>
                    <a:pt x="1945" y="890"/>
                    <a:pt x="1945" y="890"/>
                  </a:cubicBezTo>
                  <a:cubicBezTo>
                    <a:pt x="2179" y="890"/>
                    <a:pt x="2179" y="890"/>
                    <a:pt x="2179" y="890"/>
                  </a:cubicBezTo>
                  <a:cubicBezTo>
                    <a:pt x="2633" y="890"/>
                    <a:pt x="2833" y="689"/>
                    <a:pt x="2875" y="459"/>
                  </a:cubicBezTo>
                  <a:moveTo>
                    <a:pt x="4866" y="30"/>
                  </a:moveTo>
                  <a:cubicBezTo>
                    <a:pt x="4400" y="30"/>
                    <a:pt x="4400" y="30"/>
                    <a:pt x="4400" y="30"/>
                  </a:cubicBezTo>
                  <a:cubicBezTo>
                    <a:pt x="3832" y="817"/>
                    <a:pt x="3694" y="1259"/>
                    <a:pt x="3694" y="1259"/>
                  </a:cubicBezTo>
                  <a:cubicBezTo>
                    <a:pt x="3749" y="759"/>
                    <a:pt x="3678" y="30"/>
                    <a:pt x="3678" y="30"/>
                  </a:cubicBezTo>
                  <a:cubicBezTo>
                    <a:pt x="3216" y="30"/>
                    <a:pt x="3216" y="30"/>
                    <a:pt x="3216" y="30"/>
                  </a:cubicBezTo>
                  <a:cubicBezTo>
                    <a:pt x="2781" y="1451"/>
                    <a:pt x="2781" y="1451"/>
                    <a:pt x="2781" y="1451"/>
                  </a:cubicBezTo>
                  <a:cubicBezTo>
                    <a:pt x="3048" y="1451"/>
                    <a:pt x="3048" y="1451"/>
                    <a:pt x="3048" y="1451"/>
                  </a:cubicBezTo>
                  <a:cubicBezTo>
                    <a:pt x="3408" y="234"/>
                    <a:pt x="3408" y="234"/>
                    <a:pt x="3408" y="234"/>
                  </a:cubicBezTo>
                  <a:cubicBezTo>
                    <a:pt x="3482" y="1451"/>
                    <a:pt x="3482" y="1451"/>
                    <a:pt x="3482" y="1451"/>
                  </a:cubicBezTo>
                  <a:cubicBezTo>
                    <a:pt x="3758" y="1451"/>
                    <a:pt x="3758" y="1451"/>
                    <a:pt x="3758" y="1451"/>
                  </a:cubicBezTo>
                  <a:cubicBezTo>
                    <a:pt x="4544" y="234"/>
                    <a:pt x="4544" y="234"/>
                    <a:pt x="4544" y="234"/>
                  </a:cubicBezTo>
                  <a:cubicBezTo>
                    <a:pt x="4183" y="1451"/>
                    <a:pt x="4183" y="1451"/>
                    <a:pt x="4183" y="1451"/>
                  </a:cubicBezTo>
                  <a:cubicBezTo>
                    <a:pt x="4512" y="1451"/>
                    <a:pt x="4512" y="1451"/>
                    <a:pt x="4512" y="1451"/>
                  </a:cubicBezTo>
                  <a:lnTo>
                    <a:pt x="4866" y="30"/>
                  </a:lnTo>
                  <a:close/>
                  <a:moveTo>
                    <a:pt x="5792" y="0"/>
                  </a:moveTo>
                  <a:cubicBezTo>
                    <a:pt x="5506" y="0"/>
                    <a:pt x="5151" y="64"/>
                    <a:pt x="4947" y="735"/>
                  </a:cubicBezTo>
                  <a:cubicBezTo>
                    <a:pt x="4777" y="1296"/>
                    <a:pt x="5191" y="1487"/>
                    <a:pt x="5478" y="1487"/>
                  </a:cubicBezTo>
                  <a:cubicBezTo>
                    <a:pt x="5667" y="1487"/>
                    <a:pt x="5935" y="1455"/>
                    <a:pt x="6015" y="1424"/>
                  </a:cubicBezTo>
                  <a:cubicBezTo>
                    <a:pt x="6217" y="706"/>
                    <a:pt x="6217" y="706"/>
                    <a:pt x="6217" y="706"/>
                  </a:cubicBezTo>
                  <a:cubicBezTo>
                    <a:pt x="5614" y="706"/>
                    <a:pt x="5614" y="706"/>
                    <a:pt x="5614" y="706"/>
                  </a:cubicBezTo>
                  <a:cubicBezTo>
                    <a:pt x="5547" y="920"/>
                    <a:pt x="5547" y="920"/>
                    <a:pt x="5547" y="920"/>
                  </a:cubicBezTo>
                  <a:cubicBezTo>
                    <a:pt x="5865" y="920"/>
                    <a:pt x="5865" y="920"/>
                    <a:pt x="5865" y="920"/>
                  </a:cubicBezTo>
                  <a:cubicBezTo>
                    <a:pt x="5766" y="1232"/>
                    <a:pt x="5766" y="1232"/>
                    <a:pt x="5766" y="1232"/>
                  </a:cubicBezTo>
                  <a:cubicBezTo>
                    <a:pt x="5766" y="1232"/>
                    <a:pt x="5779" y="1281"/>
                    <a:pt x="5540" y="1282"/>
                  </a:cubicBezTo>
                  <a:cubicBezTo>
                    <a:pt x="5238" y="1283"/>
                    <a:pt x="5155" y="1072"/>
                    <a:pt x="5254" y="727"/>
                  </a:cubicBezTo>
                  <a:cubicBezTo>
                    <a:pt x="5346" y="407"/>
                    <a:pt x="5493" y="192"/>
                    <a:pt x="5764" y="205"/>
                  </a:cubicBezTo>
                  <a:cubicBezTo>
                    <a:pt x="5947" y="214"/>
                    <a:pt x="6052" y="282"/>
                    <a:pt x="6001" y="451"/>
                  </a:cubicBezTo>
                  <a:cubicBezTo>
                    <a:pt x="5998" y="463"/>
                    <a:pt x="5996" y="477"/>
                    <a:pt x="5991" y="487"/>
                  </a:cubicBezTo>
                  <a:cubicBezTo>
                    <a:pt x="6284" y="487"/>
                    <a:pt x="6284" y="487"/>
                    <a:pt x="6284" y="487"/>
                  </a:cubicBezTo>
                  <a:cubicBezTo>
                    <a:pt x="6358" y="270"/>
                    <a:pt x="6210" y="0"/>
                    <a:pt x="5792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gray">
            <a:xfrm>
              <a:off x="175518" y="0"/>
              <a:ext cx="963613" cy="695325"/>
            </a:xfrm>
            <a:custGeom>
              <a:avLst/>
              <a:gdLst/>
              <a:ahLst/>
              <a:cxnLst>
                <a:cxn ang="0">
                  <a:pos x="607" y="136"/>
                </a:cxn>
                <a:cxn ang="0">
                  <a:pos x="511" y="136"/>
                </a:cxn>
                <a:cxn ang="0">
                  <a:pos x="511" y="0"/>
                </a:cxn>
                <a:cxn ang="0">
                  <a:pos x="607" y="0"/>
                </a:cxn>
                <a:cxn ang="0">
                  <a:pos x="607" y="136"/>
                </a:cxn>
                <a:cxn ang="0">
                  <a:pos x="607" y="302"/>
                </a:cxn>
                <a:cxn ang="0">
                  <a:pos x="511" y="302"/>
                </a:cxn>
                <a:cxn ang="0">
                  <a:pos x="511" y="438"/>
                </a:cxn>
                <a:cxn ang="0">
                  <a:pos x="607" y="438"/>
                </a:cxn>
                <a:cxn ang="0">
                  <a:pos x="607" y="302"/>
                </a:cxn>
                <a:cxn ang="0">
                  <a:pos x="96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96" y="136"/>
                </a:cxn>
                <a:cxn ang="0">
                  <a:pos x="96" y="0"/>
                </a:cxn>
                <a:cxn ang="0">
                  <a:pos x="96" y="302"/>
                </a:cxn>
                <a:cxn ang="0">
                  <a:pos x="0" y="302"/>
                </a:cxn>
                <a:cxn ang="0">
                  <a:pos x="0" y="438"/>
                </a:cxn>
                <a:cxn ang="0">
                  <a:pos x="96" y="438"/>
                </a:cxn>
                <a:cxn ang="0">
                  <a:pos x="96" y="302"/>
                </a:cxn>
              </a:cxnLst>
              <a:rect l="0" t="0" r="r" b="b"/>
              <a:pathLst>
                <a:path w="607" h="438">
                  <a:moveTo>
                    <a:pt x="607" y="136"/>
                  </a:moveTo>
                  <a:lnTo>
                    <a:pt x="511" y="136"/>
                  </a:lnTo>
                  <a:lnTo>
                    <a:pt x="511" y="0"/>
                  </a:lnTo>
                  <a:lnTo>
                    <a:pt x="607" y="0"/>
                  </a:lnTo>
                  <a:lnTo>
                    <a:pt x="607" y="136"/>
                  </a:lnTo>
                  <a:close/>
                  <a:moveTo>
                    <a:pt x="607" y="302"/>
                  </a:moveTo>
                  <a:lnTo>
                    <a:pt x="511" y="302"/>
                  </a:lnTo>
                  <a:lnTo>
                    <a:pt x="511" y="438"/>
                  </a:lnTo>
                  <a:lnTo>
                    <a:pt x="607" y="438"/>
                  </a:lnTo>
                  <a:lnTo>
                    <a:pt x="607" y="302"/>
                  </a:lnTo>
                  <a:close/>
                  <a:moveTo>
                    <a:pt x="96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96" y="136"/>
                  </a:lnTo>
                  <a:lnTo>
                    <a:pt x="96" y="0"/>
                  </a:lnTo>
                  <a:close/>
                  <a:moveTo>
                    <a:pt x="96" y="302"/>
                  </a:moveTo>
                  <a:lnTo>
                    <a:pt x="0" y="302"/>
                  </a:lnTo>
                  <a:lnTo>
                    <a:pt x="0" y="438"/>
                  </a:lnTo>
                  <a:lnTo>
                    <a:pt x="96" y="438"/>
                  </a:lnTo>
                  <a:lnTo>
                    <a:pt x="96" y="30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 bwMode="gray">
          <a:xfrm>
            <a:off x="2312061" y="548681"/>
            <a:ext cx="1262909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/>
          </p:nvPr>
        </p:nvSpPr>
        <p:spPr bwMode="gray">
          <a:xfrm>
            <a:off x="1049150" y="548681"/>
            <a:ext cx="1262909" cy="5040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Tx/>
              <a:defRPr sz="7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  <a:lvl6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0"/>
              </a:spcBef>
              <a:buClrTx/>
              <a:defRPr sz="70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252047" y="1269454"/>
            <a:ext cx="4250348" cy="489639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>
              <a:buClrTx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4634279" y="1269454"/>
            <a:ext cx="4250348" cy="4896396"/>
          </a:xfrm>
          <a:ln w="6350">
            <a:solidFill>
              <a:srgbClr val="747678"/>
            </a:solidFill>
          </a:ln>
        </p:spPr>
        <p:txBody>
          <a:bodyPr lIns="72000" tIns="72000" rIns="72000" bIns="72000">
            <a:norm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336"/>
              </a:spcBef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2pPr>
            <a:lvl3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4pPr>
            <a:lvl5pPr>
              <a:lnSpc>
                <a:spcPct val="100000"/>
              </a:lnSpc>
              <a:spcBef>
                <a:spcPts val="336"/>
              </a:spcBef>
              <a:buClrTx/>
              <a:defRPr sz="700">
                <a:solidFill>
                  <a:schemeClr val="accent4"/>
                </a:solidFill>
                <a:latin typeface="+mn-lt"/>
                <a:cs typeface="Arial" pitchFamily="34" charset="0"/>
              </a:defRPr>
            </a:lvl5pPr>
            <a:lvl6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6pPr>
            <a:lvl7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7pPr>
            <a:lvl8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8pPr>
            <a:lvl9pPr>
              <a:lnSpc>
                <a:spcPct val="100000"/>
              </a:lnSpc>
              <a:spcBef>
                <a:spcPts val="336"/>
              </a:spcBef>
              <a:buClrTx/>
              <a:defRPr sz="700" baseline="0">
                <a:solidFill>
                  <a:schemeClr val="accent4"/>
                </a:solidFill>
                <a:latin typeface="+mn-lt"/>
                <a:cs typeface="Times New Roman" pitchFamily="18" charset="0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16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50" Type="http://schemas.openxmlformats.org/officeDocument/2006/relationships/slideLayout" Target="../slideLayouts/slideLayout9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03.xml"/><Relationship Id="rId5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79" y="152400"/>
            <a:ext cx="4824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7"/>
            <a:ext cx="89281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92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>
              <a:defRPr/>
            </a:pPr>
            <a:fld id="{82CB5575-A9FE-4B64-AC8C-38CCBB23B7A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 algn="l">
              <a:defRPr sz="1400" b="1"/>
            </a:lvl1pPr>
          </a:lstStyle>
          <a:p>
            <a:pPr>
              <a:defRPr/>
            </a:pPr>
            <a:r>
              <a:rPr lang="ru-RU" altLang="ru-RU" dirty="0" smtClean="0"/>
              <a:t>1С: Управление холдингом</a:t>
            </a:r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4" r:id="rId14"/>
    <p:sldLayoutId id="2147484234" r:id="rId15"/>
    <p:sldLayoutId id="2147484235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79" y="152400"/>
            <a:ext cx="48244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7"/>
            <a:ext cx="8928100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83"/>
            <a:ext cx="8172450" cy="252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B0917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92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>
              <a:defRPr/>
            </a:pPr>
            <a:fld id="{2EBB4773-E7E8-4F9E-B645-005A13A6B86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71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79" y="152400"/>
            <a:ext cx="48244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7"/>
            <a:ext cx="8928100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83"/>
            <a:ext cx="8172450" cy="252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B0917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92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>
              <a:defRPr/>
            </a:pPr>
            <a:fld id="{4156A02B-0F6F-41ED-A443-5ED7F068633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3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2012" y="1268413"/>
            <a:ext cx="8639988" cy="4897437"/>
            <a:chOff x="272350" y="1268700"/>
            <a:chExt cx="9361300" cy="4896602"/>
          </a:xfrm>
        </p:grpSpPr>
        <p:sp>
          <p:nvSpPr>
            <p:cNvPr id="27" name="Rectangle 26"/>
            <p:cNvSpPr/>
            <p:nvPr userDrawn="1"/>
          </p:nvSpPr>
          <p:spPr bwMode="gray">
            <a:xfrm>
              <a:off x="272350" y="1268700"/>
              <a:ext cx="9361300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gray">
            <a:xfrm>
              <a:off x="4880770" y="1268700"/>
              <a:ext cx="144459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 bwMode="gray">
            <a:xfrm rot="5400000">
              <a:off x="4880780" y="-963649"/>
              <a:ext cx="144438" cy="9361300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30" name="Rectangle 29"/>
            <p:cNvSpPr/>
            <p:nvPr userDrawn="1"/>
          </p:nvSpPr>
          <p:spPr bwMode="gray">
            <a:xfrm>
              <a:off x="2504330" y="1268700"/>
              <a:ext cx="144460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31" name="Rectangle 30"/>
            <p:cNvSpPr/>
            <p:nvPr userDrawn="1"/>
          </p:nvSpPr>
          <p:spPr bwMode="gray">
            <a:xfrm>
              <a:off x="7257210" y="1268700"/>
              <a:ext cx="144460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38" name="Freeform 23"/>
          <p:cNvSpPr>
            <a:spLocks noChangeAspect="1" noEditPoints="1"/>
          </p:cNvSpPr>
          <p:nvPr/>
        </p:nvSpPr>
        <p:spPr bwMode="gray">
          <a:xfrm>
            <a:off x="0" y="9"/>
            <a:ext cx="9142534" cy="1052513"/>
          </a:xfrm>
          <a:custGeom>
            <a:avLst/>
            <a:gdLst/>
            <a:ahLst/>
            <a:cxnLst>
              <a:cxn ang="0">
                <a:pos x="6239" y="0"/>
              </a:cxn>
              <a:cxn ang="0">
                <a:pos x="0" y="0"/>
              </a:cxn>
              <a:cxn ang="0">
                <a:pos x="0" y="663"/>
              </a:cxn>
              <a:cxn ang="0">
                <a:pos x="6067" y="663"/>
              </a:cxn>
              <a:cxn ang="0">
                <a:pos x="6239" y="0"/>
              </a:cxn>
              <a:cxn ang="0">
                <a:pos x="6239" y="0"/>
              </a:cxn>
              <a:cxn ang="0">
                <a:pos x="6239" y="0"/>
              </a:cxn>
            </a:cxnLst>
            <a:rect l="0" t="0" r="r" b="b"/>
            <a:pathLst>
              <a:path w="6239" h="663">
                <a:moveTo>
                  <a:pt x="6239" y="0"/>
                </a:moveTo>
                <a:lnTo>
                  <a:pt x="0" y="0"/>
                </a:lnTo>
                <a:lnTo>
                  <a:pt x="0" y="663"/>
                </a:lnTo>
                <a:lnTo>
                  <a:pt x="6067" y="663"/>
                </a:lnTo>
                <a:lnTo>
                  <a:pt x="6239" y="0"/>
                </a:lnTo>
                <a:close/>
                <a:moveTo>
                  <a:pt x="6239" y="0"/>
                </a:moveTo>
                <a:lnTo>
                  <a:pt x="623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US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76" name="Text Placeholder 55"/>
          <p:cNvSpPr>
            <a:spLocks noGrp="1"/>
          </p:cNvSpPr>
          <p:nvPr>
            <p:ph type="body" idx="1"/>
          </p:nvPr>
        </p:nvSpPr>
        <p:spPr bwMode="gray">
          <a:xfrm>
            <a:off x="252012" y="1268413"/>
            <a:ext cx="863998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077" name="Title Placeholder 54"/>
          <p:cNvSpPr>
            <a:spLocks noGrp="1"/>
          </p:cNvSpPr>
          <p:nvPr>
            <p:ph type="title"/>
          </p:nvPr>
        </p:nvSpPr>
        <p:spPr bwMode="gray">
          <a:xfrm>
            <a:off x="252012" y="115888"/>
            <a:ext cx="8639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gray">
          <a:xfrm>
            <a:off x="252012" y="6381750"/>
            <a:ext cx="8639988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 bwMode="gray">
          <a:xfrm>
            <a:off x="8427546" y="6381750"/>
            <a:ext cx="464453" cy="2809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1" hangingPunct="1">
              <a:lnSpc>
                <a:spcPct val="100000"/>
              </a:lnSpc>
              <a:spcBef>
                <a:spcPct val="40000"/>
              </a:spcBef>
              <a:defRPr/>
            </a:pPr>
            <a:fld id="{2A63666B-2EE9-401A-BE89-7B0F6FC826DE}" type="slidenum">
              <a:rPr lang="en-GB" sz="900" b="1">
                <a:solidFill>
                  <a:srgbClr val="00338D"/>
                </a:solidFill>
                <a:latin typeface="Arial"/>
                <a:cs typeface="Arial" charset="0"/>
              </a:rPr>
              <a:pPr algn="r" eaLnBrk="1" hangingPunct="1">
                <a:lnSpc>
                  <a:spcPct val="100000"/>
                </a:lnSpc>
                <a:spcBef>
                  <a:spcPct val="40000"/>
                </a:spcBef>
                <a:defRPr/>
              </a:pPr>
              <a:t>‹#›</a:t>
            </a:fld>
            <a:endParaRPr lang="en-GB" sz="900" b="1" dirty="0">
              <a:solidFill>
                <a:srgbClr val="00338D"/>
              </a:solidFill>
              <a:latin typeface="Arial"/>
              <a:cs typeface="Arial" charset="0"/>
            </a:endParaRPr>
          </a:p>
        </p:txBody>
      </p:sp>
      <p:grpSp>
        <p:nvGrpSpPr>
          <p:cNvPr id="3" name="Group 19"/>
          <p:cNvGrpSpPr/>
          <p:nvPr/>
        </p:nvGrpSpPr>
        <p:grpSpPr bwMode="gray">
          <a:xfrm>
            <a:off x="8" y="1052737"/>
            <a:ext cx="9143999" cy="5328591"/>
            <a:chOff x="1" y="1052736"/>
            <a:chExt cx="9905999" cy="5328591"/>
          </a:xfrm>
          <a:noFill/>
        </p:grpSpPr>
        <p:sp>
          <p:nvSpPr>
            <p:cNvPr id="16" name="Rectangle 22"/>
            <p:cNvSpPr>
              <a:spLocks noChangeArrowheads="1"/>
            </p:cNvSpPr>
            <p:nvPr/>
          </p:nvSpPr>
          <p:spPr bwMode="gray">
            <a:xfrm>
              <a:off x="9633520" y="3680619"/>
              <a:ext cx="272480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gray">
            <a:xfrm>
              <a:off x="1" y="3680619"/>
              <a:ext cx="272480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gray">
            <a:xfrm rot="16200000">
              <a:off x="4845050" y="1124173"/>
              <a:ext cx="215900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gray">
            <a:xfrm rot="16200000">
              <a:off x="4844989" y="6236803"/>
              <a:ext cx="216023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21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  <p:sldLayoutId id="2147484104" r:id="rId24"/>
    <p:sldLayoutId id="2147484105" r:id="rId25"/>
    <p:sldLayoutId id="2147484106" r:id="rId26"/>
    <p:sldLayoutId id="2147484107" r:id="rId27"/>
    <p:sldLayoutId id="2147484108" r:id="rId28"/>
    <p:sldLayoutId id="2147484109" r:id="rId29"/>
    <p:sldLayoutId id="2147484110" r:id="rId30"/>
    <p:sldLayoutId id="2147484111" r:id="rId31"/>
    <p:sldLayoutId id="2147484112" r:id="rId32"/>
    <p:sldLayoutId id="2147484113" r:id="rId33"/>
    <p:sldLayoutId id="2147484114" r:id="rId34"/>
    <p:sldLayoutId id="2147484115" r:id="rId35"/>
    <p:sldLayoutId id="2147484116" r:id="rId36"/>
    <p:sldLayoutId id="2147484117" r:id="rId37"/>
    <p:sldLayoutId id="2147484118" r:id="rId38"/>
    <p:sldLayoutId id="2147484119" r:id="rId39"/>
    <p:sldLayoutId id="2147484120" r:id="rId40"/>
    <p:sldLayoutId id="2147484121" r:id="rId41"/>
    <p:sldLayoutId id="2147484122" r:id="rId42"/>
    <p:sldLayoutId id="2147484123" r:id="rId43"/>
    <p:sldLayoutId id="2147484124" r:id="rId44"/>
    <p:sldLayoutId id="2147484125" r:id="rId45"/>
    <p:sldLayoutId id="2147484126" r:id="rId46"/>
    <p:sldLayoutId id="2147484127" r:id="rId47"/>
    <p:sldLayoutId id="2147484128" r:id="rId48"/>
    <p:sldLayoutId id="2147484129" r:id="rId49"/>
    <p:sldLayoutId id="2147484130" r:id="rId50"/>
    <p:sldLayoutId id="2147484131" r:id="rId5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Arial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2pPr>
      <a:lvl3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3pPr>
      <a:lvl4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4pPr>
      <a:lvl5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5pPr>
      <a:lvl6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6pPr>
      <a:lvl7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7pPr>
      <a:lvl8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8pPr>
      <a:lvl9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lang="en-US" sz="1000" b="1" kern="1200" dirty="0">
          <a:solidFill>
            <a:srgbClr val="00338D"/>
          </a:solidFill>
          <a:latin typeface="Arial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lang="en-US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2pPr>
      <a:lvl3pPr marL="177800" indent="-177800" algn="l" rtl="0" eaLnBrk="0" fontAlgn="base" hangingPunct="0">
        <a:spcBef>
          <a:spcPts val="600"/>
        </a:spcBef>
        <a:spcAft>
          <a:spcPct val="0"/>
        </a:spcAft>
        <a:buClr>
          <a:srgbClr val="97989A"/>
        </a:buClr>
        <a:buFont typeface="Arial" charset="0"/>
        <a:buChar char="■"/>
        <a:defRPr lang="en-US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3pPr>
      <a:lvl4pPr marL="355600" indent="-177800" algn="l" rtl="0" eaLnBrk="0" fontAlgn="base" hangingPunct="0">
        <a:spcBef>
          <a:spcPts val="600"/>
        </a:spcBef>
        <a:spcAft>
          <a:spcPct val="0"/>
        </a:spcAft>
        <a:buClr>
          <a:srgbClr val="97989A"/>
        </a:buClr>
        <a:buFont typeface="Arial" charset="0"/>
        <a:buChar char="–"/>
        <a:defRPr lang="en-US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4pPr>
      <a:lvl5pPr marL="534988" indent="-174625" algn="l" rtl="0" eaLnBrk="0" fontAlgn="base" hangingPunct="0">
        <a:spcBef>
          <a:spcPts val="600"/>
        </a:spcBef>
        <a:spcAft>
          <a:spcPct val="0"/>
        </a:spcAft>
        <a:buClr>
          <a:srgbClr val="97989A"/>
        </a:buClr>
        <a:buFont typeface="Arial" charset="0"/>
        <a:buChar char="■"/>
        <a:defRPr lang="en-GB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5pPr>
      <a:lvl6pPr marL="720725" indent="-185738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GB" sz="10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6pPr>
      <a:lvl7pPr marL="895350" indent="-174625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GB" sz="1000" kern="1200" baseline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7pPr>
      <a:lvl8pPr marL="1081088" indent="-185738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GB" sz="1000" kern="1200" dirty="0" smtClean="0">
          <a:solidFill>
            <a:schemeClr val="tx1"/>
          </a:solidFill>
          <a:latin typeface="Arial"/>
          <a:ea typeface="+mn-ea"/>
          <a:cs typeface="+mn-cs"/>
        </a:defRPr>
      </a:lvl8pPr>
      <a:lvl9pPr marL="1255713" indent="-174625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GB" sz="10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2009" y="1268413"/>
            <a:ext cx="8639988" cy="4897437"/>
            <a:chOff x="272350" y="1268700"/>
            <a:chExt cx="9361300" cy="4896602"/>
          </a:xfrm>
        </p:grpSpPr>
        <p:sp>
          <p:nvSpPr>
            <p:cNvPr id="27" name="Rectangle 26"/>
            <p:cNvSpPr/>
            <p:nvPr userDrawn="1"/>
          </p:nvSpPr>
          <p:spPr bwMode="gray">
            <a:xfrm>
              <a:off x="272350" y="1268700"/>
              <a:ext cx="9361300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gray">
            <a:xfrm>
              <a:off x="4880770" y="1268700"/>
              <a:ext cx="144459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 bwMode="gray">
            <a:xfrm rot="5400000">
              <a:off x="4880780" y="-963649"/>
              <a:ext cx="144438" cy="9361300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30" name="Rectangle 29"/>
            <p:cNvSpPr/>
            <p:nvPr userDrawn="1"/>
          </p:nvSpPr>
          <p:spPr bwMode="gray">
            <a:xfrm>
              <a:off x="2504330" y="1268700"/>
              <a:ext cx="144460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31" name="Rectangle 30"/>
            <p:cNvSpPr/>
            <p:nvPr userDrawn="1"/>
          </p:nvSpPr>
          <p:spPr bwMode="gray">
            <a:xfrm>
              <a:off x="7257210" y="1268700"/>
              <a:ext cx="144460" cy="489660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/>
              </a:pPr>
              <a:endParaRPr lang="en-GB" sz="18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38" name="Freeform 23"/>
          <p:cNvSpPr>
            <a:spLocks noChangeAspect="1" noEditPoints="1"/>
          </p:cNvSpPr>
          <p:nvPr/>
        </p:nvSpPr>
        <p:spPr bwMode="gray">
          <a:xfrm>
            <a:off x="0" y="3"/>
            <a:ext cx="9142534" cy="1052513"/>
          </a:xfrm>
          <a:custGeom>
            <a:avLst/>
            <a:gdLst/>
            <a:ahLst/>
            <a:cxnLst>
              <a:cxn ang="0">
                <a:pos x="6239" y="0"/>
              </a:cxn>
              <a:cxn ang="0">
                <a:pos x="0" y="0"/>
              </a:cxn>
              <a:cxn ang="0">
                <a:pos x="0" y="663"/>
              </a:cxn>
              <a:cxn ang="0">
                <a:pos x="6067" y="663"/>
              </a:cxn>
              <a:cxn ang="0">
                <a:pos x="6239" y="0"/>
              </a:cxn>
              <a:cxn ang="0">
                <a:pos x="6239" y="0"/>
              </a:cxn>
              <a:cxn ang="0">
                <a:pos x="6239" y="0"/>
              </a:cxn>
            </a:cxnLst>
            <a:rect l="0" t="0" r="r" b="b"/>
            <a:pathLst>
              <a:path w="6239" h="663">
                <a:moveTo>
                  <a:pt x="6239" y="0"/>
                </a:moveTo>
                <a:lnTo>
                  <a:pt x="0" y="0"/>
                </a:lnTo>
                <a:lnTo>
                  <a:pt x="0" y="663"/>
                </a:lnTo>
                <a:lnTo>
                  <a:pt x="6067" y="663"/>
                </a:lnTo>
                <a:lnTo>
                  <a:pt x="6239" y="0"/>
                </a:lnTo>
                <a:close/>
                <a:moveTo>
                  <a:pt x="6239" y="0"/>
                </a:moveTo>
                <a:lnTo>
                  <a:pt x="623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US" sz="18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76" name="Text Placeholder 55"/>
          <p:cNvSpPr>
            <a:spLocks noGrp="1"/>
          </p:cNvSpPr>
          <p:nvPr>
            <p:ph type="body" idx="1"/>
          </p:nvPr>
        </p:nvSpPr>
        <p:spPr bwMode="gray">
          <a:xfrm>
            <a:off x="252009" y="1268413"/>
            <a:ext cx="863998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077" name="Title Placeholder 54"/>
          <p:cNvSpPr>
            <a:spLocks noGrp="1"/>
          </p:cNvSpPr>
          <p:nvPr>
            <p:ph type="title"/>
          </p:nvPr>
        </p:nvSpPr>
        <p:spPr bwMode="gray">
          <a:xfrm>
            <a:off x="252009" y="115888"/>
            <a:ext cx="8639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gray">
          <a:xfrm>
            <a:off x="252009" y="6381750"/>
            <a:ext cx="8639988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endParaRPr lang="en-GB" sz="1000" b="1" dirty="0">
              <a:solidFill>
                <a:srgbClr val="000000"/>
              </a:solidFill>
              <a:latin typeface="Univers 45 Light" pitchFamily="2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 bwMode="gray">
          <a:xfrm>
            <a:off x="8427543" y="6381750"/>
            <a:ext cx="464453" cy="2809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eaLnBrk="1" hangingPunct="1">
              <a:lnSpc>
                <a:spcPct val="100000"/>
              </a:lnSpc>
              <a:spcBef>
                <a:spcPct val="40000"/>
              </a:spcBef>
              <a:defRPr/>
            </a:pPr>
            <a:fld id="{2A63666B-2EE9-401A-BE89-7B0F6FC826DE}" type="slidenum">
              <a:rPr lang="en-GB" sz="900" b="1">
                <a:solidFill>
                  <a:srgbClr val="00338D"/>
                </a:solidFill>
                <a:latin typeface="Arial"/>
                <a:cs typeface="Arial" charset="0"/>
              </a:rPr>
              <a:pPr algn="r" eaLnBrk="1" hangingPunct="1">
                <a:lnSpc>
                  <a:spcPct val="100000"/>
                </a:lnSpc>
                <a:spcBef>
                  <a:spcPct val="40000"/>
                </a:spcBef>
                <a:defRPr/>
              </a:pPr>
              <a:t>‹#›</a:t>
            </a:fld>
            <a:endParaRPr lang="en-GB" sz="900" b="1" dirty="0">
              <a:solidFill>
                <a:srgbClr val="00338D"/>
              </a:solidFill>
              <a:latin typeface="Arial"/>
              <a:cs typeface="Arial" charset="0"/>
            </a:endParaRPr>
          </a:p>
        </p:txBody>
      </p:sp>
      <p:grpSp>
        <p:nvGrpSpPr>
          <p:cNvPr id="3" name="Group 19"/>
          <p:cNvGrpSpPr/>
          <p:nvPr/>
        </p:nvGrpSpPr>
        <p:grpSpPr bwMode="gray">
          <a:xfrm>
            <a:off x="5" y="1052737"/>
            <a:ext cx="9143999" cy="5328591"/>
            <a:chOff x="1" y="1052736"/>
            <a:chExt cx="9905999" cy="5328591"/>
          </a:xfrm>
          <a:noFill/>
        </p:grpSpPr>
        <p:sp>
          <p:nvSpPr>
            <p:cNvPr id="16" name="Rectangle 22"/>
            <p:cNvSpPr>
              <a:spLocks noChangeArrowheads="1"/>
            </p:cNvSpPr>
            <p:nvPr/>
          </p:nvSpPr>
          <p:spPr bwMode="gray">
            <a:xfrm>
              <a:off x="9633520" y="3680619"/>
              <a:ext cx="272480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gray">
            <a:xfrm>
              <a:off x="1" y="3680619"/>
              <a:ext cx="272480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gray">
            <a:xfrm rot="16200000">
              <a:off x="4845050" y="1124173"/>
              <a:ext cx="215900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gray">
            <a:xfrm rot="16200000">
              <a:off x="4844989" y="6236803"/>
              <a:ext cx="216023" cy="730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GB" sz="1000" b="1" dirty="0">
                <a:solidFill>
                  <a:srgbClr val="000000"/>
                </a:solidFill>
                <a:latin typeface="Univers 45 Light" pitchFamily="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4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  <p:sldLayoutId id="2147484156" r:id="rId24"/>
    <p:sldLayoutId id="2147484157" r:id="rId25"/>
    <p:sldLayoutId id="2147484158" r:id="rId26"/>
    <p:sldLayoutId id="2147484159" r:id="rId27"/>
    <p:sldLayoutId id="2147484160" r:id="rId28"/>
    <p:sldLayoutId id="2147484161" r:id="rId29"/>
    <p:sldLayoutId id="2147484162" r:id="rId30"/>
    <p:sldLayoutId id="2147484163" r:id="rId31"/>
    <p:sldLayoutId id="2147484164" r:id="rId32"/>
    <p:sldLayoutId id="2147484165" r:id="rId33"/>
    <p:sldLayoutId id="2147484166" r:id="rId34"/>
    <p:sldLayoutId id="2147484167" r:id="rId35"/>
    <p:sldLayoutId id="2147484168" r:id="rId36"/>
    <p:sldLayoutId id="2147484169" r:id="rId37"/>
    <p:sldLayoutId id="2147484170" r:id="rId38"/>
    <p:sldLayoutId id="2147484171" r:id="rId39"/>
    <p:sldLayoutId id="2147484172" r:id="rId40"/>
    <p:sldLayoutId id="2147484173" r:id="rId41"/>
    <p:sldLayoutId id="2147484174" r:id="rId42"/>
    <p:sldLayoutId id="2147484175" r:id="rId43"/>
    <p:sldLayoutId id="2147484176" r:id="rId44"/>
    <p:sldLayoutId id="2147484177" r:id="rId45"/>
    <p:sldLayoutId id="2147484179" r:id="rId46"/>
    <p:sldLayoutId id="2147484180" r:id="rId47"/>
    <p:sldLayoutId id="2147484181" r:id="rId48"/>
    <p:sldLayoutId id="2147484182" r:id="rId49"/>
    <p:sldLayoutId id="2147484183" r:id="rId5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Arial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2pPr>
      <a:lvl3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3pPr>
      <a:lvl4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4pPr>
      <a:lvl5pPr algn="l" rtl="0" eaLnBrk="0" fontAlgn="base" hangingPunct="0">
        <a:spcBef>
          <a:spcPct val="0"/>
        </a:spcBef>
        <a:spcAft>
          <a:spcPct val="0"/>
        </a:spcAft>
        <a:defRPr lang="en-GB" sz="4400" b="1" kern="1200" dirty="0">
          <a:solidFill>
            <a:schemeClr val="bg1"/>
          </a:solidFill>
          <a:latin typeface="+mj-lt"/>
          <a:ea typeface="+mj-ea"/>
          <a:cs typeface="+mj-cs"/>
        </a:defRPr>
      </a:lvl5pPr>
      <a:lvl6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6pPr>
      <a:lvl7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7pPr>
      <a:lvl8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8pPr>
      <a:lvl9pPr eaLnBrk="1" hangingPunct="1">
        <a:defRPr lang="en-GB" sz="1800" b="1" kern="1200" noProof="0" dirty="0">
          <a:solidFill>
            <a:schemeClr val="bg1"/>
          </a:solidFill>
          <a:latin typeface="+mj-lt"/>
          <a:ea typeface="+mj-ea"/>
          <a:cs typeface="+mj-cs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lang="en-US" sz="1000" b="1" kern="1200" dirty="0">
          <a:solidFill>
            <a:srgbClr val="00338D"/>
          </a:solidFill>
          <a:latin typeface="Arial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–"/>
        <a:defRPr lang="en-US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2pPr>
      <a:lvl3pPr marL="177800" indent="-177800" algn="l" rtl="0" eaLnBrk="0" fontAlgn="base" hangingPunct="0">
        <a:spcBef>
          <a:spcPts val="600"/>
        </a:spcBef>
        <a:spcAft>
          <a:spcPct val="0"/>
        </a:spcAft>
        <a:buClr>
          <a:srgbClr val="97989A"/>
        </a:buClr>
        <a:buFont typeface="Arial" charset="0"/>
        <a:buChar char="■"/>
        <a:defRPr lang="en-US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3pPr>
      <a:lvl4pPr marL="355600" indent="-177800" algn="l" rtl="0" eaLnBrk="0" fontAlgn="base" hangingPunct="0">
        <a:spcBef>
          <a:spcPts val="600"/>
        </a:spcBef>
        <a:spcAft>
          <a:spcPct val="0"/>
        </a:spcAft>
        <a:buClr>
          <a:srgbClr val="97989A"/>
        </a:buClr>
        <a:buFont typeface="Arial" charset="0"/>
        <a:buChar char="–"/>
        <a:defRPr lang="en-US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4pPr>
      <a:lvl5pPr marL="534988" indent="-174625" algn="l" rtl="0" eaLnBrk="0" fontAlgn="base" hangingPunct="0">
        <a:spcBef>
          <a:spcPts val="600"/>
        </a:spcBef>
        <a:spcAft>
          <a:spcPct val="0"/>
        </a:spcAft>
        <a:buClr>
          <a:srgbClr val="97989A"/>
        </a:buClr>
        <a:buFont typeface="Arial" charset="0"/>
        <a:buChar char="■"/>
        <a:defRPr lang="en-GB" sz="1000" kern="1200" dirty="0">
          <a:solidFill>
            <a:schemeClr val="tx1"/>
          </a:solidFill>
          <a:latin typeface="Arial"/>
          <a:ea typeface="+mn-ea"/>
          <a:cs typeface="Arial" pitchFamily="34" charset="0"/>
        </a:defRPr>
      </a:lvl5pPr>
      <a:lvl6pPr marL="720725" indent="-185738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GB" sz="10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6pPr>
      <a:lvl7pPr marL="895350" indent="-174625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GB" sz="1000" kern="1200" baseline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7pPr>
      <a:lvl8pPr marL="1081088" indent="-185738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–"/>
        <a:defRPr lang="en-GB" sz="1000" kern="1200" dirty="0" smtClean="0">
          <a:solidFill>
            <a:schemeClr val="tx1"/>
          </a:solidFill>
          <a:latin typeface="Arial"/>
          <a:ea typeface="+mn-ea"/>
          <a:cs typeface="+mn-cs"/>
        </a:defRPr>
      </a:lvl8pPr>
      <a:lvl9pPr marL="1255713" indent="-174625" algn="l" defTabSz="914400" rtl="0" eaLnBrk="1" latinLnBrk="0" hangingPunct="1">
        <a:lnSpc>
          <a:spcPct val="100000"/>
        </a:lnSpc>
        <a:spcBef>
          <a:spcPts val="600"/>
        </a:spcBef>
        <a:buClr>
          <a:srgbClr val="97989A"/>
        </a:buClr>
        <a:buFont typeface="Arial" pitchFamily="34" charset="0"/>
        <a:buChar char="■"/>
        <a:defRPr lang="en-GB" sz="10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79" y="152400"/>
            <a:ext cx="4824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7"/>
            <a:ext cx="89281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92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>
              <a:defRPr/>
            </a:pPr>
            <a:fld id="{82CB5575-A9FE-4B64-AC8C-38CCBB23B7A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 algn="l">
              <a:defRPr sz="1400" b="1"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3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79" y="152400"/>
            <a:ext cx="4824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7"/>
            <a:ext cx="89281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92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>
              <a:defRPr/>
            </a:pPr>
            <a:fld id="{82CB5575-A9FE-4B64-AC8C-38CCBB23B7A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60"/>
            <a:ext cx="8172450" cy="252413"/>
          </a:xfrm>
          <a:prstGeom prst="rect">
            <a:avLst/>
          </a:prstGeom>
          <a:ln/>
        </p:spPr>
        <p:txBody>
          <a:bodyPr/>
          <a:lstStyle>
            <a:lvl1pPr algn="l">
              <a:defRPr sz="1400" b="1"/>
            </a:lvl1pPr>
          </a:lstStyle>
          <a:p>
            <a:pPr>
              <a:defRPr/>
            </a:pPr>
            <a:r>
              <a:rPr lang="ru-RU" altLang="ru-RU" dirty="0" smtClean="0">
                <a:solidFill>
                  <a:srgbClr val="5F0000"/>
                </a:solidFill>
              </a:rPr>
              <a:t>1С: Управление холдингом</a:t>
            </a:r>
            <a:endParaRPr lang="ru-RU" altLang="ru-RU" dirty="0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4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  <p:sldLayoutId id="2147484216" r:id="rId14"/>
    <p:sldLayoutId id="2147484217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152400"/>
            <a:ext cx="48244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13" y="1363663"/>
            <a:ext cx="8928100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B0917"/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</a:defRPr>
            </a:lvl1pPr>
          </a:lstStyle>
          <a:p>
            <a:pPr>
              <a:defRPr/>
            </a:pPr>
            <a:fld id="{2B04F67D-EB7B-4E93-89D2-33A153B618B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44463" y="144463"/>
            <a:ext cx="154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42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6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3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8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tiff"/><Relationship Id="rId3" Type="http://schemas.openxmlformats.org/officeDocument/2006/relationships/image" Target="../media/image244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5.png"/><Relationship Id="rId5" Type="http://schemas.openxmlformats.org/officeDocument/2006/relationships/image" Target="../media/image202.png"/><Relationship Id="rId4" Type="http://schemas.openxmlformats.org/officeDocument/2006/relationships/image" Target="../media/image201.jpeg"/><Relationship Id="rId9" Type="http://schemas.openxmlformats.org/officeDocument/2006/relationships/image" Target="../media/image248.tif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0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0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mailto:cpm@1c.ru" TargetMode="External"/><Relationship Id="rId1" Type="http://schemas.openxmlformats.org/officeDocument/2006/relationships/slideLayout" Target="../slideLayouts/slideLayout1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jpe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34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jpeg"/><Relationship Id="rId30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21.png"/><Relationship Id="rId4" Type="http://schemas.openxmlformats.org/officeDocument/2006/relationships/image" Target="../media/image116.png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2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10.png"/><Relationship Id="rId4" Type="http://schemas.openxmlformats.org/officeDocument/2006/relationships/image" Target="../media/image5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89.emf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png"/><Relationship Id="rId4" Type="http://schemas.openxmlformats.org/officeDocument/2006/relationships/image" Target="../media/image20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52.png"/><Relationship Id="rId7" Type="http://schemas.openxmlformats.org/officeDocument/2006/relationships/image" Target="../media/image28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7.png"/><Relationship Id="rId5" Type="http://schemas.openxmlformats.org/officeDocument/2006/relationships/image" Target="../media/image213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4.png"/><Relationship Id="rId4" Type="http://schemas.openxmlformats.org/officeDocument/2006/relationships/image" Target="../media/image21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63146" y="1844485"/>
            <a:ext cx="5161384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en-US" sz="3000" b="1" cap="all" dirty="0" smtClean="0">
                <a:solidFill>
                  <a:srgbClr val="EEE800"/>
                </a:solidFill>
                <a:latin typeface="+mj-lt"/>
                <a:ea typeface="+mj-ea"/>
                <a:cs typeface="+mj-cs"/>
              </a:rPr>
              <a:t>В Кросс-системных </a:t>
            </a:r>
          </a:p>
          <a:p>
            <a:pPr algn="ctr">
              <a:defRPr/>
            </a:pPr>
            <a:r>
              <a:rPr lang="ru-RU" altLang="en-US" sz="3000" b="1" cap="all" dirty="0" err="1" smtClean="0">
                <a:solidFill>
                  <a:srgbClr val="EEE800"/>
                </a:solidFill>
                <a:latin typeface="+mj-lt"/>
                <a:ea typeface="+mj-ea"/>
                <a:cs typeface="+mj-cs"/>
              </a:rPr>
              <a:t>Ит</a:t>
            </a:r>
            <a:r>
              <a:rPr lang="ru-RU" altLang="en-US" sz="3000" b="1" cap="all" dirty="0" smtClean="0">
                <a:solidFill>
                  <a:srgbClr val="EEE800"/>
                </a:solidFill>
                <a:latin typeface="+mj-lt"/>
                <a:ea typeface="+mj-ea"/>
                <a:cs typeface="+mj-cs"/>
              </a:rPr>
              <a:t> ландшафтах</a:t>
            </a:r>
            <a:endParaRPr lang="ru-RU" altLang="en-US" sz="3000" b="1" cap="all" dirty="0">
              <a:solidFill>
                <a:srgbClr val="EEE8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2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628775"/>
            <a:ext cx="5989638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2" descr="Global CIO. Проект год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5788025"/>
            <a:ext cx="8874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9" y="6197600"/>
            <a:ext cx="1323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axioma-soft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91" y="6061075"/>
            <a:ext cx="2465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1763717" y="169871"/>
            <a:ext cx="5616575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kern="0" dirty="0" smtClean="0"/>
              <a:t>Не бывает корпоративных проектов без интеграции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750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 txBox="1">
            <a:spLocks/>
          </p:cNvSpPr>
          <p:nvPr/>
        </p:nvSpPr>
        <p:spPr bwMode="auto">
          <a:xfrm>
            <a:off x="10721975" y="6581775"/>
            <a:ext cx="7667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ACB0CE3-B9DE-44B6-AFE9-36FB4338FD3A}" type="slidenum">
              <a:rPr lang="ru-RU" altLang="ru-RU" sz="1400" b="1"/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100</a:t>
            </a:fld>
            <a:endParaRPr lang="ru-RU" altLang="ru-RU" sz="1400" b="1"/>
          </a:p>
        </p:txBody>
      </p:sp>
      <p:sp>
        <p:nvSpPr>
          <p:cNvPr id="39939" name="Rectangle 8"/>
          <p:cNvSpPr txBox="1">
            <a:spLocks noChangeArrowheads="1"/>
          </p:cNvSpPr>
          <p:nvPr/>
        </p:nvSpPr>
        <p:spPr bwMode="auto">
          <a:xfrm>
            <a:off x="1768475" y="188913"/>
            <a:ext cx="748823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D20000"/>
                </a:solidFill>
              </a:rPr>
              <a:t>Жизненный цикл плановых начислений (</a:t>
            </a:r>
            <a:r>
              <a:rPr lang="en-US" altLang="ru-RU" sz="2000" b="1">
                <a:solidFill>
                  <a:srgbClr val="D20000"/>
                </a:solidFill>
              </a:rPr>
              <a:t>accrual)</a:t>
            </a:r>
            <a:endParaRPr lang="ru-RU" altLang="ru-RU" sz="2000" b="1">
              <a:solidFill>
                <a:srgbClr val="D2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409575" y="2459038"/>
            <a:ext cx="2632075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Резервирование бюджета</a:t>
            </a: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3219450" y="2459038"/>
            <a:ext cx="2881313" cy="493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Автоматическое урегулирование ВГО начислением </a:t>
            </a:r>
            <a:r>
              <a:rPr lang="en-US" sz="1300" dirty="0">
                <a:solidFill>
                  <a:schemeClr val="tx1"/>
                </a:solidFill>
              </a:rPr>
              <a:t>accrual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6361113" y="2487613"/>
            <a:ext cx="2511425" cy="492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Ручной ввод начисления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3221038" y="1522413"/>
            <a:ext cx="2879725" cy="546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Документы по ВГО еще не поступили, есть только скан-копии</a:t>
            </a: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6361113" y="1530350"/>
            <a:ext cx="2511425" cy="546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Регулярный ежемесячный расход</a:t>
            </a: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411163" y="1528763"/>
            <a:ext cx="2630487" cy="546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Заявка на операцию, заложенную в бюджете</a:t>
            </a: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430213" y="3181350"/>
            <a:ext cx="8461375" cy="4365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Документ «Начисление операции (</a:t>
            </a:r>
            <a:r>
              <a:rPr lang="en-US" sz="1300" dirty="0">
                <a:solidFill>
                  <a:schemeClr val="tx1"/>
                </a:solidFill>
              </a:rPr>
              <a:t>accrual)</a:t>
            </a:r>
            <a:r>
              <a:rPr lang="ru-RU" sz="1300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3332163" y="5126038"/>
            <a:ext cx="2870200" cy="788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Автоматизированная сверка начисленных операций и фактических данных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423863" y="4572000"/>
            <a:ext cx="2687637" cy="78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Позднее поступление документов: фактические данные января</a:t>
            </a: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6462713" y="4572000"/>
            <a:ext cx="2409825" cy="7889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Оставляем </a:t>
            </a:r>
            <a:r>
              <a:rPr lang="en-US" sz="1300" dirty="0">
                <a:solidFill>
                  <a:schemeClr val="tx1"/>
                </a:solidFill>
              </a:rPr>
              <a:t>accrual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6462713" y="5680075"/>
            <a:ext cx="2411412" cy="78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Сторнируем </a:t>
            </a:r>
            <a:r>
              <a:rPr lang="en-US" sz="1300" dirty="0">
                <a:solidFill>
                  <a:schemeClr val="tx1"/>
                </a:solidFill>
              </a:rPr>
              <a:t>accrual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422275" y="5680075"/>
            <a:ext cx="2686050" cy="78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Проводим поздно поступившие документы за январь февралем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180975" y="3736975"/>
            <a:ext cx="8782050" cy="0"/>
          </a:xfrm>
          <a:prstGeom prst="line">
            <a:avLst/>
          </a:prstGeom>
          <a:ln w="15875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953" name="TextBox 48"/>
          <p:cNvSpPr txBox="1">
            <a:spLocks noChangeArrowheads="1"/>
          </p:cNvSpPr>
          <p:nvPr/>
        </p:nvSpPr>
        <p:spPr bwMode="auto">
          <a:xfrm>
            <a:off x="314325" y="1162050"/>
            <a:ext cx="18383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>
                <a:solidFill>
                  <a:schemeClr val="tx1"/>
                </a:solidFill>
              </a:rPr>
              <a:t>Январь</a:t>
            </a:r>
          </a:p>
        </p:txBody>
      </p:sp>
      <p:sp>
        <p:nvSpPr>
          <p:cNvPr id="39954" name="TextBox 49"/>
          <p:cNvSpPr txBox="1">
            <a:spLocks noChangeArrowheads="1"/>
          </p:cNvSpPr>
          <p:nvPr/>
        </p:nvSpPr>
        <p:spPr bwMode="auto">
          <a:xfrm>
            <a:off x="387350" y="3957638"/>
            <a:ext cx="18383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>
                <a:solidFill>
                  <a:schemeClr val="tx1"/>
                </a:solidFill>
              </a:rPr>
              <a:t>Февраль</a:t>
            </a:r>
          </a:p>
        </p:txBody>
      </p:sp>
      <p:cxnSp>
        <p:nvCxnSpPr>
          <p:cNvPr id="51" name="Соединительная линия уступом 50"/>
          <p:cNvCxnSpPr>
            <a:stCxn id="42" idx="0"/>
            <a:endCxn id="44" idx="0"/>
          </p:cNvCxnSpPr>
          <p:nvPr/>
        </p:nvCxnSpPr>
        <p:spPr bwMode="auto">
          <a:xfrm rot="5400000" flipH="1" flipV="1">
            <a:off x="5940425" y="3398838"/>
            <a:ext cx="554038" cy="2900362"/>
          </a:xfrm>
          <a:prstGeom prst="bentConnector3">
            <a:avLst>
              <a:gd name="adj1" fmla="val 141319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6" name="TextBox 53"/>
          <p:cNvSpPr txBox="1">
            <a:spLocks noChangeArrowheads="1"/>
          </p:cNvSpPr>
          <p:nvPr/>
        </p:nvSpPr>
        <p:spPr bwMode="auto">
          <a:xfrm>
            <a:off x="5505450" y="4103688"/>
            <a:ext cx="17097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 i="1">
                <a:solidFill>
                  <a:schemeClr val="tx1"/>
                </a:solidFill>
                <a:latin typeface="Calibri" pitchFamily="34" charset="0"/>
              </a:rPr>
              <a:t>Нет совпадений</a:t>
            </a:r>
          </a:p>
        </p:txBody>
      </p:sp>
      <p:sp>
        <p:nvSpPr>
          <p:cNvPr id="39957" name="TextBox 54"/>
          <p:cNvSpPr txBox="1">
            <a:spLocks noChangeArrowheads="1"/>
          </p:cNvSpPr>
          <p:nvPr/>
        </p:nvSpPr>
        <p:spPr bwMode="auto">
          <a:xfrm>
            <a:off x="4467225" y="6073775"/>
            <a:ext cx="20764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 i="1">
                <a:solidFill>
                  <a:schemeClr val="tx1"/>
                </a:solidFill>
                <a:latin typeface="Calibri" pitchFamily="34" charset="0"/>
              </a:rPr>
              <a:t>Есть</a:t>
            </a:r>
            <a:r>
              <a:rPr lang="en-US" altLang="ru-RU" sz="1300" i="1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300" i="1">
                <a:solidFill>
                  <a:schemeClr val="tx1"/>
                </a:solidFill>
                <a:latin typeface="Calibri" pitchFamily="34" charset="0"/>
              </a:rPr>
              <a:t>совпадения</a:t>
            </a:r>
          </a:p>
        </p:txBody>
      </p:sp>
      <p:cxnSp>
        <p:nvCxnSpPr>
          <p:cNvPr id="56" name="Соединительная линия уступом 55"/>
          <p:cNvCxnSpPr>
            <a:stCxn id="42" idx="2"/>
          </p:cNvCxnSpPr>
          <p:nvPr/>
        </p:nvCxnSpPr>
        <p:spPr bwMode="auto">
          <a:xfrm rot="16200000" flipH="1">
            <a:off x="5535613" y="5146675"/>
            <a:ext cx="158750" cy="169545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ная линия уступом 59"/>
          <p:cNvCxnSpPr>
            <a:stCxn id="43" idx="2"/>
            <a:endCxn id="46" idx="0"/>
          </p:cNvCxnSpPr>
          <p:nvPr/>
        </p:nvCxnSpPr>
        <p:spPr bwMode="auto">
          <a:xfrm rot="5400000">
            <a:off x="1607344" y="5518944"/>
            <a:ext cx="319087" cy="317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0" name="TextBox 63"/>
          <p:cNvSpPr txBox="1">
            <a:spLocks noChangeArrowheads="1"/>
          </p:cNvSpPr>
          <p:nvPr/>
        </p:nvSpPr>
        <p:spPr bwMode="auto">
          <a:xfrm>
            <a:off x="3265488" y="2097088"/>
            <a:ext cx="29368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 i="1">
                <a:solidFill>
                  <a:schemeClr val="tx1"/>
                </a:solidFill>
                <a:latin typeface="Calibri" pitchFamily="34" charset="0"/>
              </a:rPr>
              <a:t>Нет первичных документов</a:t>
            </a:r>
          </a:p>
        </p:txBody>
      </p:sp>
      <p:cxnSp>
        <p:nvCxnSpPr>
          <p:cNvPr id="74" name="Соединительная линия уступом 73"/>
          <p:cNvCxnSpPr>
            <a:stCxn id="39" idx="2"/>
            <a:endCxn id="36" idx="0"/>
          </p:cNvCxnSpPr>
          <p:nvPr/>
        </p:nvCxnSpPr>
        <p:spPr bwMode="auto">
          <a:xfrm rot="16200000" flipH="1">
            <a:off x="7411243" y="2282032"/>
            <a:ext cx="411163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Соединительная линия уступом 75"/>
          <p:cNvCxnSpPr>
            <a:stCxn id="40" idx="2"/>
            <a:endCxn id="34" idx="0"/>
          </p:cNvCxnSpPr>
          <p:nvPr/>
        </p:nvCxnSpPr>
        <p:spPr bwMode="auto">
          <a:xfrm rot="5400000">
            <a:off x="1534319" y="2266157"/>
            <a:ext cx="384175" cy="158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77"/>
          <p:cNvCxnSpPr>
            <a:stCxn id="38" idx="2"/>
            <a:endCxn id="35" idx="0"/>
          </p:cNvCxnSpPr>
          <p:nvPr/>
        </p:nvCxnSpPr>
        <p:spPr bwMode="auto">
          <a:xfrm rot="5400000">
            <a:off x="4465637" y="2263776"/>
            <a:ext cx="390525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оединительная линия уступом 79"/>
          <p:cNvCxnSpPr/>
          <p:nvPr/>
        </p:nvCxnSpPr>
        <p:spPr bwMode="auto">
          <a:xfrm rot="16200000" flipH="1">
            <a:off x="1595438" y="3067050"/>
            <a:ext cx="228600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188" y="3921125"/>
            <a:ext cx="898525" cy="59372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86" name="Выгнутая вверх стрелка 85"/>
          <p:cNvSpPr/>
          <p:nvPr/>
        </p:nvSpPr>
        <p:spPr bwMode="auto">
          <a:xfrm>
            <a:off x="4206875" y="3810000"/>
            <a:ext cx="944563" cy="349250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87" name="Выгнутая вверх стрелка 86"/>
          <p:cNvSpPr/>
          <p:nvPr/>
        </p:nvSpPr>
        <p:spPr bwMode="auto">
          <a:xfrm rot="10800000">
            <a:off x="4148138" y="4338638"/>
            <a:ext cx="936625" cy="350837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ru-RU" sz="1600" b="1">
              <a:solidFill>
                <a:schemeClr val="tx1"/>
              </a:solidFill>
            </a:endParaRPr>
          </a:p>
        </p:txBody>
      </p:sp>
      <p:cxnSp>
        <p:nvCxnSpPr>
          <p:cNvPr id="92" name="Соединительная линия уступом 91"/>
          <p:cNvCxnSpPr>
            <a:stCxn id="43" idx="3"/>
            <a:endCxn id="42" idx="1"/>
          </p:cNvCxnSpPr>
          <p:nvPr/>
        </p:nvCxnSpPr>
        <p:spPr bwMode="auto">
          <a:xfrm>
            <a:off x="3111500" y="4967288"/>
            <a:ext cx="220663" cy="55245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Соединительная линия уступом 96"/>
          <p:cNvCxnSpPr>
            <a:stCxn id="35" idx="2"/>
            <a:endCxn id="41" idx="0"/>
          </p:cNvCxnSpPr>
          <p:nvPr/>
        </p:nvCxnSpPr>
        <p:spPr bwMode="auto">
          <a:xfrm rot="16200000" flipH="1">
            <a:off x="4546600" y="3067050"/>
            <a:ext cx="228600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Соединительная линия уступом 97"/>
          <p:cNvCxnSpPr/>
          <p:nvPr/>
        </p:nvCxnSpPr>
        <p:spPr bwMode="auto">
          <a:xfrm rot="16200000" flipH="1">
            <a:off x="7520781" y="3085307"/>
            <a:ext cx="192087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34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huklov_L\Desktop\быстрое закрытие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133475"/>
            <a:ext cx="78517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31888"/>
            <a:ext cx="2857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179388" y="5680075"/>
            <a:ext cx="8769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</a:rPr>
              <a:t>В 1С УХ 8 разработан инструмент автоматического поиска фактических данных, соответствующих начислениям (</a:t>
            </a:r>
            <a:r>
              <a:rPr lang="en-US" altLang="ru-RU" sz="1400">
                <a:solidFill>
                  <a:schemeClr val="tx1"/>
                </a:solidFill>
              </a:rPr>
              <a:t>accruals) </a:t>
            </a:r>
            <a:r>
              <a:rPr lang="ru-RU" altLang="ru-RU" sz="1400">
                <a:solidFill>
                  <a:schemeClr val="tx1"/>
                </a:solidFill>
              </a:rPr>
              <a:t>сделанным в прошлых периодах. Пользователю необходимо подтвердить сопоставление данных, после чего программа автоматически сторнирует неактуальные начисления или сделает проводку на разницу между планом и фактом</a:t>
            </a:r>
          </a:p>
        </p:txBody>
      </p:sp>
      <p:sp>
        <p:nvSpPr>
          <p:cNvPr id="40965" name="Rectangle 8"/>
          <p:cNvSpPr txBox="1">
            <a:spLocks noChangeArrowheads="1"/>
          </p:cNvSpPr>
          <p:nvPr/>
        </p:nvSpPr>
        <p:spPr bwMode="auto">
          <a:xfrm>
            <a:off x="1643063" y="9525"/>
            <a:ext cx="75866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2000" b="1">
                <a:solidFill>
                  <a:srgbClr val="D20000"/>
                </a:solidFill>
              </a:rPr>
              <a:t>Портал сверки и исключения начислений </a:t>
            </a:r>
            <a:endParaRPr lang="en-US" altLang="en-US" sz="2000" b="1">
              <a:solidFill>
                <a:srgbClr val="D20000"/>
              </a:solidFill>
            </a:endParaRPr>
          </a:p>
        </p:txBody>
      </p:sp>
      <p:sp>
        <p:nvSpPr>
          <p:cNvPr id="40966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77238" y="6581775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2BDBA5D-FF72-49BE-9705-A96BBA728A7D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101</a:t>
            </a:fld>
            <a:endParaRPr lang="ru-RU" altLang="ru-RU" sz="1400" smtClean="0"/>
          </a:p>
        </p:txBody>
      </p:sp>
    </p:spTree>
    <p:extLst>
      <p:ext uri="{BB962C8B-B14F-4D97-AF65-F5344CB8AC3E}">
        <p14:creationId xmlns:p14="http://schemas.microsoft.com/office/powerpoint/2010/main" val="176503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Двойное закрытие</a:t>
            </a:r>
            <a:endParaRPr lang="ru-RU" altLang="ru-RU" smtClean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107950" y="1341438"/>
            <a:ext cx="8928100" cy="5256212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Онлайн-трансляция </a:t>
            </a:r>
            <a:r>
              <a:rPr lang="ru-RU" altLang="ru-RU" dirty="0"/>
              <a:t>может производиться:</a:t>
            </a:r>
          </a:p>
          <a:p>
            <a:pPr lvl="1">
              <a:defRPr/>
            </a:pPr>
            <a:r>
              <a:rPr lang="ru-RU" altLang="ru-RU" dirty="0" smtClean="0"/>
              <a:t>в </a:t>
            </a:r>
            <a:r>
              <a:rPr lang="ru-RU" altLang="ru-RU" dirty="0"/>
              <a:t>момент проведения исходного документа</a:t>
            </a:r>
          </a:p>
          <a:p>
            <a:pPr lvl="1">
              <a:defRPr/>
            </a:pPr>
            <a:r>
              <a:rPr lang="ru-RU" altLang="ru-RU" dirty="0"/>
              <a:t>вручную, из формы списка объектов, ожидающих </a:t>
            </a:r>
            <a:r>
              <a:rPr lang="ru-RU" altLang="ru-RU" dirty="0" smtClean="0"/>
              <a:t>трансляции</a:t>
            </a:r>
          </a:p>
          <a:p>
            <a:pPr>
              <a:defRPr/>
            </a:pPr>
            <a:r>
              <a:rPr lang="ru-RU" altLang="ru-RU" dirty="0" smtClean="0"/>
              <a:t>Двойное закрытие периода </a:t>
            </a:r>
          </a:p>
          <a:p>
            <a:pPr lvl="1">
              <a:defRPr/>
            </a:pPr>
            <a:endParaRPr lang="ru-RU" altLang="ru-RU" dirty="0"/>
          </a:p>
          <a:p>
            <a:pPr marL="0" indent="0">
              <a:buFont typeface="Wingdings" pitchFamily="2" charset="2"/>
              <a:buNone/>
              <a:defRPr/>
            </a:pPr>
            <a:endParaRPr lang="ru-RU" altLang="ru-RU" dirty="0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smtClean="0"/>
              <a:t/>
            </a:r>
            <a:br>
              <a:rPr lang="ru-RU" altLang="ru-RU" sz="1000" smtClean="0"/>
            </a:br>
            <a:endParaRPr lang="ru-RU" altLang="ru-RU" sz="1000" smtClean="0"/>
          </a:p>
        </p:txBody>
      </p:sp>
      <p:pic>
        <p:nvPicPr>
          <p:cNvPr id="4198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429000"/>
            <a:ext cx="57753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278438"/>
            <a:ext cx="523875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Номер слайда 3"/>
          <p:cNvSpPr txBox="1">
            <a:spLocks noGrp="1"/>
          </p:cNvSpPr>
          <p:nvPr/>
        </p:nvSpPr>
        <p:spPr bwMode="auto">
          <a:xfrm>
            <a:off x="8377238" y="6581775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412895B-6048-47EF-911D-C7F5F1774D43}" type="slidenum">
              <a:rPr lang="ru-RU" altLang="ru-RU" sz="1400" b="1"/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102</a:t>
            </a:fld>
            <a:endParaRPr lang="ru-RU" altLang="ru-RU" sz="1400" b="1"/>
          </a:p>
        </p:txBody>
      </p:sp>
    </p:spTree>
    <p:extLst>
      <p:ext uri="{BB962C8B-B14F-4D97-AF65-F5344CB8AC3E}">
        <p14:creationId xmlns:p14="http://schemas.microsoft.com/office/powerpoint/2010/main" val="41386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1"/>
          <p:cNvSpPr>
            <a:spLocks noChangeArrowheads="1"/>
          </p:cNvSpPr>
          <p:nvPr/>
        </p:nvSpPr>
        <p:spPr bwMode="auto">
          <a:xfrm>
            <a:off x="6637338" y="1268413"/>
            <a:ext cx="2144712" cy="1497012"/>
          </a:xfrm>
          <a:prstGeom prst="rect">
            <a:avLst/>
          </a:prstGeom>
          <a:solidFill>
            <a:srgbClr val="FFE38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89984" tIns="72000" rIns="89984" bIns="72000"/>
          <a:lstStyle>
            <a:lvl1pPr marL="157163" indent="-157163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buSzTx/>
              <a:buFont typeface="Wingdings" pitchFamily="2" charset="2"/>
              <a:buChar char="§"/>
            </a:pP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65"/>
          <p:cNvSpPr>
            <a:spLocks noChangeArrowheads="1"/>
          </p:cNvSpPr>
          <p:nvPr/>
        </p:nvSpPr>
        <p:spPr bwMode="auto">
          <a:xfrm>
            <a:off x="123825" y="1268413"/>
            <a:ext cx="2125663" cy="1497012"/>
          </a:xfrm>
          <a:prstGeom prst="rect">
            <a:avLst/>
          </a:prstGeom>
          <a:solidFill>
            <a:srgbClr val="FFFFC9"/>
          </a:solidFill>
          <a:ln w="9525" algn="ctr">
            <a:solidFill>
              <a:srgbClr val="FFE389"/>
            </a:solidFill>
            <a:round/>
            <a:headEnd/>
            <a:tailEnd/>
          </a:ln>
        </p:spPr>
        <p:txBody>
          <a:bodyPr/>
          <a:lstStyle>
            <a:lvl1pPr defTabSz="912813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defTabSz="9128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defTabSz="9128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 defTabSz="9128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defTabSz="9128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mtClean="0"/>
              <a:t>Портал сверки ВГО</a:t>
            </a:r>
            <a:endParaRPr lang="en-US" altLang="en-US" sz="1800" smtClean="0"/>
          </a:p>
        </p:txBody>
      </p:sp>
      <p:pic>
        <p:nvPicPr>
          <p:cNvPr id="43013" name="Picture 26" descr="Compa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76388"/>
            <a:ext cx="8763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58"/>
          <p:cNvSpPr>
            <a:spLocks noChangeArrowheads="1"/>
          </p:cNvSpPr>
          <p:nvPr/>
        </p:nvSpPr>
        <p:spPr bwMode="auto">
          <a:xfrm>
            <a:off x="215900" y="1370013"/>
            <a:ext cx="1771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1200">
                <a:solidFill>
                  <a:schemeClr val="tx1"/>
                </a:solidFill>
              </a:rPr>
              <a:t>ДЗО </a:t>
            </a:r>
            <a:r>
              <a:rPr lang="en-US" altLang="en-US" sz="1200">
                <a:solidFill>
                  <a:schemeClr val="tx1"/>
                </a:solidFill>
              </a:rPr>
              <a:t># </a:t>
            </a:r>
            <a:r>
              <a:rPr lang="ru-RU" altLang="en-US" sz="1200">
                <a:solidFill>
                  <a:schemeClr val="tx1"/>
                </a:solidFill>
              </a:rPr>
              <a:t>1</a:t>
            </a:r>
            <a:endParaRPr lang="ru-RU" altLang="en-US" sz="1600">
              <a:solidFill>
                <a:schemeClr val="tx1"/>
              </a:solidFill>
            </a:endParaRPr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981200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2"/>
          <p:cNvSpPr txBox="1">
            <a:spLocks noChangeArrowheads="1"/>
          </p:cNvSpPr>
          <p:nvPr/>
        </p:nvSpPr>
        <p:spPr bwMode="auto">
          <a:xfrm>
            <a:off x="1198563" y="2393950"/>
            <a:ext cx="9080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tabLst>
                <a:tab pos="984250" algn="l"/>
                <a:tab pos="1252538" algn="l"/>
              </a:tabLst>
              <a:defRPr sz="2200">
                <a:solidFill>
                  <a:srgbClr val="5B0917"/>
                </a:solidFill>
                <a:latin typeface="Arial" charset="0"/>
              </a:defRPr>
            </a:lvl1pPr>
            <a:lvl2pPr marL="709613" indent="-3540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 sz="2000">
                <a:solidFill>
                  <a:srgbClr val="5B0917"/>
                </a:solidFill>
                <a:latin typeface="Arial" charset="0"/>
              </a:defRPr>
            </a:lvl2pPr>
            <a:lvl3pPr marL="190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>
                <a:solidFill>
                  <a:srgbClr val="5B0917"/>
                </a:solidFill>
                <a:latin typeface="Arial" charset="0"/>
              </a:defRPr>
            </a:lvl3pPr>
            <a:lvl4pPr marL="1433513" indent="-355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tabLst>
                <a:tab pos="984250" algn="l"/>
                <a:tab pos="1252538" algn="l"/>
              </a:tabLst>
              <a:defRPr sz="1600">
                <a:solidFill>
                  <a:srgbClr val="5B0917"/>
                </a:solidFill>
                <a:latin typeface="Arial" charset="0"/>
              </a:defRPr>
            </a:lvl4pPr>
            <a:lvl5pPr marL="1787525" indent="-3540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5pPr>
            <a:lvl6pPr marL="22447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6pPr>
            <a:lvl7pPr marL="27019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7pPr>
            <a:lvl8pPr marL="31591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8pPr>
            <a:lvl9pPr marL="36163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r>
              <a:rPr lang="ru-RU" altLang="en-US" sz="1000">
                <a:solidFill>
                  <a:schemeClr val="bg2"/>
                </a:solidFill>
              </a:rPr>
              <a:t>Бухгалтер</a:t>
            </a:r>
          </a:p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endParaRPr lang="ru-RU" altLang="en-US" sz="1000">
              <a:solidFill>
                <a:schemeClr val="bg2"/>
              </a:solidFill>
            </a:endParaRPr>
          </a:p>
        </p:txBody>
      </p:sp>
      <p:sp>
        <p:nvSpPr>
          <p:cNvPr id="3092" name="Rectangle 71"/>
          <p:cNvSpPr>
            <a:spLocks noChangeArrowheads="1"/>
          </p:cNvSpPr>
          <p:nvPr/>
        </p:nvSpPr>
        <p:spPr bwMode="auto">
          <a:xfrm>
            <a:off x="3106738" y="3073400"/>
            <a:ext cx="2752725" cy="1541463"/>
          </a:xfrm>
          <a:prstGeom prst="rect">
            <a:avLst/>
          </a:prstGeom>
          <a:solidFill>
            <a:srgbClr val="FFE38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89984" tIns="72000" rIns="89984" bIns="72000"/>
          <a:lstStyle>
            <a:lvl1pPr marL="157163" indent="-157163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buSzTx/>
              <a:buFont typeface="Wingdings" pitchFamily="2" charset="2"/>
              <a:buChar char="§"/>
            </a:pPr>
            <a:endParaRPr lang="en-US" altLang="en-US" sz="1200">
              <a:solidFill>
                <a:schemeClr val="tx1"/>
              </a:solidFill>
            </a:endParaRPr>
          </a:p>
        </p:txBody>
      </p:sp>
      <p:pic>
        <p:nvPicPr>
          <p:cNvPr id="43018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1576388"/>
            <a:ext cx="93662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Rectangle 73"/>
          <p:cNvSpPr>
            <a:spLocks noChangeArrowheads="1"/>
          </p:cNvSpPr>
          <p:nvPr/>
        </p:nvSpPr>
        <p:spPr bwMode="auto">
          <a:xfrm>
            <a:off x="6989763" y="2408238"/>
            <a:ext cx="666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1200">
                <a:solidFill>
                  <a:schemeClr val="tx1"/>
                </a:solidFill>
              </a:rPr>
              <a:t>КЦ</a:t>
            </a:r>
            <a:endParaRPr lang="ru-RU" altLang="en-US" sz="1600">
              <a:solidFill>
                <a:schemeClr val="tx1"/>
              </a:solidFill>
            </a:endParaRPr>
          </a:p>
        </p:txBody>
      </p:sp>
      <p:pic>
        <p:nvPicPr>
          <p:cNvPr id="3095" name="Picture 31" descr="data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49600" y="3292475"/>
            <a:ext cx="920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465513"/>
            <a:ext cx="5810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3338513"/>
            <a:ext cx="58261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9727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Content Placeholder 2"/>
          <p:cNvSpPr txBox="1">
            <a:spLocks/>
          </p:cNvSpPr>
          <p:nvPr/>
        </p:nvSpPr>
        <p:spPr>
          <a:xfrm>
            <a:off x="3124200" y="3081338"/>
            <a:ext cx="2441575" cy="2889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09613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7913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5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7525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>
              <a:buClr>
                <a:srgbClr val="C00000"/>
              </a:buClr>
              <a:tabLst>
                <a:tab pos="623888" algn="l"/>
              </a:tabLst>
              <a:defRPr/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Портал сверки ВГО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04" name="Content Placeholder 2"/>
          <p:cNvSpPr txBox="1">
            <a:spLocks/>
          </p:cNvSpPr>
          <p:nvPr/>
        </p:nvSpPr>
        <p:spPr bwMode="auto">
          <a:xfrm>
            <a:off x="4833938" y="3403600"/>
            <a:ext cx="13255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tabLst>
                <a:tab pos="623888" algn="l"/>
              </a:tabLst>
              <a:defRPr sz="2200">
                <a:solidFill>
                  <a:srgbClr val="5B0917"/>
                </a:solidFill>
                <a:latin typeface="Arial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tabLst>
                <a:tab pos="623888" algn="l"/>
              </a:tabLst>
              <a:defRPr sz="2000">
                <a:solidFill>
                  <a:srgbClr val="5B0917"/>
                </a:solidFill>
                <a:latin typeface="Arial" charset="0"/>
              </a:defRPr>
            </a:lvl2pPr>
            <a:lvl3pPr marL="1077913" indent="-3540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tabLst>
                <a:tab pos="623888" algn="l"/>
              </a:tabLst>
              <a:defRPr>
                <a:solidFill>
                  <a:srgbClr val="5B0917"/>
                </a:solidFill>
                <a:latin typeface="Arial" charset="0"/>
              </a:defRPr>
            </a:lvl3pPr>
            <a:lvl4pPr marL="1433513" indent="-355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tabLst>
                <a:tab pos="623888" algn="l"/>
              </a:tabLst>
              <a:defRPr sz="1600">
                <a:solidFill>
                  <a:srgbClr val="5B0917"/>
                </a:solidFill>
                <a:latin typeface="Arial" charset="0"/>
              </a:defRPr>
            </a:lvl4pPr>
            <a:lvl5pPr marL="1787525" indent="-3540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5pPr>
            <a:lvl6pPr marL="22447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6pPr>
            <a:lvl7pPr marL="27019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7pPr>
            <a:lvl8pPr marL="31591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8pPr>
            <a:lvl9pPr marL="36163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marL="0" lvl="1" eaLnBrk="1" hangingPunct="1"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None/>
            </a:pPr>
            <a:r>
              <a:rPr lang="ru-RU" altLang="en-US" sz="1000">
                <a:solidFill>
                  <a:schemeClr val="tx1"/>
                </a:solidFill>
              </a:rPr>
              <a:t>Комментарии по расхождениям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3105" name="Content Placeholder 2"/>
          <p:cNvSpPr txBox="1">
            <a:spLocks/>
          </p:cNvSpPr>
          <p:nvPr/>
        </p:nvSpPr>
        <p:spPr bwMode="auto">
          <a:xfrm>
            <a:off x="3814763" y="4054475"/>
            <a:ext cx="1666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tabLst>
                <a:tab pos="623888" algn="l"/>
              </a:tabLst>
              <a:defRPr sz="2200">
                <a:solidFill>
                  <a:srgbClr val="5B0917"/>
                </a:solidFill>
                <a:latin typeface="Arial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tabLst>
                <a:tab pos="623888" algn="l"/>
              </a:tabLst>
              <a:defRPr sz="2000">
                <a:solidFill>
                  <a:srgbClr val="5B0917"/>
                </a:solidFill>
                <a:latin typeface="Arial" charset="0"/>
              </a:defRPr>
            </a:lvl2pPr>
            <a:lvl3pPr marL="1077913" indent="-3540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tabLst>
                <a:tab pos="623888" algn="l"/>
              </a:tabLst>
              <a:defRPr>
                <a:solidFill>
                  <a:srgbClr val="5B0917"/>
                </a:solidFill>
                <a:latin typeface="Arial" charset="0"/>
              </a:defRPr>
            </a:lvl3pPr>
            <a:lvl4pPr marL="1433513" indent="-355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tabLst>
                <a:tab pos="623888" algn="l"/>
              </a:tabLst>
              <a:defRPr sz="1600">
                <a:solidFill>
                  <a:srgbClr val="5B0917"/>
                </a:solidFill>
                <a:latin typeface="Arial" charset="0"/>
              </a:defRPr>
            </a:lvl4pPr>
            <a:lvl5pPr marL="1787525" indent="-3540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5pPr>
            <a:lvl6pPr marL="22447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6pPr>
            <a:lvl7pPr marL="27019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7pPr>
            <a:lvl8pPr marL="31591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8pPr>
            <a:lvl9pPr marL="36163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62388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marL="0" lvl="1" eaLnBrk="1" hangingPunct="1"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None/>
            </a:pPr>
            <a:r>
              <a:rPr lang="ru-RU" altLang="en-US" sz="1000">
                <a:solidFill>
                  <a:schemeClr val="tx1"/>
                </a:solidFill>
              </a:rPr>
              <a:t>Отчетность:</a:t>
            </a:r>
          </a:p>
          <a:p>
            <a:pPr marL="0" lvl="1" eaLnBrk="1" hangingPunct="1"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None/>
            </a:pPr>
            <a:r>
              <a:rPr lang="ru-RU" altLang="en-US" sz="1000">
                <a:solidFill>
                  <a:schemeClr val="tx1"/>
                </a:solidFill>
              </a:rPr>
              <a:t> - Акты сверок;</a:t>
            </a:r>
          </a:p>
          <a:p>
            <a:pPr marL="0" lvl="1" eaLnBrk="1" hangingPunct="1"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None/>
            </a:pPr>
            <a:r>
              <a:rPr lang="ru-RU" altLang="en-US" sz="1000">
                <a:solidFill>
                  <a:schemeClr val="tx1"/>
                </a:solidFill>
              </a:rPr>
              <a:t> - Сводные отчет по сверке;</a:t>
            </a:r>
            <a:endParaRPr lang="en-US" altLang="en-US" sz="1000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>
            <a:endCxn id="3092" idx="0"/>
          </p:cNvCxnSpPr>
          <p:nvPr/>
        </p:nvCxnSpPr>
        <p:spPr>
          <a:xfrm>
            <a:off x="2249488" y="2241550"/>
            <a:ext cx="2233612" cy="831850"/>
          </a:xfrm>
          <a:prstGeom prst="straightConnector1">
            <a:avLst/>
          </a:prstGeom>
          <a:ln w="22225">
            <a:solidFill>
              <a:srgbClr val="00206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792288"/>
            <a:ext cx="2857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9" name="Rectangle 2"/>
          <p:cNvSpPr txBox="1">
            <a:spLocks noChangeArrowheads="1"/>
          </p:cNvSpPr>
          <p:nvPr/>
        </p:nvSpPr>
        <p:spPr bwMode="auto">
          <a:xfrm>
            <a:off x="6637338" y="2241550"/>
            <a:ext cx="1114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tabLst>
                <a:tab pos="984250" algn="l"/>
                <a:tab pos="1252538" algn="l"/>
              </a:tabLst>
              <a:defRPr sz="2200">
                <a:solidFill>
                  <a:srgbClr val="5B0917"/>
                </a:solidFill>
                <a:latin typeface="Arial" charset="0"/>
              </a:defRPr>
            </a:lvl1pPr>
            <a:lvl2pPr marL="709613" indent="-3540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 sz="2000">
                <a:solidFill>
                  <a:srgbClr val="5B0917"/>
                </a:solidFill>
                <a:latin typeface="Arial" charset="0"/>
              </a:defRPr>
            </a:lvl2pPr>
            <a:lvl3pPr marL="190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>
                <a:solidFill>
                  <a:srgbClr val="5B0917"/>
                </a:solidFill>
                <a:latin typeface="Arial" charset="0"/>
              </a:defRPr>
            </a:lvl3pPr>
            <a:lvl4pPr marL="1433513" indent="-355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tabLst>
                <a:tab pos="984250" algn="l"/>
                <a:tab pos="1252538" algn="l"/>
              </a:tabLst>
              <a:defRPr sz="1600">
                <a:solidFill>
                  <a:srgbClr val="5B0917"/>
                </a:solidFill>
                <a:latin typeface="Arial" charset="0"/>
              </a:defRPr>
            </a:lvl4pPr>
            <a:lvl5pPr marL="1787525" indent="-3540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5pPr>
            <a:lvl6pPr marL="22447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6pPr>
            <a:lvl7pPr marL="27019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7pPr>
            <a:lvl8pPr marL="31591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8pPr>
            <a:lvl9pPr marL="36163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r>
              <a:rPr lang="ru-RU" altLang="en-US" sz="1000">
                <a:solidFill>
                  <a:schemeClr val="bg2"/>
                </a:solidFill>
              </a:rPr>
              <a:t>Координатор</a:t>
            </a:r>
          </a:p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endParaRPr lang="ru-RU" altLang="en-US" sz="1000">
              <a:solidFill>
                <a:schemeClr val="bg2"/>
              </a:solidFill>
            </a:endParaRPr>
          </a:p>
        </p:txBody>
      </p:sp>
      <p:sp>
        <p:nvSpPr>
          <p:cNvPr id="43030" name="TextBox 47"/>
          <p:cNvSpPr txBox="1">
            <a:spLocks noChangeArrowheads="1"/>
          </p:cNvSpPr>
          <p:nvPr/>
        </p:nvSpPr>
        <p:spPr bwMode="auto">
          <a:xfrm>
            <a:off x="263525" y="5589588"/>
            <a:ext cx="87677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</a:rPr>
              <a:t>Портал сверки ВГО – эффективный инструмент коммуникации. Он обеспечивает прямую сверку в режиме ДЗО – ДЗО с минимальным участием специалистов управляющей компании (только координация сверки). Это обеспечивает снижение затрат управляющей компании по выверке внутригрупповых расчетов и сокращение времени на сверку.</a:t>
            </a:r>
          </a:p>
        </p:txBody>
      </p:sp>
      <p:cxnSp>
        <p:nvCxnSpPr>
          <p:cNvPr id="49" name="Straight Arrow Connector 83"/>
          <p:cNvCxnSpPr>
            <a:endCxn id="43010" idx="1"/>
          </p:cNvCxnSpPr>
          <p:nvPr/>
        </p:nvCxnSpPr>
        <p:spPr>
          <a:xfrm flipV="1">
            <a:off x="5910263" y="2017713"/>
            <a:ext cx="727075" cy="1420812"/>
          </a:xfrm>
          <a:prstGeom prst="straightConnector1">
            <a:avLst/>
          </a:prstGeom>
          <a:ln w="22225">
            <a:solidFill>
              <a:srgbClr val="00206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83"/>
          <p:cNvCxnSpPr>
            <a:stCxn id="3092" idx="3"/>
          </p:cNvCxnSpPr>
          <p:nvPr/>
        </p:nvCxnSpPr>
        <p:spPr>
          <a:xfrm>
            <a:off x="5859463" y="3844925"/>
            <a:ext cx="777875" cy="652463"/>
          </a:xfrm>
          <a:prstGeom prst="straightConnector1">
            <a:avLst/>
          </a:prstGeom>
          <a:ln w="22225">
            <a:solidFill>
              <a:srgbClr val="00206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82"/>
          <p:cNvCxnSpPr/>
          <p:nvPr/>
        </p:nvCxnSpPr>
        <p:spPr>
          <a:xfrm>
            <a:off x="2249488" y="1647825"/>
            <a:ext cx="4387850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034" name="Rectangle 65"/>
          <p:cNvSpPr>
            <a:spLocks noChangeArrowheads="1"/>
          </p:cNvSpPr>
          <p:nvPr/>
        </p:nvSpPr>
        <p:spPr bwMode="auto">
          <a:xfrm>
            <a:off x="123825" y="3714750"/>
            <a:ext cx="2125663" cy="1497013"/>
          </a:xfrm>
          <a:prstGeom prst="rect">
            <a:avLst/>
          </a:prstGeom>
          <a:solidFill>
            <a:srgbClr val="FFFFC9"/>
          </a:solidFill>
          <a:ln w="9525" algn="ctr">
            <a:solidFill>
              <a:srgbClr val="FFE389"/>
            </a:solidFill>
            <a:round/>
            <a:headEnd/>
            <a:tailEnd/>
          </a:ln>
        </p:spPr>
        <p:txBody>
          <a:bodyPr/>
          <a:lstStyle>
            <a:lvl1pPr defTabSz="912813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defTabSz="9128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defTabSz="9128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 defTabSz="9128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defTabSz="9128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3035" name="Picture 26" descr="Compa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022725"/>
            <a:ext cx="8763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6" name="Rectangle 58"/>
          <p:cNvSpPr>
            <a:spLocks noChangeArrowheads="1"/>
          </p:cNvSpPr>
          <p:nvPr/>
        </p:nvSpPr>
        <p:spPr bwMode="auto">
          <a:xfrm>
            <a:off x="215900" y="3816350"/>
            <a:ext cx="17716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1200">
                <a:solidFill>
                  <a:schemeClr val="tx1"/>
                </a:solidFill>
              </a:rPr>
              <a:t>ДЗО </a:t>
            </a:r>
            <a:r>
              <a:rPr lang="en-US" altLang="en-US" sz="1200">
                <a:solidFill>
                  <a:schemeClr val="tx1"/>
                </a:solidFill>
              </a:rPr>
              <a:t># </a:t>
            </a:r>
            <a:r>
              <a:rPr lang="ru-RU" altLang="en-US" sz="1200">
                <a:solidFill>
                  <a:schemeClr val="tx1"/>
                </a:solidFill>
              </a:rPr>
              <a:t>2</a:t>
            </a:r>
            <a:endParaRPr lang="ru-RU" altLang="en-US" sz="1600">
              <a:solidFill>
                <a:schemeClr val="tx1"/>
              </a:solidFill>
            </a:endParaRPr>
          </a:p>
        </p:txBody>
      </p:sp>
      <p:pic>
        <p:nvPicPr>
          <p:cNvPr id="4303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4427538"/>
            <a:ext cx="2857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8" name="Rectangle 2"/>
          <p:cNvSpPr txBox="1">
            <a:spLocks noChangeArrowheads="1"/>
          </p:cNvSpPr>
          <p:nvPr/>
        </p:nvSpPr>
        <p:spPr bwMode="auto">
          <a:xfrm>
            <a:off x="1198563" y="4840288"/>
            <a:ext cx="9080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tabLst>
                <a:tab pos="984250" algn="l"/>
                <a:tab pos="1252538" algn="l"/>
              </a:tabLst>
              <a:defRPr sz="2200">
                <a:solidFill>
                  <a:srgbClr val="5B0917"/>
                </a:solidFill>
                <a:latin typeface="Arial" charset="0"/>
              </a:defRPr>
            </a:lvl1pPr>
            <a:lvl2pPr marL="709613" indent="-3540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 sz="2000">
                <a:solidFill>
                  <a:srgbClr val="5B0917"/>
                </a:solidFill>
                <a:latin typeface="Arial" charset="0"/>
              </a:defRPr>
            </a:lvl2pPr>
            <a:lvl3pPr marL="190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>
                <a:solidFill>
                  <a:srgbClr val="5B0917"/>
                </a:solidFill>
                <a:latin typeface="Arial" charset="0"/>
              </a:defRPr>
            </a:lvl3pPr>
            <a:lvl4pPr marL="1433513" indent="-355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tabLst>
                <a:tab pos="984250" algn="l"/>
                <a:tab pos="1252538" algn="l"/>
              </a:tabLst>
              <a:defRPr sz="1600">
                <a:solidFill>
                  <a:srgbClr val="5B0917"/>
                </a:solidFill>
                <a:latin typeface="Arial" charset="0"/>
              </a:defRPr>
            </a:lvl4pPr>
            <a:lvl5pPr marL="1787525" indent="-3540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5pPr>
            <a:lvl6pPr marL="22447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6pPr>
            <a:lvl7pPr marL="27019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7pPr>
            <a:lvl8pPr marL="31591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8pPr>
            <a:lvl9pPr marL="36163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r>
              <a:rPr lang="ru-RU" altLang="en-US" sz="1000">
                <a:solidFill>
                  <a:schemeClr val="bg2"/>
                </a:solidFill>
              </a:rPr>
              <a:t>Бухгалтер</a:t>
            </a:r>
          </a:p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endParaRPr lang="ru-RU" altLang="en-US" sz="1000">
              <a:solidFill>
                <a:schemeClr val="bg2"/>
              </a:solidFill>
            </a:endParaRPr>
          </a:p>
        </p:txBody>
      </p:sp>
      <p:sp>
        <p:nvSpPr>
          <p:cNvPr id="43039" name="Rectangle 65"/>
          <p:cNvSpPr>
            <a:spLocks noChangeArrowheads="1"/>
          </p:cNvSpPr>
          <p:nvPr/>
        </p:nvSpPr>
        <p:spPr bwMode="auto">
          <a:xfrm>
            <a:off x="6637338" y="3749675"/>
            <a:ext cx="2125662" cy="1497013"/>
          </a:xfrm>
          <a:prstGeom prst="rect">
            <a:avLst/>
          </a:prstGeom>
          <a:solidFill>
            <a:srgbClr val="FFFFC9"/>
          </a:solidFill>
          <a:ln w="9525" algn="ctr">
            <a:solidFill>
              <a:srgbClr val="FFE389"/>
            </a:solidFill>
            <a:round/>
            <a:headEnd/>
            <a:tailEnd/>
          </a:ln>
        </p:spPr>
        <p:txBody>
          <a:bodyPr/>
          <a:lstStyle>
            <a:lvl1pPr defTabSz="912813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defTabSz="9128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defTabSz="9128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 defTabSz="912813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defTabSz="9128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3040" name="Picture 26" descr="Compa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057650"/>
            <a:ext cx="8763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1" name="Rectangle 58"/>
          <p:cNvSpPr>
            <a:spLocks noChangeArrowheads="1"/>
          </p:cNvSpPr>
          <p:nvPr/>
        </p:nvSpPr>
        <p:spPr bwMode="auto">
          <a:xfrm>
            <a:off x="6729413" y="3849688"/>
            <a:ext cx="1771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1200">
                <a:solidFill>
                  <a:schemeClr val="tx1"/>
                </a:solidFill>
              </a:rPr>
              <a:t>ДЗО </a:t>
            </a:r>
            <a:r>
              <a:rPr lang="en-US" altLang="en-US" sz="1200">
                <a:solidFill>
                  <a:schemeClr val="tx1"/>
                </a:solidFill>
              </a:rPr>
              <a:t># </a:t>
            </a:r>
            <a:r>
              <a:rPr lang="ru-RU" altLang="en-US" sz="1200">
                <a:solidFill>
                  <a:schemeClr val="tx1"/>
                </a:solidFill>
              </a:rPr>
              <a:t>3</a:t>
            </a:r>
            <a:endParaRPr lang="ru-RU" altLang="en-US" sz="1600">
              <a:solidFill>
                <a:schemeClr val="tx1"/>
              </a:solidFill>
            </a:endParaRPr>
          </a:p>
        </p:txBody>
      </p:sp>
      <p:pic>
        <p:nvPicPr>
          <p:cNvPr id="430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446087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3" name="Rectangle 2"/>
          <p:cNvSpPr txBox="1">
            <a:spLocks noChangeArrowheads="1"/>
          </p:cNvSpPr>
          <p:nvPr/>
        </p:nvSpPr>
        <p:spPr bwMode="auto">
          <a:xfrm>
            <a:off x="7712075" y="4873625"/>
            <a:ext cx="9080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tabLst>
                <a:tab pos="984250" algn="l"/>
                <a:tab pos="1252538" algn="l"/>
              </a:tabLst>
              <a:defRPr sz="2200">
                <a:solidFill>
                  <a:srgbClr val="5B0917"/>
                </a:solidFill>
                <a:latin typeface="Arial" charset="0"/>
              </a:defRPr>
            </a:lvl1pPr>
            <a:lvl2pPr marL="709613" indent="-3540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 sz="2000">
                <a:solidFill>
                  <a:srgbClr val="5B0917"/>
                </a:solidFill>
                <a:latin typeface="Arial" charset="0"/>
              </a:defRPr>
            </a:lvl2pPr>
            <a:lvl3pPr marL="190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tabLst>
                <a:tab pos="984250" algn="l"/>
                <a:tab pos="1252538" algn="l"/>
              </a:tabLst>
              <a:defRPr>
                <a:solidFill>
                  <a:srgbClr val="5B0917"/>
                </a:solidFill>
                <a:latin typeface="Arial" charset="0"/>
              </a:defRPr>
            </a:lvl3pPr>
            <a:lvl4pPr marL="1433513" indent="-355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tabLst>
                <a:tab pos="984250" algn="l"/>
                <a:tab pos="1252538" algn="l"/>
              </a:tabLst>
              <a:defRPr sz="1600">
                <a:solidFill>
                  <a:srgbClr val="5B0917"/>
                </a:solidFill>
                <a:latin typeface="Arial" charset="0"/>
              </a:defRPr>
            </a:lvl4pPr>
            <a:lvl5pPr marL="1787525" indent="-354013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5pPr>
            <a:lvl6pPr marL="22447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6pPr>
            <a:lvl7pPr marL="27019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7pPr>
            <a:lvl8pPr marL="31591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8pPr>
            <a:lvl9pPr marL="3616325" indent="-354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tabLst>
                <a:tab pos="984250" algn="l"/>
                <a:tab pos="1252538" algn="l"/>
              </a:tabLst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r>
              <a:rPr lang="ru-RU" altLang="en-US" sz="1000">
                <a:solidFill>
                  <a:schemeClr val="bg2"/>
                </a:solidFill>
              </a:rPr>
              <a:t>Бухгалтер</a:t>
            </a:r>
          </a:p>
          <a:p>
            <a:pPr lvl="2" algn="just" eaLnBrk="1" hangingPunct="1">
              <a:spcBef>
                <a:spcPct val="50000"/>
              </a:spcBef>
              <a:spcAft>
                <a:spcPct val="0"/>
              </a:spcAft>
              <a:buClr>
                <a:srgbClr val="FFF27F"/>
              </a:buClr>
              <a:buSzTx/>
              <a:buFontTx/>
              <a:buNone/>
            </a:pPr>
            <a:endParaRPr lang="ru-RU" altLang="en-US" sz="1000">
              <a:solidFill>
                <a:schemeClr val="bg2"/>
              </a:solidFill>
            </a:endParaRPr>
          </a:p>
        </p:txBody>
      </p:sp>
      <p:cxnSp>
        <p:nvCxnSpPr>
          <p:cNvPr id="97" name="Straight Arrow Connector 83"/>
          <p:cNvCxnSpPr>
            <a:endCxn id="3092" idx="1"/>
          </p:cNvCxnSpPr>
          <p:nvPr/>
        </p:nvCxnSpPr>
        <p:spPr>
          <a:xfrm flipV="1">
            <a:off x="2336800" y="3844925"/>
            <a:ext cx="769938" cy="658813"/>
          </a:xfrm>
          <a:prstGeom prst="straightConnector1">
            <a:avLst/>
          </a:prstGeom>
          <a:ln w="22225">
            <a:solidFill>
              <a:srgbClr val="00206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82"/>
          <p:cNvCxnSpPr>
            <a:stCxn id="43039" idx="0"/>
            <a:endCxn id="43010" idx="2"/>
          </p:cNvCxnSpPr>
          <p:nvPr/>
        </p:nvCxnSpPr>
        <p:spPr>
          <a:xfrm flipV="1">
            <a:off x="7700963" y="2765425"/>
            <a:ext cx="7937" cy="98425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046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77238" y="6581775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69F44E7-D521-4453-A93E-27D2FED4772A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103</a:t>
            </a:fld>
            <a:endParaRPr lang="ru-RU" altLang="ru-RU" sz="1400" smtClean="0"/>
          </a:p>
        </p:txBody>
      </p:sp>
      <p:cxnSp>
        <p:nvCxnSpPr>
          <p:cNvPr id="41" name="Straight Arrow Connector 82"/>
          <p:cNvCxnSpPr/>
          <p:nvPr/>
        </p:nvCxnSpPr>
        <p:spPr>
          <a:xfrm flipV="1">
            <a:off x="2249488" y="2657475"/>
            <a:ext cx="4387850" cy="199231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3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79" grpId="0"/>
      <p:bldP spid="3104" grpId="0" build="allAtOnce"/>
      <p:bldP spid="310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480175" cy="1081088"/>
          </a:xfrm>
        </p:spPr>
        <p:txBody>
          <a:bodyPr/>
          <a:lstStyle/>
          <a:p>
            <a:r>
              <a:rPr lang="ru-RU" altLang="ru-RU" smtClean="0"/>
              <a:t>Дашборды</a:t>
            </a: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7A54A81-1FE9-41DD-B94B-316633CCF9A2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104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1295400"/>
            <a:ext cx="8315325" cy="530225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4037" name="Прямоугольник 1"/>
          <p:cNvSpPr>
            <a:spLocks noChangeArrowheads="1"/>
          </p:cNvSpPr>
          <p:nvPr/>
        </p:nvSpPr>
        <p:spPr bwMode="auto">
          <a:xfrm>
            <a:off x="6227763" y="1484313"/>
            <a:ext cx="2266950" cy="5257800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203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Дашборд быстрого закрытия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CA95D9A-AC50-4F98-8A08-A95AD4C2C393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105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45060" name="Picture 2" descr="C:\Users\User\Desktop\Маркетинг\Весна-лето 2017\Сочи\Материалы\Закрытие\2017-06-01_16-49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6" y="1564110"/>
            <a:ext cx="8337998" cy="4817218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822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Сверка ВГО</a:t>
            </a:r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4EEB0D0-D2AB-47F5-88EC-2000434C6408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106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46084" name="Picture 2" descr="C:\Users\User\Desktop\Маркетинг\Весна-лето 2017\Сочи\Материалы\Закрытие\2017-06-01_16-50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27150"/>
            <a:ext cx="8183563" cy="548640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30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Найти ошибку </a:t>
            </a:r>
            <a:r>
              <a:rPr lang="ru-RU" altLang="ru-RU" dirty="0" smtClean="0"/>
              <a:t>в учетных данных как </a:t>
            </a:r>
            <a:r>
              <a:rPr lang="ru-RU" altLang="ru-RU" dirty="0" smtClean="0"/>
              <a:t>можно раньше!</a:t>
            </a:r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7C50872-65F0-40E3-9409-C852F51E4639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107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cxnSp>
        <p:nvCxnSpPr>
          <p:cNvPr id="47108" name="Прямая со стрелкой 5"/>
          <p:cNvCxnSpPr>
            <a:cxnSpLocks noChangeShapeType="1"/>
          </p:cNvCxnSpPr>
          <p:nvPr/>
        </p:nvCxnSpPr>
        <p:spPr bwMode="auto">
          <a:xfrm flipV="1">
            <a:off x="900113" y="1773238"/>
            <a:ext cx="0" cy="4319587"/>
          </a:xfrm>
          <a:prstGeom prst="straightConnector1">
            <a:avLst/>
          </a:prstGeom>
          <a:noFill/>
          <a:ln w="57150" algn="ctr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6084888" y="6237288"/>
            <a:ext cx="236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5F0000"/>
                </a:solidFill>
              </a:rPr>
              <a:t>Процесс закрытия</a:t>
            </a:r>
          </a:p>
        </p:txBody>
      </p:sp>
      <p:sp>
        <p:nvSpPr>
          <p:cNvPr id="47110" name="TextBox 12"/>
          <p:cNvSpPr txBox="1">
            <a:spLocks noChangeArrowheads="1"/>
          </p:cNvSpPr>
          <p:nvPr/>
        </p:nvSpPr>
        <p:spPr bwMode="auto">
          <a:xfrm>
            <a:off x="1042988" y="1484313"/>
            <a:ext cx="3144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5F0000"/>
                </a:solidFill>
              </a:rPr>
              <a:t>Затраты на исправление</a:t>
            </a:r>
          </a:p>
        </p:txBody>
      </p:sp>
      <p:grpSp>
        <p:nvGrpSpPr>
          <p:cNvPr id="47111" name="Группа 19"/>
          <p:cNvGrpSpPr>
            <a:grpSpLocks/>
          </p:cNvGrpSpPr>
          <p:nvPr/>
        </p:nvGrpSpPr>
        <p:grpSpPr bwMode="auto">
          <a:xfrm>
            <a:off x="876300" y="5991225"/>
            <a:ext cx="7583488" cy="150813"/>
            <a:chOff x="876300" y="5990808"/>
            <a:chExt cx="7583077" cy="151636"/>
          </a:xfrm>
        </p:grpSpPr>
        <p:cxnSp>
          <p:nvCxnSpPr>
            <p:cNvPr id="47116" name="Прямая со стрелкой 7"/>
            <p:cNvCxnSpPr>
              <a:cxnSpLocks noChangeShapeType="1"/>
            </p:cNvCxnSpPr>
            <p:nvPr/>
          </p:nvCxnSpPr>
          <p:spPr bwMode="auto">
            <a:xfrm flipV="1">
              <a:off x="876300" y="6068268"/>
              <a:ext cx="7583077" cy="5636"/>
            </a:xfrm>
            <a:prstGeom prst="straightConnector1">
              <a:avLst/>
            </a:prstGeom>
            <a:noFill/>
            <a:ln w="57150" algn="ctr">
              <a:solidFill>
                <a:srgbClr val="CC33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17" name="Овал 13"/>
            <p:cNvSpPr>
              <a:spLocks noChangeArrowheads="1"/>
            </p:cNvSpPr>
            <p:nvPr/>
          </p:nvSpPr>
          <p:spPr bwMode="auto">
            <a:xfrm>
              <a:off x="1763688" y="5998428"/>
              <a:ext cx="144016" cy="144016"/>
            </a:xfrm>
            <a:prstGeom prst="ellipse">
              <a:avLst/>
            </a:prstGeom>
            <a:solidFill>
              <a:srgbClr val="C00000"/>
            </a:solidFill>
            <a:ln w="44450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rgbClr val="5F0000"/>
                </a:solidFill>
              </a:endParaRPr>
            </a:p>
          </p:txBody>
        </p:sp>
        <p:sp>
          <p:nvSpPr>
            <p:cNvPr id="47118" name="Овал 14"/>
            <p:cNvSpPr>
              <a:spLocks noChangeArrowheads="1"/>
            </p:cNvSpPr>
            <p:nvPr/>
          </p:nvSpPr>
          <p:spPr bwMode="auto">
            <a:xfrm>
              <a:off x="2692172" y="5990808"/>
              <a:ext cx="144016" cy="144016"/>
            </a:xfrm>
            <a:prstGeom prst="ellipse">
              <a:avLst/>
            </a:prstGeom>
            <a:solidFill>
              <a:srgbClr val="C00000"/>
            </a:solidFill>
            <a:ln w="44450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rgbClr val="5F0000"/>
                </a:solidFill>
              </a:endParaRPr>
            </a:p>
          </p:txBody>
        </p:sp>
        <p:sp>
          <p:nvSpPr>
            <p:cNvPr id="47119" name="Овал 15"/>
            <p:cNvSpPr>
              <a:spLocks noChangeArrowheads="1"/>
            </p:cNvSpPr>
            <p:nvPr/>
          </p:nvSpPr>
          <p:spPr bwMode="auto">
            <a:xfrm>
              <a:off x="3779912" y="5998428"/>
              <a:ext cx="144016" cy="144016"/>
            </a:xfrm>
            <a:prstGeom prst="ellipse">
              <a:avLst/>
            </a:prstGeom>
            <a:solidFill>
              <a:srgbClr val="C00000"/>
            </a:solidFill>
            <a:ln w="44450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rgbClr val="5F0000"/>
                </a:solidFill>
              </a:endParaRPr>
            </a:p>
          </p:txBody>
        </p:sp>
        <p:sp>
          <p:nvSpPr>
            <p:cNvPr id="47120" name="Овал 16"/>
            <p:cNvSpPr>
              <a:spLocks noChangeArrowheads="1"/>
            </p:cNvSpPr>
            <p:nvPr/>
          </p:nvSpPr>
          <p:spPr bwMode="auto">
            <a:xfrm>
              <a:off x="4860032" y="5998428"/>
              <a:ext cx="144016" cy="144016"/>
            </a:xfrm>
            <a:prstGeom prst="ellipse">
              <a:avLst/>
            </a:prstGeom>
            <a:solidFill>
              <a:srgbClr val="C00000"/>
            </a:solidFill>
            <a:ln w="44450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rgbClr val="5F0000"/>
                </a:solidFill>
              </a:endParaRPr>
            </a:p>
          </p:txBody>
        </p:sp>
        <p:sp>
          <p:nvSpPr>
            <p:cNvPr id="47121" name="Овал 17"/>
            <p:cNvSpPr>
              <a:spLocks noChangeArrowheads="1"/>
            </p:cNvSpPr>
            <p:nvPr/>
          </p:nvSpPr>
          <p:spPr bwMode="auto">
            <a:xfrm>
              <a:off x="5796136" y="5990808"/>
              <a:ext cx="144016" cy="144016"/>
            </a:xfrm>
            <a:prstGeom prst="ellipse">
              <a:avLst/>
            </a:prstGeom>
            <a:solidFill>
              <a:srgbClr val="C00000"/>
            </a:solidFill>
            <a:ln w="44450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rgbClr val="5F0000"/>
                </a:solidFill>
              </a:endParaRPr>
            </a:p>
          </p:txBody>
        </p:sp>
        <p:sp>
          <p:nvSpPr>
            <p:cNvPr id="47122" name="Овал 18"/>
            <p:cNvSpPr>
              <a:spLocks noChangeArrowheads="1"/>
            </p:cNvSpPr>
            <p:nvPr/>
          </p:nvSpPr>
          <p:spPr bwMode="auto">
            <a:xfrm>
              <a:off x="6732240" y="5990808"/>
              <a:ext cx="144016" cy="144016"/>
            </a:xfrm>
            <a:prstGeom prst="ellipse">
              <a:avLst/>
            </a:prstGeom>
            <a:solidFill>
              <a:srgbClr val="C00000"/>
            </a:solidFill>
            <a:ln w="44450" algn="ctr">
              <a:solidFill>
                <a:srgbClr val="CC33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rgbClr val="5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 bwMode="auto">
          <a:xfrm rot="4952752">
            <a:off x="376572" y="773927"/>
            <a:ext cx="879665" cy="9448426"/>
          </a:xfrm>
          <a:prstGeom prst="arc">
            <a:avLst>
              <a:gd name="adj1" fmla="val 16365420"/>
              <a:gd name="adj2" fmla="val 21519185"/>
            </a:avLst>
          </a:prstGeom>
          <a:noFill/>
          <a:ln w="76200" cap="flat" cmpd="sng" algn="ctr">
            <a:solidFill>
              <a:srgbClr val="FFC000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5F0000"/>
              </a:solidFill>
            </a:endParaRPr>
          </a:p>
        </p:txBody>
      </p:sp>
      <p:cxnSp>
        <p:nvCxnSpPr>
          <p:cNvPr id="4711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4932363" y="2204864"/>
            <a:ext cx="0" cy="3887961"/>
          </a:xfrm>
          <a:prstGeom prst="line">
            <a:avLst/>
          </a:prstGeom>
          <a:noFill/>
          <a:ln w="76200" algn="ctr">
            <a:solidFill>
              <a:srgbClr val="CC33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14" name="TextBox 3"/>
          <p:cNvSpPr txBox="1">
            <a:spLocks noChangeArrowheads="1"/>
          </p:cNvSpPr>
          <p:nvPr/>
        </p:nvSpPr>
        <p:spPr bwMode="auto">
          <a:xfrm>
            <a:off x="1763713" y="3789363"/>
            <a:ext cx="2576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5F0000"/>
                </a:solidFill>
              </a:rPr>
              <a:t>Дочернее общество</a:t>
            </a:r>
          </a:p>
        </p:txBody>
      </p:sp>
      <p:sp>
        <p:nvSpPr>
          <p:cNvPr id="47115" name="TextBox 18"/>
          <p:cNvSpPr txBox="1">
            <a:spLocks noChangeArrowheads="1"/>
          </p:cNvSpPr>
          <p:nvPr/>
        </p:nvSpPr>
        <p:spPr bwMode="auto">
          <a:xfrm>
            <a:off x="5795963" y="4541838"/>
            <a:ext cx="307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5F0000"/>
                </a:solidFill>
              </a:rPr>
              <a:t>Управляющая компания</a:t>
            </a:r>
          </a:p>
        </p:txBody>
      </p:sp>
      <p:sp>
        <p:nvSpPr>
          <p:cNvPr id="19" name="Дуга 18"/>
          <p:cNvSpPr/>
          <p:nvPr/>
        </p:nvSpPr>
        <p:spPr bwMode="auto">
          <a:xfrm rot="3965087">
            <a:off x="2830397" y="104622"/>
            <a:ext cx="3001057" cy="5340709"/>
          </a:xfrm>
          <a:prstGeom prst="arc">
            <a:avLst>
              <a:gd name="adj1" fmla="val 16435075"/>
              <a:gd name="adj2" fmla="val 21519185"/>
            </a:avLst>
          </a:prstGeom>
          <a:noFill/>
          <a:ln w="76200" cap="flat" cmpd="sng" algn="ctr">
            <a:solidFill>
              <a:srgbClr val="FFC000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5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4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Кросс-системный процесс быстрого закрытия</a:t>
            </a:r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0E6E2D1-6021-485B-BF05-8E306143AF0D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108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49156" name="Picture 3" descr="C:\Users\User\Desktop\Маркетинг\Весна-лето 2017\Сочи\Материалы\Закрытие\2017-06-01_16-53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496300" cy="469423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57" name="Прямая соединительная линия 5"/>
          <p:cNvCxnSpPr>
            <a:cxnSpLocks noChangeShapeType="1"/>
          </p:cNvCxnSpPr>
          <p:nvPr/>
        </p:nvCxnSpPr>
        <p:spPr bwMode="auto">
          <a:xfrm>
            <a:off x="3924300" y="2492375"/>
            <a:ext cx="0" cy="3640138"/>
          </a:xfrm>
          <a:prstGeom prst="line">
            <a:avLst/>
          </a:prstGeom>
          <a:noFill/>
          <a:ln w="44450" algn="ctr">
            <a:solidFill>
              <a:srgbClr val="CC33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58" name="TextBox 3"/>
          <p:cNvSpPr txBox="1">
            <a:spLocks noChangeArrowheads="1"/>
          </p:cNvSpPr>
          <p:nvPr/>
        </p:nvSpPr>
        <p:spPr bwMode="auto">
          <a:xfrm>
            <a:off x="971550" y="5732463"/>
            <a:ext cx="2576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5F0000"/>
                </a:solidFill>
              </a:rPr>
              <a:t>Дочернее общество</a:t>
            </a:r>
          </a:p>
        </p:txBody>
      </p:sp>
      <p:sp>
        <p:nvSpPr>
          <p:cNvPr id="49159" name="TextBox 18"/>
          <p:cNvSpPr txBox="1">
            <a:spLocks noChangeArrowheads="1"/>
          </p:cNvSpPr>
          <p:nvPr/>
        </p:nvSpPr>
        <p:spPr bwMode="auto">
          <a:xfrm>
            <a:off x="4352925" y="2524125"/>
            <a:ext cx="307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5F0000"/>
                </a:solidFill>
              </a:rPr>
              <a:t>Управляющая компания</a:t>
            </a:r>
          </a:p>
        </p:txBody>
      </p:sp>
    </p:spTree>
    <p:extLst>
      <p:ext uri="{BB962C8B-B14F-4D97-AF65-F5344CB8AC3E}">
        <p14:creationId xmlns:p14="http://schemas.microsoft.com/office/powerpoint/2010/main" val="183456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Рассылка алертов</a:t>
            </a:r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71EDAF1-4C23-4F93-945A-DDBC4DEFE0BE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109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50180" name="Picture 2" descr="C:\Users\User\Desktop\Маркетинг\Весна-лето 2017\Сочи\Материалы\Закрытие\2017-06-02_16-56-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12875"/>
            <a:ext cx="7473950" cy="5160963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Маркетинг\Весна-лето 2017\Сочи\Материалы\Закрытие\2017-05-31_17-19-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t="31326" r="2792" b="23763"/>
          <a:stretch/>
        </p:blipFill>
        <p:spPr bwMode="auto">
          <a:xfrm>
            <a:off x="-9897" y="2132856"/>
            <a:ext cx="9144000" cy="212090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50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3" y="574096"/>
            <a:ext cx="184731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>
              <a:solidFill>
                <a:schemeClr val="tx1"/>
              </a:solidFill>
            </a:endParaRPr>
          </a:p>
        </p:txBody>
      </p:sp>
      <p:graphicFrame>
        <p:nvGraphicFramePr>
          <p:cNvPr id="48131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028625"/>
              </p:ext>
            </p:extLst>
          </p:nvPr>
        </p:nvGraphicFramePr>
        <p:xfrm>
          <a:off x="188912" y="1484785"/>
          <a:ext cx="7479431" cy="438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Visio" r:id="rId3" imgW="8896286" imgH="6257925" progId="Visio.DrawingConvertable.15">
                  <p:embed/>
                </p:oleObj>
              </mc:Choice>
              <mc:Fallback>
                <p:oleObj name="Visio" r:id="rId3" imgW="8896286" imgH="6257925" progId="Visio.DrawingConvertabl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2" y="1484785"/>
                        <a:ext cx="7479431" cy="4381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1763717" y="169871"/>
            <a:ext cx="5616575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kern="0" dirty="0" smtClean="0"/>
              <a:t>Не бывает корпоративных проектов без интеграции</a:t>
            </a:r>
            <a:endParaRPr lang="ru-RU" kern="0" dirty="0"/>
          </a:p>
        </p:txBody>
      </p:sp>
      <p:pic>
        <p:nvPicPr>
          <p:cNvPr id="48133" name="Picture 34" descr="UT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971"/>
            <a:ext cx="1984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0" descr="логоти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4" y="5865813"/>
            <a:ext cx="18764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 bwMode="auto">
          <a:xfrm flipH="1">
            <a:off x="2771800" y="2868141"/>
            <a:ext cx="288032" cy="272827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995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Кокпит быстрого закрытия</a:t>
            </a:r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8367BD7-6CBC-489F-8554-5389D3DB4440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110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51204" name="Picture 2" descr="C:\Users\User\Desktop\Маркетинг\Весна-лето 2017\Сочи\Материалы\Закрытие\2017-06-02_14h39_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2250"/>
            <a:ext cx="8723312" cy="488950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3" descr="C:\Users\User\Desktop\Маркетинг\Весна-лето 2017\Сочи\Материалы\Закрытие\2017-06-01_18h04_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213100"/>
            <a:ext cx="5057775" cy="210502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47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Чек-листы</a:t>
            </a: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7935B6B-882D-40D0-84D9-3361ECA20023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111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53252" name="Picture 2" descr="C:\Users\User\Desktop\Маркетинг\Весна-лето 2017\Сочи\Материалы\Закрытие\2017-06-01_19h21_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88423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36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Автоматические чек-листы</a:t>
            </a:r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B83205E-8AF6-4B7C-AE58-70017B6CC608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112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54276" name="Picture 3" descr="C:\Users\User\Desktop\Маркетинг\Весна-лето 2017\Сочи\Материалы\Закрытие\2017-06-01_17h58_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24000"/>
            <a:ext cx="8569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21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Расшифровка автоматических чек-листов</a:t>
            </a:r>
            <a:endParaRPr lang="ru-RU" altLang="ru-RU" dirty="0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AC38CFE-30E8-4F3A-9A20-BC6847989A38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113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pic>
        <p:nvPicPr>
          <p:cNvPr id="55300" name="Picture 2" descr="C:\Users\User\Desktop\Маркетинг\Весна-лето 2017\Сочи\Материалы\Закрытие\2017-06-01_17h54_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8675688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 descr="C:\Users\User\Desktop\Маркетинг\Весна-лето 2017\Сочи\Материалы\Закрытие\2017-06-01_17h55_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060575"/>
            <a:ext cx="81994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3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2279" y="115896"/>
            <a:ext cx="5761038" cy="1081087"/>
          </a:xfrm>
        </p:spPr>
        <p:txBody>
          <a:bodyPr/>
          <a:lstStyle/>
          <a:p>
            <a:r>
              <a:rPr lang="ru-RU" altLang="ru-RU" sz="2300" smtClean="0"/>
              <a:t>9 корпоративных клиентов из 10 заинтересованы в повышении эффективности налоговой функции</a:t>
            </a:r>
          </a:p>
        </p:txBody>
      </p:sp>
      <p:sp>
        <p:nvSpPr>
          <p:cNvPr id="45059" name="Объект 2"/>
          <p:cNvSpPr>
            <a:spLocks noGrp="1"/>
          </p:cNvSpPr>
          <p:nvPr>
            <p:ph idx="4294967295"/>
          </p:nvPr>
        </p:nvSpPr>
        <p:spPr>
          <a:xfrm>
            <a:off x="112713" y="1363371"/>
            <a:ext cx="8928100" cy="5233987"/>
          </a:xfrm>
        </p:spPr>
        <p:txBody>
          <a:bodyPr/>
          <a:lstStyle/>
          <a:p>
            <a:r>
              <a:rPr lang="ru-RU" altLang="ru-RU" dirty="0" smtClean="0"/>
              <a:t>На уровне группы компаний существует специфичный класс налоговых задач:</a:t>
            </a:r>
          </a:p>
          <a:p>
            <a:pPr lvl="1"/>
            <a:r>
              <a:rPr lang="ru-RU" altLang="ru-RU" dirty="0" smtClean="0"/>
              <a:t>учет и отчетность контролируемых иностранных компаний</a:t>
            </a:r>
          </a:p>
          <a:p>
            <a:pPr lvl="1"/>
            <a:r>
              <a:rPr lang="ru-RU" altLang="ru-RU" dirty="0" smtClean="0"/>
              <a:t>налоговое планирование</a:t>
            </a:r>
          </a:p>
          <a:p>
            <a:pPr lvl="1"/>
            <a:r>
              <a:rPr lang="ru-RU" altLang="ru-RU" dirty="0"/>
              <a:t>трансфертное ценообразование</a:t>
            </a:r>
          </a:p>
          <a:p>
            <a:pPr lvl="1"/>
            <a:r>
              <a:rPr lang="ru-RU" altLang="ru-RU" dirty="0" smtClean="0"/>
              <a:t>мониторинг налоговых рисков группы</a:t>
            </a:r>
          </a:p>
          <a:p>
            <a:r>
              <a:rPr lang="ru-RU" altLang="ru-RU" sz="2400" dirty="0" smtClean="0"/>
              <a:t>Подсистема «Управление корпоративными налогами»  разработана в сотрудничестве с КПМГ</a:t>
            </a:r>
          </a:p>
          <a:p>
            <a:r>
              <a:rPr lang="ru-RU" altLang="ru-RU" sz="2400" dirty="0" smtClean="0"/>
              <a:t>Несомненный хит этого года – отчетность КИК.</a:t>
            </a:r>
          </a:p>
          <a:p>
            <a:r>
              <a:rPr lang="ru-RU" altLang="ru-RU" sz="2400" dirty="0" smtClean="0"/>
              <a:t>«У 1С лучше…»</a:t>
            </a:r>
            <a:endParaRPr lang="ru-RU" altLang="ru-RU" dirty="0" smtClean="0"/>
          </a:p>
        </p:txBody>
      </p:sp>
      <p:pic>
        <p:nvPicPr>
          <p:cNvPr id="46084" name="Picture 2" descr="KPMG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86" y="5949280"/>
            <a:ext cx="15573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5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72000" y="2514600"/>
            <a:ext cx="2039815" cy="2971800"/>
          </a:xfrm>
          <a:prstGeom prst="rect">
            <a:avLst/>
          </a:prstGeom>
          <a:gradFill flip="none" rotWithShape="1">
            <a:gsLst>
              <a:gs pos="57946">
                <a:srgbClr val="F5F3A5"/>
              </a:gs>
              <a:gs pos="1400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/>
          <a:lstStyle/>
          <a:p>
            <a:pPr marL="228600" lvl="2" indent="-228600" defTabSz="990570" eaLnBrk="1" hangingPunct="1">
              <a:lnSpc>
                <a:spcPct val="100000"/>
              </a:lnSpc>
              <a:spcBef>
                <a:spcPts val="650"/>
              </a:spcBef>
              <a:spcAft>
                <a:spcPts val="400"/>
              </a:spcAft>
              <a:buClr>
                <a:srgbClr val="97989A"/>
              </a:buClr>
              <a:buFont typeface="+mj-lt"/>
              <a:buAutoNum type="arabicPeriod"/>
            </a:pPr>
            <a:endParaRPr lang="ru-RU" sz="1100" b="1" i="1" dirty="0">
              <a:solidFill>
                <a:srgbClr val="00338D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015" y="2514600"/>
            <a:ext cx="1969477" cy="2971800"/>
          </a:xfrm>
          <a:prstGeom prst="rect">
            <a:avLst/>
          </a:prstGeom>
          <a:gradFill flip="none" rotWithShape="1">
            <a:gsLst>
              <a:gs pos="57946">
                <a:srgbClr val="F5F3A5"/>
              </a:gs>
              <a:gs pos="1400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/>
          <a:lstStyle/>
          <a:p>
            <a:pPr marL="228600" lvl="2" indent="-228600" defTabSz="990570" eaLnBrk="1" hangingPunct="1">
              <a:lnSpc>
                <a:spcPct val="100000"/>
              </a:lnSpc>
              <a:spcBef>
                <a:spcPts val="650"/>
              </a:spcBef>
              <a:spcAft>
                <a:spcPts val="400"/>
              </a:spcAft>
              <a:buClr>
                <a:srgbClr val="97989A"/>
              </a:buClr>
              <a:buFont typeface="+mj-lt"/>
              <a:buAutoNum type="arabicPeriod"/>
            </a:pPr>
            <a:endParaRPr lang="ru-RU" sz="1100" b="1" i="1" dirty="0">
              <a:solidFill>
                <a:srgbClr val="00338D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</a:rPr>
              <a:t>Процесс учета и подготовки отчетности по КИК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4" name="Pentagon 63"/>
          <p:cNvSpPr/>
          <p:nvPr/>
        </p:nvSpPr>
        <p:spPr>
          <a:xfrm>
            <a:off x="233871" y="1664076"/>
            <a:ext cx="2087299" cy="698124"/>
          </a:xfrm>
          <a:prstGeom prst="homePlate">
            <a:avLst>
              <a:gd name="adj" fmla="val 33853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FFFFFF"/>
                </a:solidFill>
              </a:rPr>
              <a:t>1. Ввод  данных о структуре владения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4431323" y="1676402"/>
            <a:ext cx="2391508" cy="685799"/>
          </a:xfrm>
          <a:prstGeom prst="chevron">
            <a:avLst>
              <a:gd name="adj" fmla="val 31973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FFFFFF"/>
                </a:solidFill>
                <a:cs typeface="Arial" pitchFamily="34" charset="0"/>
              </a:rPr>
              <a:t>3.Подготовка и отправка налоговых</a:t>
            </a:r>
            <a:r>
              <a:rPr lang="en-US" sz="1400" b="1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400" b="1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ru-RU" sz="1400" b="1" dirty="0" smtClean="0">
                <a:solidFill>
                  <a:srgbClr val="FFFFFF"/>
                </a:solidFill>
                <a:cs typeface="Arial" pitchFamily="34" charset="0"/>
              </a:rPr>
              <a:t>уведомлений</a:t>
            </a:r>
          </a:p>
        </p:txBody>
      </p:sp>
      <p:sp>
        <p:nvSpPr>
          <p:cNvPr id="68" name="Chevron 67"/>
          <p:cNvSpPr/>
          <p:nvPr/>
        </p:nvSpPr>
        <p:spPr>
          <a:xfrm>
            <a:off x="6682154" y="1676401"/>
            <a:ext cx="2435468" cy="685800"/>
          </a:xfrm>
          <a:prstGeom prst="chevron">
            <a:avLst>
              <a:gd name="adj" fmla="val 31973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FFFFFF"/>
                </a:solidFill>
                <a:cs typeface="Arial" pitchFamily="34" charset="0"/>
              </a:rPr>
              <a:t>4.Формирование налоговых регистров и декларации</a:t>
            </a:r>
          </a:p>
        </p:txBody>
      </p:sp>
      <p:sp>
        <p:nvSpPr>
          <p:cNvPr id="20" name="Chevron 65"/>
          <p:cNvSpPr/>
          <p:nvPr/>
        </p:nvSpPr>
        <p:spPr>
          <a:xfrm>
            <a:off x="2180492" y="1676400"/>
            <a:ext cx="2391508" cy="685801"/>
          </a:xfrm>
          <a:prstGeom prst="chevron">
            <a:avLst>
              <a:gd name="adj" fmla="val 31973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FFFFFF"/>
                </a:solidFill>
                <a:cs typeface="Arial" pitchFamily="34" charset="0"/>
              </a:rPr>
              <a:t>2.Отражение  сделок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solidFill>
                  <a:srgbClr val="FFFFFF"/>
                </a:solidFill>
                <a:cs typeface="Arial" pitchFamily="34" charset="0"/>
              </a:rPr>
              <a:t>приобретения – выбытия долей</a:t>
            </a:r>
          </a:p>
        </p:txBody>
      </p:sp>
      <p:sp>
        <p:nvSpPr>
          <p:cNvPr id="22" name="Rectangle 12"/>
          <p:cNvSpPr/>
          <p:nvPr/>
        </p:nvSpPr>
        <p:spPr>
          <a:xfrm>
            <a:off x="2391508" y="2514600"/>
            <a:ext cx="1966872" cy="2971800"/>
          </a:xfrm>
          <a:prstGeom prst="rect">
            <a:avLst/>
          </a:prstGeom>
          <a:gradFill flip="none" rotWithShape="1">
            <a:gsLst>
              <a:gs pos="57946">
                <a:srgbClr val="F5F3A5"/>
              </a:gs>
              <a:gs pos="1400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/>
          <a:lstStyle/>
          <a:p>
            <a:pPr marL="228600" lvl="2" indent="-228600" defTabSz="990570" eaLnBrk="1" hangingPunct="1">
              <a:lnSpc>
                <a:spcPct val="100000"/>
              </a:lnSpc>
              <a:spcBef>
                <a:spcPts val="650"/>
              </a:spcBef>
              <a:spcAft>
                <a:spcPts val="400"/>
              </a:spcAft>
              <a:buClr>
                <a:srgbClr val="97989A"/>
              </a:buClr>
              <a:buFont typeface="+mj-lt"/>
              <a:buAutoNum type="arabicPeriod"/>
            </a:pPr>
            <a:endParaRPr lang="ru-RU" sz="1100" b="1" i="1" dirty="0">
              <a:solidFill>
                <a:srgbClr val="00338D"/>
              </a:solidFill>
              <a:cs typeface="Arial" pitchFamily="34" charset="0"/>
            </a:endParaRPr>
          </a:p>
        </p:txBody>
      </p:sp>
      <p:sp>
        <p:nvSpPr>
          <p:cNvPr id="23" name="Rectangle 12"/>
          <p:cNvSpPr/>
          <p:nvPr/>
        </p:nvSpPr>
        <p:spPr>
          <a:xfrm>
            <a:off x="6900984" y="2514600"/>
            <a:ext cx="2032001" cy="2971800"/>
          </a:xfrm>
          <a:prstGeom prst="rect">
            <a:avLst/>
          </a:prstGeom>
          <a:gradFill flip="none" rotWithShape="1">
            <a:gsLst>
              <a:gs pos="57946">
                <a:srgbClr val="F5F3A5"/>
              </a:gs>
              <a:gs pos="1400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/>
          <a:lstStyle/>
          <a:p>
            <a:pPr marL="228600" lvl="2" indent="-228600" defTabSz="990570" eaLnBrk="1" hangingPunct="1">
              <a:lnSpc>
                <a:spcPct val="100000"/>
              </a:lnSpc>
              <a:spcBef>
                <a:spcPts val="650"/>
              </a:spcBef>
              <a:spcAft>
                <a:spcPts val="400"/>
              </a:spcAft>
              <a:buClr>
                <a:srgbClr val="97989A"/>
              </a:buClr>
              <a:buFont typeface="+mj-lt"/>
              <a:buAutoNum type="arabicPeriod"/>
              <a:defRPr/>
            </a:pPr>
            <a:endParaRPr lang="ru-RU" sz="1100" b="1" i="1" dirty="0">
              <a:solidFill>
                <a:srgbClr val="00338D"/>
              </a:solidFill>
              <a:cs typeface="Arial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4572000" y="2667000"/>
            <a:ext cx="1899138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А. Формирование реестра уведомлений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Б. Формирование уведомлений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 Отправка   уведомления в ФНС</a:t>
            </a: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391507" y="2667001"/>
            <a:ext cx="17584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А. Моделирование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Б. Ввод и согласование документов приобретения – выбытия</a:t>
            </a: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 Проведение документов </a:t>
            </a: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22"/>
          <p:cNvSpPr/>
          <p:nvPr/>
        </p:nvSpPr>
        <p:spPr>
          <a:xfrm>
            <a:off x="6893169" y="2590800"/>
            <a:ext cx="2039815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А.  Определение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освобождаемых и налогооблагаемых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КИК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Б.  Формирование сводного аналитического регистра КИК</a:t>
            </a: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 Подготовка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 представление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Листа 09 </a:t>
            </a:r>
            <a:r>
              <a:rPr 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декларации</a:t>
            </a:r>
            <a:endParaRPr lang="ru-RU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22"/>
          <p:cNvSpPr/>
          <p:nvPr/>
        </p:nvSpPr>
        <p:spPr>
          <a:xfrm>
            <a:off x="211016" y="2667000"/>
            <a:ext cx="2039815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А. Создание карточек иностранных организаций</a:t>
            </a: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Б. Ввод «первоначальных   остатков» по долям участия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 Формирование фактической структуры владения</a:t>
            </a:r>
            <a:endParaRPr 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0677" y="1295400"/>
            <a:ext cx="8792308" cy="5029200"/>
          </a:xfrm>
          <a:prstGeom prst="rect">
            <a:avLst/>
          </a:prstGeom>
          <a:gradFill flip="none" rotWithShape="1">
            <a:gsLst>
              <a:gs pos="15000">
                <a:schemeClr val="accent6">
                  <a:lumMod val="40000"/>
                  <a:lumOff val="60000"/>
                </a:schemeClr>
              </a:gs>
              <a:gs pos="5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t"/>
          <a:lstStyle/>
          <a:p>
            <a:pPr marL="228600" lvl="2" indent="-228600" defTabSz="990570" eaLnBrk="1" hangingPunct="1">
              <a:lnSpc>
                <a:spcPct val="100000"/>
              </a:lnSpc>
              <a:spcBef>
                <a:spcPts val="650"/>
              </a:spcBef>
              <a:spcAft>
                <a:spcPts val="400"/>
              </a:spcAft>
              <a:buClr>
                <a:srgbClr val="97989A"/>
              </a:buClr>
              <a:buFont typeface="+mj-lt"/>
              <a:buAutoNum type="arabicPeriod"/>
              <a:defRPr/>
            </a:pPr>
            <a:endParaRPr lang="ru-RU" sz="1100" b="1" i="1" dirty="0">
              <a:solidFill>
                <a:srgbClr val="00338D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36" y="121920"/>
            <a:ext cx="8640960" cy="792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Расчет корректировок и подготовка листа 9 декларации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354" y="1447807"/>
            <a:ext cx="8619978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Расчет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налоговой </a:t>
            </a:r>
            <a:r>
              <a:rPr lang="ru-RU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базы в декларации</a:t>
            </a:r>
          </a:p>
          <a:p>
            <a:pPr marL="468313" lvl="1" indent="-250825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Расчет налоговой базы и налога по данным финансовой отчетности – раздел Б1 Листа 09</a:t>
            </a:r>
          </a:p>
          <a:p>
            <a:pPr marL="468313" lvl="1" indent="-250825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Расчет налоговой базы по налогу на прибыль по правилам 25 главы – раздел Б2 + раздел Б3 Листа 09</a:t>
            </a: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lphaUcPeriod"/>
            </a:pPr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09" y="3479613"/>
            <a:ext cx="1138456" cy="123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10704" y="3412580"/>
            <a:ext cx="15782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Финансовая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отчетность </a:t>
            </a: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КИК </a:t>
            </a:r>
            <a:endParaRPr lang="ru-RU" altLang="ru-RU" sz="1200" b="1" dirty="0">
              <a:solidFill>
                <a:srgbClr val="EBB700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978354" y="4686235"/>
            <a:ext cx="14415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Корректировки</a:t>
            </a:r>
            <a:endParaRPr lang="ru-RU" altLang="ru-RU" sz="1200" b="1" dirty="0">
              <a:solidFill>
                <a:srgbClr val="EBB700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613513" y="4686228"/>
            <a:ext cx="1839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ФСД + Сводный регистр КИК</a:t>
            </a:r>
            <a:endParaRPr lang="ru-RU" altLang="ru-RU" sz="1200" b="1" dirty="0">
              <a:solidFill>
                <a:srgbClr val="EBB700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2" y="2205965"/>
            <a:ext cx="967384" cy="122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1" y="3555806"/>
            <a:ext cx="738740" cy="990474"/>
          </a:xfrm>
          <a:prstGeom prst="rect">
            <a:avLst/>
          </a:prstGeom>
        </p:spPr>
      </p:pic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5512655" y="4686228"/>
            <a:ext cx="1839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Подтверждающие документы</a:t>
            </a:r>
            <a:endParaRPr lang="ru-RU" altLang="ru-RU" sz="1200" b="1" dirty="0">
              <a:solidFill>
                <a:srgbClr val="EBB700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" name="Плюс 3"/>
          <p:cNvSpPr/>
          <p:nvPr/>
        </p:nvSpPr>
        <p:spPr>
          <a:xfrm>
            <a:off x="1573698" y="3745727"/>
            <a:ext cx="633046" cy="762000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sz="1200" b="1">
              <a:solidFill>
                <a:srgbClr val="C00000"/>
              </a:solidFill>
            </a:endParaRPr>
          </a:p>
        </p:txBody>
      </p:sp>
      <p:sp>
        <p:nvSpPr>
          <p:cNvPr id="5" name="Равно 4"/>
          <p:cNvSpPr/>
          <p:nvPr/>
        </p:nvSpPr>
        <p:spPr>
          <a:xfrm>
            <a:off x="3261821" y="3708206"/>
            <a:ext cx="562708" cy="838200"/>
          </a:xfrm>
          <a:prstGeom prst="mathEqual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sz="1200" b="1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05" y="3466410"/>
            <a:ext cx="1195754" cy="115619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Плюс 6"/>
          <p:cNvSpPr/>
          <p:nvPr/>
        </p:nvSpPr>
        <p:spPr>
          <a:xfrm>
            <a:off x="5231298" y="3708206"/>
            <a:ext cx="633046" cy="762000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20" name="Равно 19"/>
          <p:cNvSpPr/>
          <p:nvPr/>
        </p:nvSpPr>
        <p:spPr>
          <a:xfrm>
            <a:off x="6919421" y="3708206"/>
            <a:ext cx="562708" cy="838200"/>
          </a:xfrm>
          <a:prstGeom prst="mathEqual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ru-RU" sz="1200" b="1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44" y="3479606"/>
            <a:ext cx="1074922" cy="114300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7341455" y="4610030"/>
            <a:ext cx="1839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Лист 09,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Раздел Б1</a:t>
            </a:r>
            <a:endParaRPr lang="ru-RU" altLang="ru-RU" sz="1200" b="1" dirty="0">
              <a:solidFill>
                <a:srgbClr val="EBB700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10704" y="3969459"/>
            <a:ext cx="15782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rgbClr val="C00000"/>
                </a:solidFill>
                <a:cs typeface="Arial" pitchFamily="34" charset="0"/>
              </a:rPr>
              <a:t>ИЛИ</a:t>
            </a:r>
            <a:endParaRPr lang="ru-RU" altLang="ru-RU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2" y="4389081"/>
            <a:ext cx="967384" cy="122552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91924" y="5744289"/>
            <a:ext cx="18157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200" b="1" dirty="0" smtClean="0">
                <a:solidFill>
                  <a:srgbClr val="EBB700">
                    <a:lumMod val="50000"/>
                  </a:srgbClr>
                </a:solidFill>
                <a:cs typeface="Arial" pitchFamily="34" charset="0"/>
              </a:rPr>
              <a:t>Показатели 25 НК РФ</a:t>
            </a:r>
            <a:endParaRPr lang="ru-RU" altLang="ru-RU" sz="1200" b="1" dirty="0">
              <a:solidFill>
                <a:srgbClr val="EBB700">
                  <a:lumMod val="50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Сложные структуры владения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Picture 5" descr="C:\Users\mitrohin_s\Google Диск\Googldisk2\Маркетинг\Осень 2016\Форум ERP\Примеры\Архив\img7ED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176" y="1212688"/>
            <a:ext cx="8423280" cy="50246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3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Налоговое планирование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424936" cy="51722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7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dirty="0" smtClean="0"/>
              <a:t>Три стратегии внедрения 1С:УХ</a:t>
            </a:r>
          </a:p>
        </p:txBody>
      </p:sp>
      <p:sp>
        <p:nvSpPr>
          <p:cNvPr id="77831" name="Объект 2"/>
          <p:cNvSpPr>
            <a:spLocks noGrp="1"/>
          </p:cNvSpPr>
          <p:nvPr>
            <p:ph idx="4294967295"/>
          </p:nvPr>
        </p:nvSpPr>
        <p:spPr>
          <a:xfrm>
            <a:off x="107954" y="1197496"/>
            <a:ext cx="8820150" cy="12954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dirty="0" smtClean="0"/>
              <a:t>1. Быстрое решение задач управляющей компании («</a:t>
            </a:r>
            <a:r>
              <a:rPr lang="en-US" altLang="ru-RU" sz="1800" dirty="0" smtClean="0"/>
              <a:t>fast win</a:t>
            </a:r>
            <a:r>
              <a:rPr lang="ru-RU" altLang="ru-RU" sz="1800" dirty="0" smtClean="0"/>
              <a:t>»)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dirty="0" smtClean="0"/>
              <a:t>2. Обычный корпоративный проект (пилот + тираж) корпоративного финансового шаблона на базе 1С:УХ.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dirty="0" smtClean="0"/>
              <a:t>3. Программа проектов 1С:</a:t>
            </a:r>
            <a:r>
              <a:rPr lang="en-US" altLang="ru-RU" sz="1800" dirty="0" smtClean="0"/>
              <a:t>ERP+</a:t>
            </a:r>
            <a:r>
              <a:rPr lang="ru-RU" altLang="ru-RU" sz="1800" dirty="0" smtClean="0"/>
              <a:t>1С:УХ. Сочетание базовых архитектур и миграция между ними. Поэтапная замена унаследованных систем или интеграция с УХ. </a:t>
            </a:r>
          </a:p>
          <a:p>
            <a:pPr>
              <a:defRPr/>
            </a:pPr>
            <a:endParaRPr lang="ru-RU" altLang="ru-RU" sz="1800" dirty="0" smtClean="0"/>
          </a:p>
          <a:p>
            <a:pPr>
              <a:defRPr/>
            </a:pPr>
            <a:endParaRPr lang="ru-RU" altLang="ru-RU" dirty="0" smtClean="0"/>
          </a:p>
        </p:txBody>
      </p:sp>
      <p:sp>
        <p:nvSpPr>
          <p:cNvPr id="4506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88354" y="6597650"/>
            <a:ext cx="766763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AEC9D5A-7BC6-4D33-A834-F8348A62B8E0}" type="slidenum">
              <a:rPr lang="ru-RU" altLang="ru-RU" sz="1400" smtClean="0">
                <a:solidFill>
                  <a:schemeClr val="tx1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119</a:t>
            </a:fld>
            <a:endParaRPr lang="ru-RU" altLang="ru-RU" sz="1400" smtClean="0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4619" y="3429000"/>
            <a:ext cx="7882854" cy="3117010"/>
            <a:chOff x="468313" y="3431428"/>
            <a:chExt cx="7882854" cy="3117010"/>
          </a:xfrm>
        </p:grpSpPr>
        <p:sp>
          <p:nvSpPr>
            <p:cNvPr id="19" name="Скругленная прямоугольная выноска 18"/>
            <p:cNvSpPr/>
            <p:nvPr/>
          </p:nvSpPr>
          <p:spPr bwMode="auto">
            <a:xfrm>
              <a:off x="7092280" y="3431428"/>
              <a:ext cx="1258887" cy="877888"/>
            </a:xfrm>
            <a:prstGeom prst="wedgeRoundRectCallout">
              <a:avLst>
                <a:gd name="adj1" fmla="val -93311"/>
                <a:gd name="adj2" fmla="val 40336"/>
                <a:gd name="adj3" fmla="val 16667"/>
              </a:avLst>
            </a:prstGeom>
            <a:solidFill>
              <a:srgbClr val="FFC000">
                <a:alpha val="50000"/>
              </a:srgbClr>
            </a:solidFill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1C</a:t>
              </a:r>
              <a:r>
                <a:rPr lang="ru-RU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:</a:t>
              </a:r>
              <a:r>
                <a:rPr lang="en-US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ERP</a:t>
              </a:r>
              <a:r>
                <a:rPr lang="ru-RU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+1С:УХ</a:t>
              </a:r>
            </a:p>
          </p:txBody>
        </p:sp>
        <p:sp>
          <p:nvSpPr>
            <p:cNvPr id="18" name="Rectangle 13"/>
            <p:cNvSpPr/>
            <p:nvPr/>
          </p:nvSpPr>
          <p:spPr>
            <a:xfrm>
              <a:off x="468313" y="3719513"/>
              <a:ext cx="5975350" cy="2828925"/>
            </a:xfrm>
            <a:prstGeom prst="rect">
              <a:avLst/>
            </a:prstGeom>
            <a:solidFill>
              <a:srgbClr val="F9E383">
                <a:alpha val="50000"/>
              </a:srgbClr>
            </a:solidFill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SzPct val="80000"/>
                <a:buFont typeface="Arial" charset="0"/>
                <a:buChar char="►"/>
                <a:defRPr/>
              </a:pPr>
              <a:r>
                <a:rPr lang="ru-RU" altLang="ru-RU" sz="14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Корпоративный шаблон на 1С:</a:t>
              </a:r>
              <a:r>
                <a:rPr lang="en-US" altLang="ru-RU" sz="14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ERP </a:t>
              </a:r>
              <a:r>
                <a:rPr lang="ru-RU" altLang="ru-RU" sz="14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для дочерних обществ</a:t>
              </a:r>
            </a:p>
            <a:p>
              <a:pPr>
                <a:buSzPct val="80000"/>
                <a:buFont typeface="Arial" charset="0"/>
                <a:buChar char="►"/>
                <a:defRPr/>
              </a:pPr>
              <a:endPara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endParaRPr>
            </a:p>
            <a:p>
              <a:pPr>
                <a:buSzPct val="80000"/>
                <a:buFont typeface="Arial" charset="0"/>
                <a:buChar char="►"/>
                <a:defRPr/>
              </a:pPr>
              <a:endPara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endParaRPr>
            </a:p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24623" y="3284992"/>
            <a:ext cx="8351837" cy="3332651"/>
            <a:chOff x="468313" y="3264999"/>
            <a:chExt cx="8351837" cy="3332651"/>
          </a:xfrm>
        </p:grpSpPr>
        <p:grpSp>
          <p:nvGrpSpPr>
            <p:cNvPr id="7" name="Группа 6"/>
            <p:cNvGrpSpPr>
              <a:grpSpLocks/>
            </p:cNvGrpSpPr>
            <p:nvPr/>
          </p:nvGrpSpPr>
          <p:grpSpPr bwMode="auto">
            <a:xfrm>
              <a:off x="468313" y="3264999"/>
              <a:ext cx="8351837" cy="3332651"/>
              <a:chOff x="467544" y="3265190"/>
              <a:chExt cx="8352928" cy="3332162"/>
            </a:xfrm>
          </p:grpSpPr>
          <p:grpSp>
            <p:nvGrpSpPr>
              <p:cNvPr id="45066" name="Группа 5"/>
              <p:cNvGrpSpPr>
                <a:grpSpLocks/>
              </p:cNvGrpSpPr>
              <p:nvPr/>
            </p:nvGrpSpPr>
            <p:grpSpPr bwMode="auto">
              <a:xfrm>
                <a:off x="467544" y="3265190"/>
                <a:ext cx="8352928" cy="3332162"/>
                <a:chOff x="467544" y="3265190"/>
                <a:chExt cx="8352928" cy="3332162"/>
              </a:xfrm>
            </p:grpSpPr>
            <p:grpSp>
              <p:nvGrpSpPr>
                <p:cNvPr id="45068" name="Группа 4"/>
                <p:cNvGrpSpPr>
                  <a:grpSpLocks/>
                </p:cNvGrpSpPr>
                <p:nvPr/>
              </p:nvGrpSpPr>
              <p:grpSpPr bwMode="auto">
                <a:xfrm>
                  <a:off x="467544" y="3265190"/>
                  <a:ext cx="8352928" cy="3332162"/>
                  <a:chOff x="467544" y="3265190"/>
                  <a:chExt cx="8352928" cy="3332162"/>
                </a:xfrm>
              </p:grpSpPr>
              <p:cxnSp>
                <p:nvCxnSpPr>
                  <p:cNvPr id="8" name="Straight Arrow Connector 7"/>
                  <p:cNvCxnSpPr/>
                  <p:nvPr/>
                </p:nvCxnSpPr>
                <p:spPr>
                  <a:xfrm flipH="1" flipV="1">
                    <a:off x="467544" y="3265679"/>
                    <a:ext cx="7938" cy="3331673"/>
                  </a:xfrm>
                  <a:prstGeom prst="straightConnector1">
                    <a:avLst/>
                  </a:prstGeom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5071" name="Группа 3"/>
                  <p:cNvGrpSpPr>
                    <a:grpSpLocks/>
                  </p:cNvGrpSpPr>
                  <p:nvPr/>
                </p:nvGrpSpPr>
                <p:grpSpPr bwMode="auto">
                  <a:xfrm>
                    <a:off x="467544" y="6026373"/>
                    <a:ext cx="8352928" cy="556694"/>
                    <a:chOff x="467544" y="6026373"/>
                    <a:chExt cx="8352928" cy="556694"/>
                  </a:xfrm>
                </p:grpSpPr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75482" y="6025936"/>
                      <a:ext cx="3519948" cy="530147"/>
                    </a:xfrm>
                    <a:prstGeom prst="rect">
                      <a:avLst/>
                    </a:prstGeom>
                    <a:solidFill>
                      <a:srgbClr val="F9E383">
                        <a:alpha val="50000"/>
                      </a:srgbClr>
                    </a:solidFill>
                    <a:ln w="381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buSzPct val="80000"/>
                        <a:buFont typeface="Arial" charset="0"/>
                        <a:buChar char="►"/>
                        <a:defRPr/>
                      </a:pPr>
                      <a:r>
                        <a:rPr lang="ru-RU" altLang="ru-RU" sz="14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Arial" charset="0"/>
                        </a:rPr>
                        <a:t>Консолидированная отчетность</a:t>
                      </a:r>
                    </a:p>
                    <a:p>
                      <a:pPr>
                        <a:buSzPct val="80000"/>
                        <a:buFont typeface="Arial" charset="0"/>
                        <a:buChar char="►"/>
                        <a:defRPr/>
                      </a:pPr>
                      <a:r>
                        <a:rPr lang="ru-RU" altLang="ru-RU" sz="14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Arial" charset="0"/>
                        </a:rPr>
                        <a:t>Управление мастер-данными</a:t>
                      </a:r>
                    </a:p>
                  </p:txBody>
                </p:sp>
                <p:cxnSp>
                  <p:nvCxnSpPr>
                    <p:cNvPr id="29700" name="Straight Arrow Connector 9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467544" y="6556083"/>
                      <a:ext cx="8352928" cy="26984"/>
                    </a:xfrm>
                    <a:prstGeom prst="straightConnector1">
                      <a:avLst/>
                    </a:prstGeom>
                    <a:noFill/>
                    <a:ln w="38100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sp>
              <p:nvSpPr>
                <p:cNvPr id="45069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38971" y="3265679"/>
                  <a:ext cx="1368152" cy="403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36576" rIns="0" bIns="0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557213" indent="-214313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857250" indent="-17145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200150" indent="-17145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1543050" indent="-17145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000250" indent="-1714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457450" indent="-1714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2914650" indent="-1714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371850" indent="-1714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 algn="ctr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70000"/>
                    <a:buFontTx/>
                    <a:buNone/>
                  </a:pPr>
                  <a:r>
                    <a:rPr lang="ru-RU" altLang="ru-RU" sz="1400" dirty="0">
                      <a:solidFill>
                        <a:schemeClr val="tx1"/>
                      </a:solidFill>
                    </a:rPr>
                    <a:t>Бюджет, сроки</a:t>
                  </a:r>
                </a:p>
                <a:p>
                  <a:pPr algn="ctr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70000"/>
                    <a:buFontTx/>
                    <a:buNone/>
                  </a:pPr>
                  <a:r>
                    <a:rPr lang="ru-RU" altLang="ru-RU" sz="1400" dirty="0">
                      <a:solidFill>
                        <a:schemeClr val="tx1"/>
                      </a:solidFill>
                    </a:rPr>
                    <a:t>проекта</a:t>
                  </a:r>
                </a:p>
              </p:txBody>
            </p:sp>
          </p:grpSp>
          <p:sp>
            <p:nvSpPr>
              <p:cNvPr id="45067" name="TextBox 16"/>
              <p:cNvSpPr txBox="1">
                <a:spLocks noChangeArrowheads="1"/>
              </p:cNvSpPr>
              <p:nvPr/>
            </p:nvSpPr>
            <p:spPr bwMode="auto">
              <a:xfrm>
                <a:off x="7346701" y="6233031"/>
                <a:ext cx="1401763" cy="220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6576" rIns="0" bIns="0">
                <a:spAutoFit/>
              </a:bodyPr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557213" indent="-214313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857250" indent="-17145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200150" indent="-17145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1543050" indent="-17145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0002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4574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29146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3718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Tx/>
                  <a:buNone/>
                </a:pPr>
                <a:r>
                  <a:rPr lang="ru-RU" altLang="ru-RU" sz="1400">
                    <a:solidFill>
                      <a:schemeClr val="tx1"/>
                    </a:solidFill>
                  </a:rPr>
                  <a:t>Эффект</a:t>
                </a:r>
              </a:p>
            </p:txBody>
          </p:sp>
        </p:grpSp>
        <p:sp>
          <p:nvSpPr>
            <p:cNvPr id="20" name="Скругленная прямоугольная выноска 19"/>
            <p:cNvSpPr/>
            <p:nvPr/>
          </p:nvSpPr>
          <p:spPr bwMode="auto">
            <a:xfrm>
              <a:off x="7092280" y="5013176"/>
              <a:ext cx="1062702" cy="587958"/>
            </a:xfrm>
            <a:prstGeom prst="wedgeRoundRectCallout">
              <a:avLst>
                <a:gd name="adj1" fmla="val -176749"/>
                <a:gd name="adj2" fmla="val 97721"/>
                <a:gd name="adj3" fmla="val 16667"/>
              </a:avLst>
            </a:prstGeom>
            <a:solidFill>
              <a:srgbClr val="FFC000">
                <a:alpha val="50000"/>
              </a:srgbClr>
            </a:solidFill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rPr>
                <a:t>1С:УХ</a:t>
              </a:r>
              <a:endPara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4619" y="5304727"/>
            <a:ext cx="4535487" cy="1244458"/>
          </a:xfrm>
          <a:prstGeom prst="rect">
            <a:avLst/>
          </a:prstGeom>
          <a:solidFill>
            <a:srgbClr val="F9E383">
              <a:alpha val="50000"/>
            </a:srgbClr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rPr>
              <a:t>«Фабрика платежей»</a:t>
            </a:r>
          </a:p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rPr>
              <a:t>Бюджетирование и </a:t>
            </a:r>
            <a:r>
              <a:rPr lang="en-US" alt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rPr>
              <a:t>BSC</a:t>
            </a:r>
            <a:endParaRPr lang="ru-RU" altLang="ru-RU" sz="1400" b="1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</a:endParaRPr>
          </a:p>
          <a:p>
            <a:pPr>
              <a:buSzPct val="80000"/>
              <a:buFont typeface="Arial" charset="0"/>
              <a:buChar char="►"/>
              <a:defRPr/>
            </a:pPr>
            <a:endParaRPr lang="ru-RU" altLang="ru-RU" sz="1400" b="1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altLang="ru-RU" sz="1400" b="1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</a:endParaRPr>
          </a:p>
        </p:txBody>
      </p:sp>
      <p:sp>
        <p:nvSpPr>
          <p:cNvPr id="17" name="Rectangle 13"/>
          <p:cNvSpPr/>
          <p:nvPr/>
        </p:nvSpPr>
        <p:spPr>
          <a:xfrm>
            <a:off x="327798" y="4650716"/>
            <a:ext cx="5184775" cy="1919115"/>
          </a:xfrm>
          <a:prstGeom prst="rect">
            <a:avLst/>
          </a:prstGeom>
          <a:solidFill>
            <a:srgbClr val="F9E383">
              <a:alpha val="50000"/>
            </a:srgbClr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rPr>
              <a:t>Централизованное управление закупками</a:t>
            </a:r>
          </a:p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</a:rPr>
              <a:t>Управление инвестиционными проектами</a:t>
            </a:r>
          </a:p>
          <a:p>
            <a:pPr>
              <a:buSzPct val="80000"/>
              <a:buFont typeface="Arial" charset="0"/>
              <a:buChar char="►"/>
              <a:defRPr/>
            </a:pPr>
            <a:endParaRPr lang="ru-RU" altLang="ru-RU" sz="1400" b="1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altLang="ru-RU" sz="1400" b="1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" y="1325563"/>
            <a:ext cx="8585200" cy="462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19" descr="http://siznet.ru/upload/iblock/0e8/0e8157079b763ae2ab09ca3590c1e6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" y="5876933"/>
            <a:ext cx="12366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763717" y="169871"/>
            <a:ext cx="5616575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kern="0" dirty="0" smtClean="0"/>
              <a:t>Не бывает корпоративных проектов без интеграции</a:t>
            </a:r>
            <a:endParaRPr lang="ru-RU" kern="0" dirty="0"/>
          </a:p>
        </p:txBody>
      </p:sp>
      <p:cxnSp>
        <p:nvCxnSpPr>
          <p:cNvPr id="3" name="Прямая со стрелкой 2"/>
          <p:cNvCxnSpPr/>
          <p:nvPr/>
        </p:nvCxnSpPr>
        <p:spPr bwMode="auto">
          <a:xfrm flipH="1">
            <a:off x="1259632" y="1052736"/>
            <a:ext cx="288032" cy="272827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11" descr="C:\Users\mitrohin_s\Desktop\Шаблон процесс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4426"/>
            <a:ext cx="8933754" cy="506292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75000"/>
                <a:alpha val="4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ъект 2"/>
          <p:cNvSpPr>
            <a:spLocks noGrp="1"/>
          </p:cNvSpPr>
          <p:nvPr>
            <p:ph idx="1"/>
          </p:nvPr>
        </p:nvSpPr>
        <p:spPr>
          <a:xfrm>
            <a:off x="-6350" y="1439863"/>
            <a:ext cx="8928100" cy="3744912"/>
          </a:xfrm>
        </p:spPr>
        <p:txBody>
          <a:bodyPr/>
          <a:lstStyle/>
          <a:p>
            <a:r>
              <a:rPr lang="ru-RU" altLang="ru-RU" dirty="0" smtClean="0"/>
              <a:t>280+ внедрений</a:t>
            </a:r>
          </a:p>
          <a:p>
            <a:r>
              <a:rPr lang="ru-RU" altLang="ru-RU" dirty="0" smtClean="0"/>
              <a:t>Присоединяйтесь!</a:t>
            </a:r>
          </a:p>
        </p:txBody>
      </p:sp>
      <p:sp>
        <p:nvSpPr>
          <p:cNvPr id="60420" name="Прямоугольник 1"/>
          <p:cNvSpPr>
            <a:spLocks noChangeArrowheads="1"/>
          </p:cNvSpPr>
          <p:nvPr/>
        </p:nvSpPr>
        <p:spPr bwMode="auto">
          <a:xfrm>
            <a:off x="3995742" y="141635"/>
            <a:ext cx="50768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2100" b="1" kern="0" dirty="0">
                <a:solidFill>
                  <a:srgbClr val="D20000"/>
                </a:solidFill>
                <a:latin typeface="+mj-lt"/>
                <a:ea typeface="+mj-ea"/>
                <a:cs typeface="+mj-cs"/>
              </a:rPr>
              <a:t>Если Вы хотите иметь то, что никогда не имели, Вам стоит делать то, что Вы никогда не делали</a:t>
            </a:r>
          </a:p>
          <a:p>
            <a:pPr algn="r">
              <a:lnSpc>
                <a:spcPct val="80000"/>
              </a:lnSpc>
              <a:defRPr/>
            </a:pPr>
            <a:r>
              <a:rPr lang="ru-RU" altLang="ru-RU" sz="2100" b="1" i="1" kern="0" dirty="0">
                <a:solidFill>
                  <a:srgbClr val="D20000"/>
                </a:solidFill>
                <a:latin typeface="+mj-lt"/>
                <a:ea typeface="+mj-ea"/>
                <a:cs typeface="+mj-cs"/>
              </a:rPr>
              <a:t>Коко Шанель</a:t>
            </a:r>
          </a:p>
        </p:txBody>
      </p:sp>
      <p:pic>
        <p:nvPicPr>
          <p:cNvPr id="7578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84684"/>
            <a:ext cx="3672409" cy="381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4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63146" y="1844485"/>
            <a:ext cx="5161384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3000" b="1" cap="all" dirty="0" smtClean="0">
                <a:solidFill>
                  <a:srgbClr val="EEE800"/>
                </a:solidFill>
                <a:latin typeface="Arial"/>
              </a:rPr>
              <a:t>ОБЗОР. </a:t>
            </a:r>
          </a:p>
          <a:p>
            <a:pPr algn="ctr">
              <a:defRPr/>
            </a:pPr>
            <a:r>
              <a:rPr lang="ru-RU" altLang="ru-RU" sz="3000" b="1" cap="all" dirty="0" smtClean="0">
                <a:solidFill>
                  <a:srgbClr val="EEE800"/>
                </a:solidFill>
                <a:latin typeface="Arial"/>
              </a:rPr>
              <a:t>ИНТЕГРАЦИЯ с </a:t>
            </a:r>
            <a:r>
              <a:rPr lang="en-US" altLang="ru-RU" sz="3000" b="1" cap="all" dirty="0" smtClean="0">
                <a:solidFill>
                  <a:srgbClr val="EEE800"/>
                </a:solidFill>
                <a:latin typeface="Arial"/>
              </a:rPr>
              <a:t>1C</a:t>
            </a:r>
            <a:r>
              <a:rPr lang="ru-RU" altLang="ru-RU" sz="3000" b="1" cap="all" dirty="0" smtClean="0">
                <a:solidFill>
                  <a:srgbClr val="EEE800"/>
                </a:solidFill>
                <a:latin typeface="Arial"/>
              </a:rPr>
              <a:t>:</a:t>
            </a:r>
            <a:r>
              <a:rPr lang="en-US" altLang="ru-RU" sz="3000" b="1" cap="all" dirty="0" smtClean="0">
                <a:solidFill>
                  <a:srgbClr val="EEE800"/>
                </a:solidFill>
                <a:latin typeface="Arial"/>
              </a:rPr>
              <a:t>ERP</a:t>
            </a:r>
            <a:endParaRPr lang="ru-RU" altLang="en-US" sz="3000" b="1" cap="all" dirty="0">
              <a:solidFill>
                <a:srgbClr val="EEE800"/>
              </a:solidFill>
              <a:latin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47707" y="3573024"/>
            <a:ext cx="50768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 dirty="0">
                <a:solidFill>
                  <a:schemeClr val="bg1"/>
                </a:solidFill>
              </a:rPr>
              <a:t>Спасибо за внимание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!</a:t>
            </a:r>
            <a:endParaRPr lang="en-US" altLang="ru-RU" sz="3200" b="1" dirty="0">
              <a:solidFill>
                <a:schemeClr val="bg1"/>
              </a:solid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8856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64015305"/>
              </p:ext>
            </p:extLst>
          </p:nvPr>
        </p:nvGraphicFramePr>
        <p:xfrm>
          <a:off x="1691680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975350" cy="1081088"/>
          </a:xfrm>
        </p:spPr>
        <p:txBody>
          <a:bodyPr/>
          <a:lstStyle/>
          <a:p>
            <a:r>
              <a:rPr lang="ru-RU" altLang="ru-RU" sz="2300" dirty="0" smtClean="0"/>
              <a:t>9 компаний из 10 хотят повысить эффективность финансового планирования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9563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Консолидация бюджетов</a:t>
            </a:r>
          </a:p>
        </p:txBody>
      </p:sp>
      <p:sp>
        <p:nvSpPr>
          <p:cNvPr id="40964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BB5BDD9-6A4A-44A3-8812-7F3859728FD5}" type="slidenum">
              <a:rPr lang="ru-RU" altLang="ru-RU" sz="10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14</a:t>
            </a:fld>
            <a:endParaRPr lang="ru-RU" altLang="ru-RU" sz="1000" dirty="0" smtClean="0"/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51524" y="1700808"/>
            <a:ext cx="8281293" cy="416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r>
              <a:rPr lang="ru-RU" altLang="ru-RU" dirty="0"/>
              <a:t>Загрузка бюджетов из внешних источников</a:t>
            </a:r>
          </a:p>
          <a:p>
            <a:pPr lvl="1"/>
            <a:r>
              <a:rPr lang="ru-RU" altLang="ru-RU" dirty="0" smtClean="0"/>
              <a:t>пакетная </a:t>
            </a:r>
            <a:r>
              <a:rPr lang="ru-RU" altLang="ru-RU" dirty="0"/>
              <a:t>загрузка из </a:t>
            </a:r>
            <a:r>
              <a:rPr lang="en-US" altLang="ru-RU" dirty="0"/>
              <a:t>Excel</a:t>
            </a:r>
            <a:endParaRPr lang="ru-RU" altLang="ru-RU" dirty="0"/>
          </a:p>
          <a:p>
            <a:pPr lvl="1"/>
            <a:r>
              <a:rPr lang="en-US" altLang="ru-RU" dirty="0"/>
              <a:t>add-on </a:t>
            </a:r>
            <a:r>
              <a:rPr lang="ru-RU" altLang="ru-RU" dirty="0"/>
              <a:t>для </a:t>
            </a:r>
            <a:r>
              <a:rPr lang="en-US" altLang="ru-RU" dirty="0" smtClean="0"/>
              <a:t>Excel</a:t>
            </a:r>
            <a:endParaRPr lang="ru-RU" altLang="ru-RU" dirty="0" smtClean="0"/>
          </a:p>
          <a:p>
            <a:pPr lvl="1"/>
            <a:r>
              <a:rPr lang="ru-RU" altLang="ru-RU" dirty="0" smtClean="0"/>
              <a:t>обращение к бюджетам 1С:</a:t>
            </a:r>
            <a:r>
              <a:rPr lang="en-US" altLang="ru-RU" dirty="0" smtClean="0"/>
              <a:t>ERP </a:t>
            </a:r>
            <a:r>
              <a:rPr lang="ru-RU" altLang="ru-RU" dirty="0" smtClean="0"/>
              <a:t>в </a:t>
            </a:r>
            <a:r>
              <a:rPr lang="ru-RU" altLang="ru-RU" dirty="0"/>
              <a:t>формулах показателей</a:t>
            </a:r>
          </a:p>
          <a:p>
            <a:r>
              <a:rPr lang="ru-RU" altLang="ru-RU" dirty="0" smtClean="0"/>
              <a:t>Консолидация и планирование трансфертов:</a:t>
            </a:r>
          </a:p>
          <a:p>
            <a:pPr lvl="1"/>
            <a:r>
              <a:rPr lang="ru-RU" altLang="ru-RU" dirty="0" smtClean="0"/>
              <a:t>Портал </a:t>
            </a:r>
            <a:r>
              <a:rPr lang="ru-RU" altLang="ru-RU" dirty="0"/>
              <a:t>сверки ВГО</a:t>
            </a:r>
          </a:p>
          <a:p>
            <a:pPr lvl="1"/>
            <a:r>
              <a:rPr lang="ru-RU" altLang="ru-RU" dirty="0"/>
              <a:t>Показатели для планирования внутригрупповых </a:t>
            </a:r>
            <a:r>
              <a:rPr lang="ru-RU" altLang="ru-RU" dirty="0" smtClean="0"/>
              <a:t>операций</a:t>
            </a:r>
          </a:p>
          <a:p>
            <a:r>
              <a:rPr lang="ru-RU" altLang="ru-RU" dirty="0" smtClean="0"/>
              <a:t>Использование данных подсистем ресурсного планирования</a:t>
            </a:r>
            <a:r>
              <a:rPr lang="en-US" altLang="ru-RU" dirty="0" smtClean="0"/>
              <a:t> 1C</a:t>
            </a:r>
            <a:r>
              <a:rPr lang="ru-RU" altLang="ru-RU" dirty="0" smtClean="0"/>
              <a:t>:</a:t>
            </a:r>
            <a:r>
              <a:rPr lang="en-US" altLang="ru-RU" dirty="0" smtClean="0"/>
              <a:t>ERP</a:t>
            </a:r>
            <a:endParaRPr lang="ru-RU" altLang="ru-RU" dirty="0" smtClean="0"/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37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268413"/>
            <a:ext cx="909002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85C0AA9-6F2C-4E56-B0FF-BA59140C25FF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ru-RU" altLang="ru-RU" sz="1000"/>
          </a:p>
        </p:txBody>
      </p:sp>
      <p:sp>
        <p:nvSpPr>
          <p:cNvPr id="3584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Планирование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027238" y="4184650"/>
            <a:ext cx="3408362" cy="1331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Есть режим </a:t>
            </a:r>
            <a:br>
              <a:rPr lang="ru-RU" dirty="0"/>
            </a:br>
            <a:r>
              <a:rPr lang="ru-RU" dirty="0"/>
              <a:t>обратного распределения по аналитикам</a:t>
            </a:r>
          </a:p>
        </p:txBody>
      </p:sp>
    </p:spTree>
    <p:extLst>
      <p:ext uri="{BB962C8B-B14F-4D97-AF65-F5344CB8AC3E}">
        <p14:creationId xmlns:p14="http://schemas.microsoft.com/office/powerpoint/2010/main" val="6686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Мы поддерживаем очень сложные бюджетные модели</a:t>
            </a: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4F351DD-B3AC-47D0-9D12-9ADF012126D9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ru-RU" altLang="ru-RU" sz="1000"/>
          </a:p>
        </p:txBody>
      </p:sp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1" y="1628800"/>
            <a:ext cx="8388076" cy="461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484784"/>
            <a:ext cx="6294488" cy="4225352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r="1248" b="2362"/>
          <a:stretch/>
        </p:blipFill>
        <p:spPr bwMode="auto">
          <a:xfrm>
            <a:off x="234652" y="2564904"/>
            <a:ext cx="8909348" cy="4000500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6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Достаточная производительность на больших объемах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100" cy="4968180"/>
          </a:xfrm>
        </p:spPr>
        <p:txBody>
          <a:bodyPr/>
          <a:lstStyle/>
          <a:p>
            <a:r>
              <a:rPr lang="ru-RU" dirty="0" smtClean="0"/>
              <a:t>Алгоритмы оптимизированы для </a:t>
            </a:r>
            <a:r>
              <a:rPr lang="ru-RU" dirty="0"/>
              <a:t>неоптимальных моделей</a:t>
            </a:r>
          </a:p>
          <a:p>
            <a:r>
              <a:rPr lang="ru-RU" dirty="0" smtClean="0"/>
              <a:t>Реализован </a:t>
            </a:r>
            <a:r>
              <a:rPr lang="ru-RU" dirty="0" err="1" smtClean="0"/>
              <a:t>мультипоточный</a:t>
            </a:r>
            <a:r>
              <a:rPr lang="ru-RU" dirty="0" smtClean="0"/>
              <a:t> расчет показателей</a:t>
            </a:r>
          </a:p>
          <a:p>
            <a:r>
              <a:rPr lang="ru-RU" dirty="0" smtClean="0"/>
              <a:t>Подсистема </a:t>
            </a:r>
            <a:r>
              <a:rPr lang="ru-RU" dirty="0"/>
              <a:t>«Бюджетирование» выдержала сравнительные тесты с лучшими западными </a:t>
            </a:r>
            <a:r>
              <a:rPr lang="ru-RU" dirty="0" smtClean="0"/>
              <a:t>системами</a:t>
            </a:r>
          </a:p>
          <a:p>
            <a:r>
              <a:rPr lang="ru-RU" dirty="0"/>
              <a:t>Включает инструменты для анализа </a:t>
            </a:r>
            <a:r>
              <a:rPr lang="ru-RU" dirty="0" smtClean="0"/>
              <a:t>производительности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08912" cy="5842379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Инструменты оптимизации расчета бюджетных моделей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1012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3834"/>
            <a:ext cx="6480720" cy="4541470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915048"/>
            <a:ext cx="5976665" cy="4826320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64342"/>
            <a:ext cx="6642025" cy="4583715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2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1125538"/>
            <a:ext cx="8910638" cy="546576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705725" cy="4029075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Согласование бюджетов</a:t>
            </a:r>
          </a:p>
        </p:txBody>
      </p:sp>
      <p:sp>
        <p:nvSpPr>
          <p:cNvPr id="41990" name="Номер слайда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5CBACC6-9FD4-47F5-AE73-204F344F08A0}" type="slidenum">
              <a:rPr lang="ru-RU" altLang="ru-RU" sz="10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ru-RU" altLang="ru-RU" sz="1000" smtClean="0"/>
          </a:p>
        </p:txBody>
      </p:sp>
    </p:spTree>
    <p:extLst>
      <p:ext uri="{BB962C8B-B14F-4D97-AF65-F5344CB8AC3E}">
        <p14:creationId xmlns:p14="http://schemas.microsoft.com/office/powerpoint/2010/main" val="13526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6" y="274575"/>
            <a:ext cx="6911975" cy="490423"/>
          </a:xfrm>
        </p:spPr>
        <p:txBody>
          <a:bodyPr/>
          <a:lstStyle/>
          <a:p>
            <a:pPr eaLnBrk="1" hangingPunct="1"/>
            <a:r>
              <a:rPr lang="ru-RU" altLang="ru-RU" smtClean="0"/>
              <a:t>Внедрения 1C:Управление холдингом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1196698"/>
            <a:ext cx="7921625" cy="107131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D71920"/>
              </a:buClr>
              <a:buFont typeface="Wingdings" pitchFamily="2" charset="2"/>
              <a:buChar char="§"/>
            </a:pPr>
            <a:r>
              <a:rPr lang="ru-RU" altLang="ru-RU" sz="1800" smtClean="0">
                <a:solidFill>
                  <a:srgbClr val="3E5057"/>
                </a:solidFill>
              </a:rPr>
              <a:t>2</a:t>
            </a:r>
            <a:r>
              <a:rPr lang="en-US" altLang="ru-RU" sz="1800" smtClean="0">
                <a:solidFill>
                  <a:srgbClr val="3E5057"/>
                </a:solidFill>
              </a:rPr>
              <a:t>8</a:t>
            </a:r>
            <a:r>
              <a:rPr lang="ru-RU" altLang="ru-RU" sz="1800" smtClean="0">
                <a:solidFill>
                  <a:srgbClr val="3E5057"/>
                </a:solidFill>
              </a:rPr>
              <a:t>0</a:t>
            </a:r>
            <a:r>
              <a:rPr lang="en-US" altLang="ru-RU" sz="1800" smtClean="0">
                <a:solidFill>
                  <a:srgbClr val="3E5057"/>
                </a:solidFill>
              </a:rPr>
              <a:t>+ </a:t>
            </a:r>
            <a:r>
              <a:rPr lang="ru-RU" altLang="ru-RU" sz="1800" smtClean="0">
                <a:solidFill>
                  <a:srgbClr val="3E5057"/>
                </a:solidFill>
              </a:rPr>
              <a:t>внедрений за 2,5 года</a:t>
            </a:r>
            <a:r>
              <a:rPr lang="en-US" altLang="ru-RU" sz="1800" smtClean="0">
                <a:solidFill>
                  <a:srgbClr val="3E5057"/>
                </a:solidFill>
              </a:rPr>
              <a:t> </a:t>
            </a:r>
            <a:r>
              <a:rPr lang="ru-RU" altLang="ru-RU" sz="1800" smtClean="0">
                <a:solidFill>
                  <a:srgbClr val="3E5057"/>
                </a:solidFill>
              </a:rPr>
              <a:t>присутствия на рынке</a:t>
            </a:r>
          </a:p>
          <a:p>
            <a:pPr eaLnBrk="1" hangingPunct="1">
              <a:spcBef>
                <a:spcPct val="50000"/>
              </a:spcBef>
              <a:buClr>
                <a:srgbClr val="D71920"/>
              </a:buClr>
              <a:buFont typeface="Wingdings" pitchFamily="2" charset="2"/>
              <a:buChar char="§"/>
            </a:pPr>
            <a:r>
              <a:rPr lang="ru-RU" altLang="ru-RU" sz="1800" smtClean="0">
                <a:solidFill>
                  <a:srgbClr val="3E5057"/>
                </a:solidFill>
              </a:rPr>
              <a:t>Количество новых проектов 2016 к 2015 выросло на </a:t>
            </a:r>
            <a:r>
              <a:rPr lang="ru-RU" altLang="ru-RU" sz="1800" b="1" smtClean="0">
                <a:solidFill>
                  <a:srgbClr val="D71920"/>
                </a:solidFill>
              </a:rPr>
              <a:t>51%</a:t>
            </a:r>
            <a:r>
              <a:rPr lang="ru-RU" altLang="ru-RU" sz="1800" smtClean="0">
                <a:solidFill>
                  <a:srgbClr val="3E5057"/>
                </a:solidFill>
              </a:rPr>
              <a:t>,</a:t>
            </a:r>
            <a:br>
              <a:rPr lang="ru-RU" altLang="ru-RU" sz="1800" smtClean="0">
                <a:solidFill>
                  <a:srgbClr val="3E5057"/>
                </a:solidFill>
              </a:rPr>
            </a:br>
            <a:r>
              <a:rPr lang="ru-RU" altLang="ru-RU" sz="1800" smtClean="0">
                <a:solidFill>
                  <a:srgbClr val="3E5057"/>
                </a:solidFill>
              </a:rPr>
              <a:t>за 7 месяцев 2017 отмечен рост в </a:t>
            </a:r>
            <a:r>
              <a:rPr lang="ru-RU" altLang="ru-RU" sz="1800" b="1" smtClean="0">
                <a:solidFill>
                  <a:srgbClr val="D71920"/>
                </a:solidFill>
              </a:rPr>
              <a:t>90% </a:t>
            </a:r>
            <a:r>
              <a:rPr lang="ru-RU" altLang="ru-RU" sz="1800" smtClean="0">
                <a:solidFill>
                  <a:srgbClr val="3E5057"/>
                </a:solidFill>
              </a:rPr>
              <a:t>к 7 месяцам 2016</a:t>
            </a:r>
          </a:p>
        </p:txBody>
      </p:sp>
      <p:pic>
        <p:nvPicPr>
          <p:cNvPr id="59396" name="Picture 18" descr="Гарантии страховой компании в обмен на полис &quot; Allboating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0907" r="3349" b="15211"/>
          <a:stretch>
            <a:fillRect/>
          </a:stretch>
        </p:blipFill>
        <p:spPr bwMode="auto">
          <a:xfrm>
            <a:off x="6194426" y="3356786"/>
            <a:ext cx="1185863" cy="55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4" descr="http://www.russianpost.ru/img/LOGO-R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9" y="3517086"/>
            <a:ext cx="936625" cy="45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2" descr="Зарубежнеф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5370857"/>
            <a:ext cx="1030288" cy="48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4" descr="CTC M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6050149"/>
            <a:ext cx="1325562" cy="61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9" descr="http://siznet.ru/upload/iblock/0e8/0e8157079b763ae2ab09ca3590c1e6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33073" r="23880" b="33855"/>
          <a:stretch>
            <a:fillRect/>
          </a:stretch>
        </p:blipFill>
        <p:spPr bwMode="auto">
          <a:xfrm>
            <a:off x="7554914" y="3356786"/>
            <a:ext cx="904875" cy="61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2" descr="http://pioneer.ru/assets/images/ser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>
            <a:fillRect/>
          </a:stretch>
        </p:blipFill>
        <p:spPr bwMode="auto">
          <a:xfrm>
            <a:off x="7350126" y="4004336"/>
            <a:ext cx="1109663" cy="51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21" descr="fes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4796315"/>
            <a:ext cx="1584325" cy="22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3" name="Группа 1"/>
          <p:cNvGrpSpPr>
            <a:grpSpLocks/>
          </p:cNvGrpSpPr>
          <p:nvPr/>
        </p:nvGrpSpPr>
        <p:grpSpPr bwMode="auto">
          <a:xfrm>
            <a:off x="682626" y="2844141"/>
            <a:ext cx="1103313" cy="363454"/>
            <a:chOff x="6794500" y="1341438"/>
            <a:chExt cx="1014094" cy="333375"/>
          </a:xfrm>
        </p:grpSpPr>
        <p:pic>
          <p:nvPicPr>
            <p:cNvPr id="59434" name="Picture 10" descr="http://informk.ru/wp-content/uploads/2013/07/tatneft-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b="31967"/>
            <a:stretch>
              <a:fillRect/>
            </a:stretch>
          </p:blipFill>
          <p:spPr bwMode="auto">
            <a:xfrm>
              <a:off x="6794500" y="1372515"/>
              <a:ext cx="1014094" cy="30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5" name="Picture 35" descr="https://eawards.1c.ru/img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341438"/>
              <a:ext cx="312908" cy="186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04" name="Группа 2"/>
          <p:cNvGrpSpPr>
            <a:grpSpLocks/>
          </p:cNvGrpSpPr>
          <p:nvPr/>
        </p:nvGrpSpPr>
        <p:grpSpPr bwMode="auto">
          <a:xfrm>
            <a:off x="4552951" y="2493386"/>
            <a:ext cx="1171575" cy="853877"/>
            <a:chOff x="7812360" y="2718714"/>
            <a:chExt cx="1171340" cy="854302"/>
          </a:xfrm>
        </p:grpSpPr>
        <p:pic>
          <p:nvPicPr>
            <p:cNvPr id="59432" name="Picture 32" descr="Global CIO. Проект года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2718714"/>
              <a:ext cx="595276" cy="422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3" name="Picture 10" descr="log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994561"/>
              <a:ext cx="946583" cy="57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05" name="Группа 1"/>
          <p:cNvGrpSpPr>
            <a:grpSpLocks/>
          </p:cNvGrpSpPr>
          <p:nvPr/>
        </p:nvGrpSpPr>
        <p:grpSpPr bwMode="auto">
          <a:xfrm>
            <a:off x="1962151" y="2626705"/>
            <a:ext cx="1025525" cy="552322"/>
            <a:chOff x="5940152" y="1901013"/>
            <a:chExt cx="781003" cy="420168"/>
          </a:xfrm>
        </p:grpSpPr>
        <p:pic>
          <p:nvPicPr>
            <p:cNvPr id="59430" name="Picture 18" descr="РТКОММ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54"/>
            <a:stretch>
              <a:fillRect/>
            </a:stretch>
          </p:blipFill>
          <p:spPr bwMode="auto">
            <a:xfrm>
              <a:off x="5940152" y="1901013"/>
              <a:ext cx="779146" cy="42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1" name="Picture 35" descr="https://eawards.1c.ru/img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521" y="2014256"/>
              <a:ext cx="312634" cy="18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06" name="Группа 3"/>
          <p:cNvGrpSpPr>
            <a:grpSpLocks/>
          </p:cNvGrpSpPr>
          <p:nvPr/>
        </p:nvGrpSpPr>
        <p:grpSpPr bwMode="auto">
          <a:xfrm>
            <a:off x="3214688" y="2626705"/>
            <a:ext cx="1141412" cy="566606"/>
            <a:chOff x="8087359" y="5167364"/>
            <a:chExt cx="1140882" cy="565892"/>
          </a:xfrm>
        </p:grpSpPr>
        <p:pic>
          <p:nvPicPr>
            <p:cNvPr id="59428" name="Рисунок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359" y="5491842"/>
              <a:ext cx="857140" cy="24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29" name="Picture 32" descr="Global CIO. Проект года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714" y="5167364"/>
              <a:ext cx="595527" cy="42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407" name="Picture 6" descr="НПФ «Благосостояние»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5370857"/>
            <a:ext cx="1216025" cy="59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14" descr="На главную страницу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054911"/>
            <a:ext cx="1181100" cy="4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16" descr="PONY EXPRES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5431168"/>
            <a:ext cx="1050925" cy="58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0" name="Picture 14" descr="Мосметрострой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4724894"/>
            <a:ext cx="1570037" cy="48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1" name="Picture 18" descr="http://ewc.ru/project/templates/img/logo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5228015"/>
            <a:ext cx="876300" cy="73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Picture 20" descr="«МИЭЛЬ – вторичная недвижимость»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4651886"/>
            <a:ext cx="519112" cy="51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3" name="Picture 25" descr="http://www.avtoban.ru/style/imgs/logo-avtoban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1" y="4724894"/>
            <a:ext cx="1433513" cy="39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4" name="Picture 26" descr="Государственная корпорация по космической деятельности РОСКОСМОС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48765"/>
            <a:ext cx="1903412" cy="39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15" name="Группа 3"/>
          <p:cNvGrpSpPr>
            <a:grpSpLocks/>
          </p:cNvGrpSpPr>
          <p:nvPr/>
        </p:nvGrpSpPr>
        <p:grpSpPr bwMode="auto">
          <a:xfrm>
            <a:off x="5905500" y="2555283"/>
            <a:ext cx="1474788" cy="704687"/>
            <a:chOff x="1441450" y="4313317"/>
            <a:chExt cx="1690390" cy="777316"/>
          </a:xfrm>
        </p:grpSpPr>
        <p:pic>
          <p:nvPicPr>
            <p:cNvPr id="59426" name="Picture 32" descr="Global CIO. Проект года.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947" y="4313317"/>
              <a:ext cx="678893" cy="48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27" name="Picture 18" descr="http://krsk.sibnovosti.ru/pictures/0417/5353/oao_polyus_zoloto_podvelo_itogi_raboty_za_pervyy_kvartal_2012_goda_thumb_main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5" t="29269" r="17896" b="30957"/>
            <a:stretch>
              <a:fillRect/>
            </a:stretch>
          </p:blipFill>
          <p:spPr bwMode="auto">
            <a:xfrm>
              <a:off x="1441450" y="4614383"/>
              <a:ext cx="1389062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416" name="Picture 22" descr="Портал закупок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724894"/>
            <a:ext cx="1479550" cy="37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7" name="Picture 26" descr="http://www.tmholding.ru/images/logo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6" y="4148764"/>
            <a:ext cx="1343025" cy="30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8" name="Picture 25" descr="http://i.biznescontrol.com/u/06/c4c6825c8911e6b4b8cd5203f2bd99/-/26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4220186"/>
            <a:ext cx="2673350" cy="2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9" name="Picture 17" descr="ozna_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5586706"/>
            <a:ext cx="977900" cy="29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0" name="Picture 19" descr="logo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6116809"/>
            <a:ext cx="844550" cy="53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1" name="Picture 27" descr="http://omega-74.ru/files/pages/klass1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21182" r="-2" b="23933"/>
          <a:stretch>
            <a:fillRect/>
          </a:stretch>
        </p:blipFill>
        <p:spPr bwMode="auto">
          <a:xfrm>
            <a:off x="3359150" y="5515286"/>
            <a:ext cx="1614488" cy="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2" name="Picture 33" descr="http://grata-adv.ru/wp-content/gallery/partners_talentrussia/logo_rosatom_07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2553697"/>
            <a:ext cx="611188" cy="72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3" name="Picture 36" descr="http://faqs.yaroslavl.ru/rt/rt_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39306"/>
            <a:ext cx="1504950" cy="44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4" name="Picture 6" descr="http://company.avtovaz.ru/files/press/412e2b6a3a24e483346786371695fa6a-thumb-320x240-crop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t="27888" r="14166" b="28012"/>
          <a:stretch>
            <a:fillRect/>
          </a:stretch>
        </p:blipFill>
        <p:spPr bwMode="auto">
          <a:xfrm>
            <a:off x="3490914" y="3466298"/>
            <a:ext cx="1081087" cy="5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5" name="Picture 2" descr="Газпром нефть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1" y="3356785"/>
            <a:ext cx="1114425" cy="5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7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3952"/>
            <a:ext cx="8136904" cy="5213111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Комментирование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446853F-FDA1-4531-A61C-3766D540ADC1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ru-RU" altLang="ru-RU" sz="1000"/>
          </a:p>
        </p:txBody>
      </p:sp>
    </p:spTree>
    <p:extLst>
      <p:ext uri="{BB962C8B-B14F-4D97-AF65-F5344CB8AC3E}">
        <p14:creationId xmlns:p14="http://schemas.microsoft.com/office/powerpoint/2010/main" val="27289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Визирование бюджетов</a:t>
            </a:r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88EA9DD-E88C-454D-B5E3-A069DB878184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ru-RU" altLang="ru-RU" sz="100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09788"/>
            <a:ext cx="5840413" cy="4487862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5732463" y="1484313"/>
            <a:ext cx="2762250" cy="576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dirty="0"/>
              <a:t>просмотреть бюджет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 rot="18000000" flipH="1" flipV="1">
            <a:off x="5832475" y="2220913"/>
            <a:ext cx="576263" cy="5667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886200" y="3992563"/>
            <a:ext cx="1990725" cy="5810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оставить визу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6308725" y="4352925"/>
            <a:ext cx="2303463" cy="12239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назначить дополнительных согласующих</a:t>
            </a:r>
          </a:p>
        </p:txBody>
      </p:sp>
      <p:sp>
        <p:nvSpPr>
          <p:cNvPr id="12" name="Стрелка вправо 11"/>
          <p:cNvSpPr/>
          <p:nvPr/>
        </p:nvSpPr>
        <p:spPr bwMode="auto">
          <a:xfrm rot="18000000" flipH="1" flipV="1">
            <a:off x="5969000" y="5649913"/>
            <a:ext cx="576263" cy="5667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 bwMode="auto">
          <a:xfrm rot="18000000" flipH="1" flipV="1">
            <a:off x="3473450" y="4681538"/>
            <a:ext cx="576263" cy="5667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806450" y="1341438"/>
            <a:ext cx="4086225" cy="574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Из формы согласования можно:</a:t>
            </a:r>
          </a:p>
        </p:txBody>
      </p:sp>
    </p:spTree>
    <p:extLst>
      <p:ext uri="{BB962C8B-B14F-4D97-AF65-F5344CB8AC3E}">
        <p14:creationId xmlns:p14="http://schemas.microsoft.com/office/powerpoint/2010/main" val="361546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68263" y="1114425"/>
            <a:ext cx="8942387" cy="4797425"/>
            <a:chOff x="68263" y="1114425"/>
            <a:chExt cx="8942387" cy="4797425"/>
          </a:xfr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5120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3" y="1114425"/>
              <a:ext cx="8942387" cy="479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0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181470"/>
              <a:ext cx="2651125" cy="301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203" name="Заголовок 1"/>
          <p:cNvSpPr>
            <a:spLocks noGrp="1"/>
          </p:cNvSpPr>
          <p:nvPr>
            <p:ph type="title"/>
          </p:nvPr>
        </p:nvSpPr>
        <p:spPr>
          <a:xfrm>
            <a:off x="1631950" y="33337"/>
            <a:ext cx="6553200" cy="1081088"/>
          </a:xfrm>
        </p:spPr>
        <p:txBody>
          <a:bodyPr/>
          <a:lstStyle/>
          <a:p>
            <a:r>
              <a:rPr lang="ru-RU" altLang="ru-RU" dirty="0" smtClean="0"/>
              <a:t>Четыре уровня управление бюджетным процессом</a:t>
            </a: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9D86BA1-B641-46BD-9E83-BC04C29503DF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ru-RU" altLang="ru-RU" sz="140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9950"/>
            <a:ext cx="8888412" cy="4313238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1238523"/>
            <a:ext cx="7375525" cy="5430837"/>
          </a:xfrm>
          <a:prstGeom prst="rect">
            <a:avLst/>
          </a:prstGeom>
          <a:ln>
            <a:noFill/>
          </a:ln>
          <a:effectLst>
            <a:outerShdw blurRad="3810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90627"/>
            <a:ext cx="8191500" cy="3006725"/>
          </a:xfrm>
          <a:prstGeom prst="rect">
            <a:avLst/>
          </a:prstGeom>
          <a:noFill/>
          <a:ln>
            <a:noFill/>
          </a:ln>
          <a:effectLst>
            <a:outerShdw blurRad="381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3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1700213"/>
            <a:ext cx="8423275" cy="205422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1727200" y="115888"/>
            <a:ext cx="6911975" cy="1081087"/>
          </a:xfrm>
        </p:spPr>
        <p:txBody>
          <a:bodyPr/>
          <a:lstStyle/>
          <a:p>
            <a:r>
              <a:rPr lang="ru-RU" altLang="ru-RU" dirty="0" smtClean="0"/>
              <a:t>Оперативный бизнес-анализ в сводной таблице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" y="4418013"/>
            <a:ext cx="2592388" cy="1725612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9" y="4418013"/>
            <a:ext cx="2592387" cy="170815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438" name="TextBox 29"/>
          <p:cNvSpPr txBox="1">
            <a:spLocks noChangeArrowheads="1"/>
          </p:cNvSpPr>
          <p:nvPr/>
        </p:nvSpPr>
        <p:spPr bwMode="auto">
          <a:xfrm>
            <a:off x="3733800" y="1196975"/>
            <a:ext cx="1195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/>
              <a:t>План / факт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5B80DE-303B-4836-A6F5-3210B412E227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32000" y="3860800"/>
            <a:ext cx="5421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/>
              <a:t>Графическое представление данных сводной таблицы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72" y="4418062"/>
            <a:ext cx="2160000" cy="171000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658986"/>
      </p:ext>
    </p:extLst>
  </p:cSld>
  <p:clrMapOvr>
    <a:masterClrMapping/>
  </p:clrMapOvr>
  <p:transition spd="slow" advTm="3272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03575" y="3649663"/>
            <a:ext cx="1895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/>
              <a:t>Период к периоду</a:t>
            </a:r>
          </a:p>
        </p:txBody>
      </p:sp>
      <p:sp>
        <p:nvSpPr>
          <p:cNvPr id="20483" name="TextBox 20"/>
          <p:cNvSpPr txBox="1">
            <a:spLocks noChangeArrowheads="1"/>
          </p:cNvSpPr>
          <p:nvPr/>
        </p:nvSpPr>
        <p:spPr bwMode="auto">
          <a:xfrm>
            <a:off x="3443288" y="1049338"/>
            <a:ext cx="1417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/>
              <a:t>Бенчмаркинг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EFF9D9-E34E-4641-A090-171B5C66F8CD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3" y="4040188"/>
            <a:ext cx="8486775" cy="248443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3" y="1412875"/>
            <a:ext cx="8486775" cy="212725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27200" y="115888"/>
            <a:ext cx="6911975" cy="1081087"/>
          </a:xfrm>
        </p:spPr>
        <p:txBody>
          <a:bodyPr/>
          <a:lstStyle/>
          <a:p>
            <a:r>
              <a:rPr lang="ru-RU" altLang="ru-RU" dirty="0" smtClean="0"/>
              <a:t>Оперативный бизнес-анализ в сводной таблице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359924"/>
      </p:ext>
    </p:extLst>
  </p:cSld>
  <p:clrMapOvr>
    <a:masterClrMapping/>
  </p:clrMapOvr>
  <p:transition spd="slow" advTm="2436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7" y="1556792"/>
            <a:ext cx="8518525" cy="4792662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Сравнение «на лету»</a:t>
            </a: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77238" y="6578119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4CE8DA0-8840-4725-BD7B-588726E6BCB6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ru-RU" altLang="ru-RU" sz="1000"/>
          </a:p>
        </p:txBody>
      </p:sp>
      <p:sp>
        <p:nvSpPr>
          <p:cNvPr id="8" name="Стрелка вправо 7"/>
          <p:cNvSpPr/>
          <p:nvPr/>
        </p:nvSpPr>
        <p:spPr bwMode="auto">
          <a:xfrm rot="7200000" flipH="1" flipV="1">
            <a:off x="5407347" y="3023642"/>
            <a:ext cx="576263" cy="5667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986160" y="4044404"/>
            <a:ext cx="4535487" cy="1225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Для анализа отклонений между сценариями имеется специальный режим сравнения</a:t>
            </a:r>
          </a:p>
        </p:txBody>
      </p:sp>
    </p:spTree>
    <p:extLst>
      <p:ext uri="{BB962C8B-B14F-4D97-AF65-F5344CB8AC3E}">
        <p14:creationId xmlns:p14="http://schemas.microsoft.com/office/powerpoint/2010/main" val="24079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489950" cy="4813300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53FDF75-173E-430F-BAB4-74386F0DB650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ru-RU" altLang="ru-RU" sz="100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23850" y="4076700"/>
            <a:ext cx="2952750" cy="12604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В режиме сравнения мы видим отличия между сценариями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487863" y="4508500"/>
            <a:ext cx="4140200" cy="12239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Можно вносить корректировки, изменения отразятся в основном сценарии</a:t>
            </a:r>
          </a:p>
        </p:txBody>
      </p:sp>
      <p:sp>
        <p:nvSpPr>
          <p:cNvPr id="10" name="Стрелка вправо 9"/>
          <p:cNvSpPr/>
          <p:nvPr/>
        </p:nvSpPr>
        <p:spPr bwMode="auto">
          <a:xfrm rot="3600000" flipH="1" flipV="1">
            <a:off x="4999037" y="3732213"/>
            <a:ext cx="576263" cy="56673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4824413" cy="1081088"/>
          </a:xfrm>
        </p:spPr>
        <p:txBody>
          <a:bodyPr/>
          <a:lstStyle/>
          <a:p>
            <a:r>
              <a:rPr lang="ru-RU" altLang="ru-RU" dirty="0" smtClean="0"/>
              <a:t>Сравнение «на лету»</a:t>
            </a:r>
          </a:p>
        </p:txBody>
      </p:sp>
    </p:spTree>
    <p:extLst>
      <p:ext uri="{BB962C8B-B14F-4D97-AF65-F5344CB8AC3E}">
        <p14:creationId xmlns:p14="http://schemas.microsoft.com/office/powerpoint/2010/main" val="364977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311525"/>
            <a:ext cx="5903912" cy="328612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411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244600"/>
            <a:ext cx="3932238" cy="1722438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/>
        </p:spPr>
      </p:pic>
      <p:pic>
        <p:nvPicPr>
          <p:cNvPr id="17412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1244600"/>
            <a:ext cx="4103687" cy="1712913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/>
        </p:spPr>
      </p:pic>
      <p:sp>
        <p:nvSpPr>
          <p:cNvPr id="15" name="Прямоугольник 14"/>
          <p:cNvSpPr/>
          <p:nvPr/>
        </p:nvSpPr>
        <p:spPr>
          <a:xfrm>
            <a:off x="1717675" y="2346325"/>
            <a:ext cx="973138" cy="179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84888" y="2346325"/>
            <a:ext cx="971550" cy="179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195513" y="2997200"/>
            <a:ext cx="288925" cy="23177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570663" y="2997200"/>
            <a:ext cx="287337" cy="23177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512763" y="1212850"/>
            <a:ext cx="5667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u="sng">
                <a:solidFill>
                  <a:schemeClr val="bg1"/>
                </a:solidFill>
              </a:rPr>
              <a:t>ПЛАН</a:t>
            </a:r>
            <a:endParaRPr lang="ru-RU" altLang="ru-RU" b="1" u="sng">
              <a:solidFill>
                <a:schemeClr val="bg1"/>
              </a:solidFill>
            </a:endParaRPr>
          </a:p>
        </p:txBody>
      </p:sp>
      <p:sp>
        <p:nvSpPr>
          <p:cNvPr id="20490" name="TextBox 23"/>
          <p:cNvSpPr txBox="1">
            <a:spLocks noChangeArrowheads="1"/>
          </p:cNvSpPr>
          <p:nvPr/>
        </p:nvSpPr>
        <p:spPr bwMode="auto">
          <a:xfrm>
            <a:off x="4687888" y="11969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u="sng">
                <a:solidFill>
                  <a:schemeClr val="bg1"/>
                </a:solidFill>
              </a:rPr>
              <a:t>ФАКТ</a:t>
            </a:r>
            <a:endParaRPr lang="ru-RU" altLang="ru-RU" b="1" u="sng">
              <a:solidFill>
                <a:schemeClr val="bg1"/>
              </a:solidFill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7985">
            <a:off x="1817688" y="5548313"/>
            <a:ext cx="322738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Выноска-облако 17"/>
          <p:cNvSpPr/>
          <p:nvPr/>
        </p:nvSpPr>
        <p:spPr>
          <a:xfrm>
            <a:off x="6300788" y="4365625"/>
            <a:ext cx="2447925" cy="1008063"/>
          </a:xfrm>
          <a:prstGeom prst="cloudCallout">
            <a:avLst>
              <a:gd name="adj1" fmla="val 67376"/>
              <a:gd name="adj2" fmla="val 110483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Почему возросли затраты на материалы?</a:t>
            </a:r>
          </a:p>
        </p:txBody>
      </p:sp>
      <p:sp>
        <p:nvSpPr>
          <p:cNvPr id="20493" name="Заголовок 1"/>
          <p:cNvSpPr>
            <a:spLocks noGrp="1"/>
          </p:cNvSpPr>
          <p:nvPr>
            <p:ph type="title"/>
          </p:nvPr>
        </p:nvSpPr>
        <p:spPr>
          <a:xfrm>
            <a:off x="1727200" y="115888"/>
            <a:ext cx="6911975" cy="1081087"/>
          </a:xfrm>
        </p:spPr>
        <p:txBody>
          <a:bodyPr/>
          <a:lstStyle/>
          <a:p>
            <a:r>
              <a:rPr lang="ru-RU" altLang="ru-RU" smtClean="0"/>
              <a:t>Факторный анализ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0FB8E1-94DB-4AE0-8C05-A8852D35A286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6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6"/>
    </mc:Choice>
    <mc:Fallback xmlns="">
      <p:transition spd="slow" advTm="2084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95536" y="1487496"/>
            <a:ext cx="7092454" cy="37369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dirty="0" smtClean="0"/>
              <a:t>Реализованы 3 подхода к моделированию:</a:t>
            </a:r>
          </a:p>
          <a:p>
            <a:pPr>
              <a:defRPr/>
            </a:pPr>
            <a:r>
              <a:rPr lang="ru-RU" dirty="0" smtClean="0"/>
              <a:t>«</a:t>
            </a:r>
            <a:r>
              <a:rPr lang="en-US" dirty="0" smtClean="0"/>
              <a:t>What If?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анализ</a:t>
            </a:r>
          </a:p>
          <a:p>
            <a:pPr>
              <a:defRPr/>
            </a:pPr>
            <a:r>
              <a:rPr lang="ru-RU" dirty="0" smtClean="0"/>
              <a:t>обратный расчет от целевого показателя</a:t>
            </a:r>
          </a:p>
          <a:p>
            <a:pPr>
              <a:defRPr/>
            </a:pPr>
            <a:r>
              <a:rPr lang="ru-RU" dirty="0" smtClean="0"/>
              <a:t>поиск экстремума целевого показателя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028" y="1484486"/>
            <a:ext cx="7078662" cy="29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3030" y="3099271"/>
            <a:ext cx="7029450" cy="29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Заголовок 1"/>
          <p:cNvSpPr>
            <a:spLocks noGrp="1"/>
          </p:cNvSpPr>
          <p:nvPr>
            <p:ph type="title"/>
          </p:nvPr>
        </p:nvSpPr>
        <p:spPr>
          <a:xfrm>
            <a:off x="1692280" y="152400"/>
            <a:ext cx="5637906" cy="1081088"/>
          </a:xfrm>
        </p:spPr>
        <p:txBody>
          <a:bodyPr/>
          <a:lstStyle/>
          <a:p>
            <a:r>
              <a:rPr lang="ru-RU" altLang="ru-RU" dirty="0" smtClean="0"/>
              <a:t>Функции моделирования</a:t>
            </a:r>
          </a:p>
        </p:txBody>
      </p:sp>
      <p:sp>
        <p:nvSpPr>
          <p:cNvPr id="47113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244408" y="6381328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257C5FF-149C-4646-828A-ACDF45AAC07D}" type="slidenum">
              <a:rPr lang="ru-RU" altLang="ru-RU" sz="10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ru-RU" altLang="ru-RU" sz="1000" dirty="0" smtClean="0"/>
          </a:p>
        </p:txBody>
      </p:sp>
    </p:spTree>
    <p:extLst>
      <p:ext uri="{BB962C8B-B14F-4D97-AF65-F5344CB8AC3E}">
        <p14:creationId xmlns:p14="http://schemas.microsoft.com/office/powerpoint/2010/main" val="12613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250" y="260648"/>
            <a:ext cx="5689053" cy="720080"/>
          </a:xfrm>
        </p:spPr>
        <p:txBody>
          <a:bodyPr/>
          <a:lstStyle/>
          <a:p>
            <a:r>
              <a:rPr lang="ru-RU" dirty="0" smtClean="0"/>
              <a:t>Если наших функций моделирования Вам не хватает…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484784"/>
            <a:ext cx="7560840" cy="4517158"/>
            <a:chOff x="179512" y="1412776"/>
            <a:chExt cx="7560840" cy="4517158"/>
          </a:xfrm>
        </p:grpSpPr>
        <p:pic>
          <p:nvPicPr>
            <p:cNvPr id="6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12776"/>
              <a:ext cx="7560840" cy="4517158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5400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4576688" y="1412776"/>
              <a:ext cx="1008112" cy="144016"/>
            </a:xfrm>
            <a:prstGeom prst="rect">
              <a:avLst/>
            </a:prstGeom>
            <a:noFill/>
            <a:ln w="28575" cap="rnd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35" y="2004517"/>
            <a:ext cx="3109425" cy="4376811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838EFF-C639-4B8E-9213-5D78E10C0CED}" type="slidenum">
              <a:rPr lang="ru-RU" altLang="ru-RU" smtClean="0"/>
              <a:pPr/>
              <a:t>29</a:t>
            </a:fld>
            <a:endParaRPr lang="ru-RU" altLang="ru-RU"/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85" y="1842498"/>
            <a:ext cx="6710091" cy="4421063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C:\Users\mitrohin_s\Desktop\img4C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64704"/>
            <a:ext cx="6984776" cy="4643540"/>
          </a:xfrm>
          <a:prstGeom prst="rect">
            <a:avLst/>
          </a:prstGeom>
          <a:noFill/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6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6" y="274575"/>
            <a:ext cx="6911975" cy="490423"/>
          </a:xfrm>
        </p:spPr>
        <p:txBody>
          <a:bodyPr/>
          <a:lstStyle/>
          <a:p>
            <a:pPr eaLnBrk="1" hangingPunct="1"/>
            <a:r>
              <a:rPr lang="ru-RU" altLang="ru-RU" smtClean="0"/>
              <a:t>1C:Управление холдингом- решение класса </a:t>
            </a:r>
            <a:r>
              <a:rPr lang="en-US" altLang="ru-RU" smtClean="0"/>
              <a:t/>
            </a:r>
            <a:br>
              <a:rPr lang="en-US" altLang="ru-RU" smtClean="0"/>
            </a:br>
            <a:r>
              <a:rPr lang="ru-RU" altLang="ru-RU" smtClean="0"/>
              <a:t>Corporate Performance Management+</a:t>
            </a:r>
          </a:p>
        </p:txBody>
      </p:sp>
      <p:sp>
        <p:nvSpPr>
          <p:cNvPr id="33" name="Oval 7"/>
          <p:cNvSpPr>
            <a:spLocks noChangeArrowheads="1"/>
          </p:cNvSpPr>
          <p:nvPr/>
        </p:nvSpPr>
        <p:spPr bwMode="auto">
          <a:xfrm>
            <a:off x="3225800" y="2352131"/>
            <a:ext cx="2903538" cy="2886995"/>
          </a:xfrm>
          <a:prstGeom prst="ellipse">
            <a:avLst/>
          </a:prstGeom>
          <a:solidFill>
            <a:srgbClr val="FFCE54">
              <a:alpha val="59000"/>
            </a:srgbClr>
          </a:solidFill>
          <a:ln w="25400" algn="ctr">
            <a:solidFill>
              <a:srgbClr val="F6B842"/>
            </a:solidFill>
            <a:miter lim="800000"/>
            <a:headEnd/>
            <a:tailEnd/>
          </a:ln>
        </p:spPr>
        <p:txBody>
          <a:bodyPr anchor="ctr"/>
          <a:lstStyle/>
          <a:p>
            <a:pPr algn="ctr" rt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ar-SA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" name="Двойная стрелка влево/вправо 36"/>
          <p:cNvSpPr>
            <a:spLocks noChangeArrowheads="1"/>
          </p:cNvSpPr>
          <p:nvPr/>
        </p:nvSpPr>
        <p:spPr bwMode="auto">
          <a:xfrm rot="-713201">
            <a:off x="2955925" y="3980529"/>
            <a:ext cx="204788" cy="136493"/>
          </a:xfrm>
          <a:prstGeom prst="leftRightArrow">
            <a:avLst>
              <a:gd name="adj1" fmla="val 50000"/>
              <a:gd name="adj2" fmla="val 49979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-960438" y="3759917"/>
            <a:ext cx="3516313" cy="1209426"/>
            <a:chOff x="480417" y="1155973"/>
            <a:chExt cx="3515519" cy="1209879"/>
          </a:xfrm>
        </p:grpSpPr>
        <p:sp>
          <p:nvSpPr>
            <p:cNvPr id="6188" name="TextBox 34"/>
            <p:cNvSpPr txBox="1">
              <a:spLocks noChangeArrowheads="1"/>
            </p:cNvSpPr>
            <p:nvPr/>
          </p:nvSpPr>
          <p:spPr bwMode="auto">
            <a:xfrm>
              <a:off x="480417" y="1252824"/>
              <a:ext cx="2563234" cy="111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Бюджетирование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операций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и проектов</a:t>
              </a:r>
              <a:endParaRPr lang="en-US" altLang="ru-RU" sz="800" b="1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Эффективный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бюджетный контроль</a:t>
              </a: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Снижение 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OPEX </a:t>
              </a: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и САРЕХ</a:t>
              </a:r>
              <a:endParaRPr lang="en-US" altLang="ru-RU" sz="80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</a:pPr>
              <a:endParaRPr lang="en-US" altLang="ru-RU" sz="80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6189" name="Picture 2" descr="C:\Users\Fomin_D\Desktop\icon\1-0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061" y="1155973"/>
              <a:ext cx="904875" cy="904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Двойная стрелка влево/вправо 33"/>
          <p:cNvSpPr>
            <a:spLocks noChangeArrowheads="1"/>
          </p:cNvSpPr>
          <p:nvPr/>
        </p:nvSpPr>
        <p:spPr bwMode="auto">
          <a:xfrm rot="6786440">
            <a:off x="5299100" y="2261649"/>
            <a:ext cx="206327" cy="136525"/>
          </a:xfrm>
          <a:prstGeom prst="leftRightArrow">
            <a:avLst>
              <a:gd name="adj1" fmla="val 50000"/>
              <a:gd name="adj2" fmla="val 50367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sp>
        <p:nvSpPr>
          <p:cNvPr id="36" name="Двойная стрелка влево/вправо 35"/>
          <p:cNvSpPr>
            <a:spLocks noChangeArrowheads="1"/>
          </p:cNvSpPr>
          <p:nvPr/>
        </p:nvSpPr>
        <p:spPr bwMode="auto">
          <a:xfrm rot="1720410">
            <a:off x="3044825" y="2931435"/>
            <a:ext cx="204788" cy="136493"/>
          </a:xfrm>
          <a:prstGeom prst="leftRightArrow">
            <a:avLst>
              <a:gd name="adj1" fmla="val 50000"/>
              <a:gd name="adj2" fmla="val 49979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sp>
        <p:nvSpPr>
          <p:cNvPr id="38" name="Двойная стрелка влево/вправо 37"/>
          <p:cNvSpPr>
            <a:spLocks noChangeArrowheads="1"/>
          </p:cNvSpPr>
          <p:nvPr/>
        </p:nvSpPr>
        <p:spPr bwMode="auto">
          <a:xfrm rot="8316130">
            <a:off x="3381375" y="4893130"/>
            <a:ext cx="206375" cy="138080"/>
          </a:xfrm>
          <a:prstGeom prst="leftRightArrow">
            <a:avLst>
              <a:gd name="adj1" fmla="val 50000"/>
              <a:gd name="adj2" fmla="val 49788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sp>
        <p:nvSpPr>
          <p:cNvPr id="39" name="Двойная стрелка влево/вправо 38"/>
          <p:cNvSpPr>
            <a:spLocks noChangeArrowheads="1"/>
          </p:cNvSpPr>
          <p:nvPr/>
        </p:nvSpPr>
        <p:spPr bwMode="auto">
          <a:xfrm rot="2121209">
            <a:off x="5711825" y="4989945"/>
            <a:ext cx="204788" cy="136493"/>
          </a:xfrm>
          <a:prstGeom prst="leftRightArrow">
            <a:avLst>
              <a:gd name="adj1" fmla="val 50000"/>
              <a:gd name="adj2" fmla="val 49979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sp>
        <p:nvSpPr>
          <p:cNvPr id="40" name="Двойная стрелка влево/вправо 39"/>
          <p:cNvSpPr>
            <a:spLocks noChangeArrowheads="1"/>
          </p:cNvSpPr>
          <p:nvPr/>
        </p:nvSpPr>
        <p:spPr bwMode="auto">
          <a:xfrm rot="499987">
            <a:off x="6234114" y="4021794"/>
            <a:ext cx="204787" cy="136493"/>
          </a:xfrm>
          <a:prstGeom prst="leftRightArrow">
            <a:avLst>
              <a:gd name="adj1" fmla="val 50000"/>
              <a:gd name="adj2" fmla="val 49979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666750" y="5055017"/>
            <a:ext cx="2751138" cy="1216253"/>
            <a:chOff x="1195" y="2132856"/>
            <a:chExt cx="2751138" cy="1217824"/>
          </a:xfrm>
        </p:grpSpPr>
        <p:sp>
          <p:nvSpPr>
            <p:cNvPr id="6186" name="TextBox 64"/>
            <p:cNvSpPr txBox="1">
              <a:spLocks noChangeArrowheads="1"/>
            </p:cNvSpPr>
            <p:nvPr/>
          </p:nvSpPr>
          <p:spPr bwMode="auto">
            <a:xfrm>
              <a:off x="1195" y="2201191"/>
              <a:ext cx="1728788" cy="114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МСФО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и управленческая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отчетность</a:t>
              </a:r>
              <a:endParaRPr lang="en-US" altLang="ru-RU" sz="800" b="1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Консолидированная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и индивидуальная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отчетность по МСФО</a:t>
              </a: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Портал сверки ВГО</a:t>
              </a:r>
              <a:endParaRPr lang="en-US" altLang="ru-RU" sz="80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6187" name="Picture 4" descr="C:\Users\Fomin_D\Desktop\icon\1-0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58" y="2132856"/>
              <a:ext cx="904875" cy="904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1493838" y="1325257"/>
            <a:ext cx="2692400" cy="903078"/>
            <a:chOff x="-129193" y="3573016"/>
            <a:chExt cx="2684969" cy="904875"/>
          </a:xfrm>
        </p:grpSpPr>
        <p:sp>
          <p:nvSpPr>
            <p:cNvPr id="6184" name="TextBox 66"/>
            <p:cNvSpPr txBox="1">
              <a:spLocks noChangeArrowheads="1"/>
            </p:cNvSpPr>
            <p:nvPr/>
          </p:nvSpPr>
          <p:spPr bwMode="auto">
            <a:xfrm>
              <a:off x="-129193" y="3673204"/>
              <a:ext cx="1727182" cy="752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Централизованное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управление закупками</a:t>
              </a:r>
              <a:endParaRPr lang="en-US" altLang="ru-RU" sz="800" b="1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Экономия на масштабах</a:t>
              </a: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Контроль и централизация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закупок</a:t>
              </a:r>
              <a:endParaRPr lang="en-US" altLang="ru-RU" sz="80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6185" name="Picture 5" descr="C:\Users\Fomin_D\Desktop\icon\1-0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901" y="3573016"/>
              <a:ext cx="904875" cy="904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4989" y="2455295"/>
            <a:ext cx="2378075" cy="904666"/>
            <a:chOff x="126563" y="2127611"/>
            <a:chExt cx="2378872" cy="904875"/>
          </a:xfrm>
        </p:grpSpPr>
        <p:pic>
          <p:nvPicPr>
            <p:cNvPr id="6182" name="Picture 3" descr="C:\Users\Fomin_D\Desktop\icon\1-0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693" y="2127611"/>
              <a:ext cx="904742" cy="904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Box 74"/>
            <p:cNvSpPr txBox="1">
              <a:spLocks noChangeArrowheads="1"/>
            </p:cNvSpPr>
            <p:nvPr/>
          </p:nvSpPr>
          <p:spPr bwMode="auto">
            <a:xfrm>
              <a:off x="126563" y="2294299"/>
              <a:ext cx="1472106" cy="5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Бизнес-анализ и 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BSC</a:t>
              </a:r>
              <a:endParaRPr lang="ru-RU" altLang="ru-RU" sz="800" b="1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algn="r"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Поддержка принятия решений и  мотивация</a:t>
              </a:r>
              <a:endParaRPr lang="en-US" altLang="ru-RU" sz="800">
                <a:solidFill>
                  <a:srgbClr val="000000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/>
            </a:extLst>
          </p:cNvPr>
          <p:cNvGrpSpPr>
            <a:grpSpLocks/>
          </p:cNvGrpSpPr>
          <p:nvPr/>
        </p:nvGrpSpPr>
        <p:grpSpPr bwMode="auto">
          <a:xfrm>
            <a:off x="6362781" y="2320251"/>
            <a:ext cx="2781299" cy="990371"/>
            <a:chOff x="6012160" y="2082552"/>
            <a:chExt cx="2817813" cy="991592"/>
          </a:xfrm>
          <a:solidFill>
            <a:schemeClr val="bg1"/>
          </a:solidFill>
        </p:grpSpPr>
        <p:pic>
          <p:nvPicPr>
            <p:cNvPr id="38947" name="Picture 9" descr="C:\Users\Fomin_D\Desktop\icon\1-03.png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082552"/>
              <a:ext cx="904875" cy="904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48" name="TextBox 75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0060" y="2150814"/>
              <a:ext cx="1839913" cy="9233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lang="ru-RU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Управление</a:t>
              </a:r>
              <a:r>
                <a:rPr lang="en-US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Договорами</a:t>
              </a:r>
              <a:endParaRPr lang="en-US" altLang="ru-RU" sz="1000" b="1" dirty="0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lang="ru-RU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Единое хранилище</a:t>
              </a:r>
              <a:r>
                <a:rPr lang="en-US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договоров и графиков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lang="ru-RU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Согласование договоров</a:t>
              </a:r>
              <a:endParaRPr lang="en-US" altLang="ru-RU" sz="1000" dirty="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5130801" y="1282403"/>
            <a:ext cx="2633663" cy="904666"/>
            <a:chOff x="6258817" y="3532237"/>
            <a:chExt cx="2633663" cy="904875"/>
          </a:xfrm>
        </p:grpSpPr>
        <p:pic>
          <p:nvPicPr>
            <p:cNvPr id="6180" name="Picture 8" descr="C:\Users\Fomin_D\Desktop\icon\1-0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817" y="3532237"/>
              <a:ext cx="904875" cy="904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Box 76"/>
            <p:cNvSpPr txBox="1">
              <a:spLocks noChangeArrowheads="1"/>
            </p:cNvSpPr>
            <p:nvPr/>
          </p:nvSpPr>
          <p:spPr bwMode="auto">
            <a:xfrm>
              <a:off x="7251005" y="3621137"/>
              <a:ext cx="1641475" cy="64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Aft>
                  <a:spcPts val="300"/>
                </a:spcAft>
                <a:buFont typeface="Wingdings" pitchFamily="2" charset="2"/>
                <a:buNone/>
              </a:pP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Казначейство</a:t>
              </a:r>
              <a:endParaRPr lang="en-US" altLang="ru-RU" sz="800" b="1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Контроль, централизация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и оптимизация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денежных потоков</a:t>
              </a:r>
              <a:endParaRPr lang="en-US" altLang="ru-RU" sz="80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6538913" y="3691670"/>
            <a:ext cx="2571750" cy="904666"/>
            <a:chOff x="6252542" y="3544668"/>
            <a:chExt cx="2572595" cy="904875"/>
          </a:xfrm>
        </p:grpSpPr>
        <p:pic>
          <p:nvPicPr>
            <p:cNvPr id="6178" name="Picture 6" descr="C:\Users\Fomin_D\Desktop\icon\1-0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542" y="3544668"/>
              <a:ext cx="904792" cy="904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Box 77"/>
            <p:cNvSpPr txBox="1">
              <a:spLocks noChangeArrowheads="1"/>
            </p:cNvSpPr>
            <p:nvPr/>
          </p:nvSpPr>
          <p:spPr bwMode="auto">
            <a:xfrm>
              <a:off x="7183123" y="3657381"/>
              <a:ext cx="1642014" cy="77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Управление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корпоративными</a:t>
              </a:r>
              <a: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 b="1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налогами</a:t>
              </a:r>
              <a:endParaRPr lang="en-US" altLang="ru-RU" sz="800" b="1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eaLnBrk="1" hangingPunct="1">
                <a:lnSpc>
                  <a:spcPct val="110000"/>
                </a:lnSpc>
                <a:spcAft>
                  <a:spcPts val="300"/>
                </a:spcAft>
              </a:pP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Снижение</a:t>
              </a:r>
              <a: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80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налоговых рисков</a:t>
              </a:r>
              <a:endParaRPr lang="en-US" altLang="ru-RU" sz="80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35" name="Двойная стрелка влево/вправо 34"/>
          <p:cNvSpPr>
            <a:spLocks noChangeArrowheads="1"/>
          </p:cNvSpPr>
          <p:nvPr/>
        </p:nvSpPr>
        <p:spPr bwMode="auto">
          <a:xfrm rot="9065357">
            <a:off x="6102350" y="2966352"/>
            <a:ext cx="204788" cy="136493"/>
          </a:xfrm>
          <a:prstGeom prst="leftRightArrow">
            <a:avLst>
              <a:gd name="adj1" fmla="val 50000"/>
              <a:gd name="adj2" fmla="val 49979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4308476" y="5885087"/>
            <a:ext cx="792163" cy="776108"/>
            <a:chOff x="4021336" y="5738664"/>
            <a:chExt cx="792585" cy="777056"/>
          </a:xfrm>
        </p:grpSpPr>
        <p:sp>
          <p:nvSpPr>
            <p:cNvPr id="6174" name="Блок-схема: магнитный диск 41"/>
            <p:cNvSpPr>
              <a:spLocks noChangeArrowheads="1"/>
            </p:cNvSpPr>
            <p:nvPr/>
          </p:nvSpPr>
          <p:spPr bwMode="auto">
            <a:xfrm>
              <a:off x="4333441" y="5917927"/>
              <a:ext cx="326620" cy="216024"/>
            </a:xfrm>
            <a:prstGeom prst="flowChartMagneticDisk">
              <a:avLst/>
            </a:prstGeom>
            <a:noFill/>
            <a:ln w="1905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500"/>
            </a:p>
          </p:txBody>
        </p:sp>
        <p:sp>
          <p:nvSpPr>
            <p:cNvPr id="6175" name="Блок-схема: магнитный диск 4"/>
            <p:cNvSpPr>
              <a:spLocks noChangeArrowheads="1"/>
            </p:cNvSpPr>
            <p:nvPr/>
          </p:nvSpPr>
          <p:spPr bwMode="auto">
            <a:xfrm>
              <a:off x="4117417" y="6015348"/>
              <a:ext cx="329868" cy="257635"/>
            </a:xfrm>
            <a:prstGeom prst="flowChartMagneticDisk">
              <a:avLst/>
            </a:prstGeom>
            <a:solidFill>
              <a:schemeClr val="bg1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500"/>
            </a:p>
          </p:txBody>
        </p:sp>
        <p:sp>
          <p:nvSpPr>
            <p:cNvPr id="6176" name="Блок-схема: магнитный диск 40"/>
            <p:cNvSpPr>
              <a:spLocks noChangeArrowheads="1"/>
            </p:cNvSpPr>
            <p:nvPr/>
          </p:nvSpPr>
          <p:spPr bwMode="auto">
            <a:xfrm>
              <a:off x="4303268" y="6121251"/>
              <a:ext cx="366641" cy="249153"/>
            </a:xfrm>
            <a:prstGeom prst="flowChartMagneticDisk">
              <a:avLst/>
            </a:prstGeom>
            <a:solidFill>
              <a:schemeClr val="bg1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500"/>
            </a:p>
          </p:txBody>
        </p:sp>
        <p:sp>
          <p:nvSpPr>
            <p:cNvPr id="6177" name="Овал 5"/>
            <p:cNvSpPr>
              <a:spLocks noChangeArrowheads="1"/>
            </p:cNvSpPr>
            <p:nvPr/>
          </p:nvSpPr>
          <p:spPr bwMode="auto">
            <a:xfrm>
              <a:off x="4021336" y="5738664"/>
              <a:ext cx="792585" cy="777056"/>
            </a:xfrm>
            <a:prstGeom prst="ellipse">
              <a:avLst/>
            </a:prstGeom>
            <a:noFill/>
            <a:ln w="1905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sz="1500"/>
            </a:p>
          </p:txBody>
        </p:sp>
      </p:grpSp>
      <p:sp>
        <p:nvSpPr>
          <p:cNvPr id="46" name="TextBox 77"/>
          <p:cNvSpPr txBox="1">
            <a:spLocks noChangeArrowheads="1"/>
          </p:cNvSpPr>
          <p:nvPr/>
        </p:nvSpPr>
        <p:spPr bwMode="auto">
          <a:xfrm>
            <a:off x="5218114" y="6116809"/>
            <a:ext cx="1641475" cy="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300"/>
              </a:spcAft>
            </a:pPr>
            <a:r>
              <a:rPr lang="ru-RU" altLang="ru-RU" sz="1000">
                <a:solidFill>
                  <a:srgbClr val="0070C0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Внешние</a:t>
            </a:r>
            <a:r>
              <a:rPr lang="en-US" altLang="ru-RU" sz="1000">
                <a:solidFill>
                  <a:srgbClr val="0070C0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altLang="ru-RU" sz="1000">
                <a:solidFill>
                  <a:srgbClr val="0070C0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000">
                <a:solidFill>
                  <a:srgbClr val="0070C0"/>
                </a:solidFill>
                <a:latin typeface="Lato Black" pitchFamily="34" charset="0"/>
                <a:ea typeface="Open Sans" pitchFamily="34" charset="0"/>
                <a:cs typeface="Open Sans" pitchFamily="34" charset="0"/>
              </a:rPr>
              <a:t>учетные системы</a:t>
            </a:r>
            <a:endParaRPr lang="en-US" altLang="ru-RU" sz="1000">
              <a:solidFill>
                <a:srgbClr val="0070C0"/>
              </a:solidFill>
              <a:latin typeface="Lato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7" name="Двойная стрелка влево/вправо 46"/>
          <p:cNvSpPr>
            <a:spLocks noChangeArrowheads="1"/>
          </p:cNvSpPr>
          <p:nvPr/>
        </p:nvSpPr>
        <p:spPr bwMode="auto">
          <a:xfrm rot="5400000">
            <a:off x="4464108" y="5408915"/>
            <a:ext cx="498360" cy="288925"/>
          </a:xfrm>
          <a:prstGeom prst="leftRightArrow">
            <a:avLst>
              <a:gd name="adj1" fmla="val 50000"/>
              <a:gd name="adj2" fmla="val 49985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sp>
        <p:nvSpPr>
          <p:cNvPr id="16403" name="TextBox 78"/>
          <p:cNvSpPr txBox="1">
            <a:spLocks noChangeArrowheads="1"/>
          </p:cNvSpPr>
          <p:nvPr/>
        </p:nvSpPr>
        <p:spPr bwMode="auto">
          <a:xfrm>
            <a:off x="3379788" y="3069514"/>
            <a:ext cx="2595562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300"/>
              </a:spcAft>
            </a:pPr>
            <a:r>
              <a:rPr lang="ru-RU" altLang="ru-RU" sz="2500">
                <a:solidFill>
                  <a:srgbClr val="BD4243"/>
                </a:solidFill>
                <a:ea typeface="Open Sans" pitchFamily="34" charset="0"/>
                <a:cs typeface="Open Sans" pitchFamily="34" charset="0"/>
              </a:rPr>
              <a:t>Функции </a:t>
            </a:r>
            <a:br>
              <a:rPr lang="ru-RU" altLang="ru-RU" sz="2500">
                <a:solidFill>
                  <a:srgbClr val="BD4243"/>
                </a:solidFill>
                <a:ea typeface="Open Sans" pitchFamily="34" charset="0"/>
                <a:cs typeface="Open Sans" pitchFamily="34" charset="0"/>
              </a:rPr>
            </a:br>
            <a:r>
              <a:rPr lang="ru-RU" altLang="ru-RU" sz="2500">
                <a:solidFill>
                  <a:srgbClr val="BD4243"/>
                </a:solidFill>
                <a:ea typeface="Open Sans" pitchFamily="34" charset="0"/>
                <a:cs typeface="Open Sans" pitchFamily="34" charset="0"/>
              </a:rPr>
              <a:t>интеграции</a:t>
            </a:r>
            <a:endParaRPr lang="en-US" altLang="ru-RU" sz="2500">
              <a:solidFill>
                <a:srgbClr val="BD4243"/>
              </a:solidFill>
              <a:ea typeface="Open Sans" pitchFamily="34" charset="0"/>
              <a:cs typeface="Open Sans" pitchFamily="34" charset="0"/>
            </a:endParaRPr>
          </a:p>
          <a:p>
            <a:pPr algn="ctr" eaLnBrk="1" hangingPunct="1">
              <a:lnSpc>
                <a:spcPct val="110000"/>
              </a:lnSpc>
              <a:spcAft>
                <a:spcPts val="300"/>
              </a:spcAft>
            </a:pPr>
            <a:endParaRPr lang="en-US" altLang="ru-RU" sz="800">
              <a:solidFill>
                <a:srgbClr val="000000"/>
              </a:solidFill>
              <a:ea typeface="Open Sans" pitchFamily="34" charset="0"/>
              <a:cs typeface="Open Sans" pitchFamily="34" charset="0"/>
            </a:endParaRPr>
          </a:p>
          <a:p>
            <a:pPr algn="ctr" eaLnBrk="1" hangingPunct="1">
              <a:lnSpc>
                <a:spcPct val="110000"/>
              </a:lnSpc>
              <a:spcAft>
                <a:spcPts val="300"/>
              </a:spcAft>
            </a:pPr>
            <a:r>
              <a:rPr lang="ru-RU" altLang="ru-RU" sz="800">
                <a:solidFill>
                  <a:srgbClr val="000000"/>
                </a:solidFill>
                <a:ea typeface="Open Sans" pitchFamily="34" charset="0"/>
                <a:cs typeface="Open Sans" pitchFamily="34" charset="0"/>
              </a:rPr>
              <a:t>Интеграционные инструменты</a:t>
            </a:r>
            <a:br>
              <a:rPr lang="ru-RU" altLang="ru-RU" sz="800">
                <a:solidFill>
                  <a:srgbClr val="000000"/>
                </a:solidFill>
                <a:ea typeface="Open Sans" pitchFamily="34" charset="0"/>
                <a:cs typeface="Open Sans" pitchFamily="34" charset="0"/>
              </a:rPr>
            </a:br>
            <a:r>
              <a:rPr lang="ru-RU" altLang="ru-RU" sz="800">
                <a:solidFill>
                  <a:srgbClr val="000000"/>
                </a:solidFill>
                <a:ea typeface="Open Sans" pitchFamily="34" charset="0"/>
                <a:cs typeface="Open Sans" pitchFamily="34" charset="0"/>
              </a:rPr>
              <a:t>Управление мастер-данными</a:t>
            </a:r>
            <a:br>
              <a:rPr lang="ru-RU" altLang="ru-RU" sz="800">
                <a:solidFill>
                  <a:srgbClr val="000000"/>
                </a:solidFill>
                <a:ea typeface="Open Sans" pitchFamily="34" charset="0"/>
                <a:cs typeface="Open Sans" pitchFamily="34" charset="0"/>
              </a:rPr>
            </a:br>
            <a:r>
              <a:rPr lang="ru-RU" altLang="ru-RU" sz="800">
                <a:solidFill>
                  <a:srgbClr val="000000"/>
                </a:solidFill>
                <a:ea typeface="Open Sans" pitchFamily="34" charset="0"/>
                <a:cs typeface="Open Sans" pitchFamily="34" charset="0"/>
              </a:rPr>
              <a:t>Кросс-системные бизнес-процессы</a:t>
            </a:r>
            <a:endParaRPr lang="en-US" altLang="ru-RU" sz="800">
              <a:solidFill>
                <a:srgbClr val="000000"/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Двойная стрелка влево/вправо 3"/>
          <p:cNvSpPr>
            <a:spLocks noChangeArrowheads="1"/>
          </p:cNvSpPr>
          <p:nvPr/>
        </p:nvSpPr>
        <p:spPr bwMode="auto">
          <a:xfrm rot="3515806">
            <a:off x="3910831" y="2241810"/>
            <a:ext cx="204740" cy="136525"/>
          </a:xfrm>
          <a:prstGeom prst="leftRightArrow">
            <a:avLst>
              <a:gd name="adj1" fmla="val 50000"/>
              <a:gd name="adj2" fmla="val 49979"/>
            </a:avLst>
          </a:prstGeom>
          <a:noFill/>
          <a:ln w="19050" algn="ctr">
            <a:solidFill>
              <a:srgbClr val="BA3B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 sz="1500"/>
          </a:p>
        </p:txBody>
      </p:sp>
      <p:grpSp>
        <p:nvGrpSpPr>
          <p:cNvPr id="16" name="Группа 15">
            <a:extLst>
              <a:ext uri="{FF2B5EF4-FFF2-40B4-BE49-F238E27FC236}"/>
            </a:extLst>
          </p:cNvPr>
          <p:cNvGrpSpPr>
            <a:grpSpLocks/>
          </p:cNvGrpSpPr>
          <p:nvPr/>
        </p:nvGrpSpPr>
        <p:grpSpPr bwMode="auto">
          <a:xfrm>
            <a:off x="6083105" y="5046369"/>
            <a:ext cx="2552700" cy="904666"/>
            <a:chOff x="5796136" y="4869160"/>
            <a:chExt cx="2552570" cy="904873"/>
          </a:xfrm>
          <a:noFill/>
        </p:grpSpPr>
        <p:pic>
          <p:nvPicPr>
            <p:cNvPr id="38943" name="Picture 7" descr="C:\Users\Fomin_D\Desktop\icon\1-07.png">
              <a:extLst>
                <a:ext uri="{FF2B5EF4-FFF2-40B4-BE49-F238E27FC236}"/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869160"/>
              <a:ext cx="904745" cy="904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44" name="TextBox 77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7231" y="4940598"/>
              <a:ext cx="1641475" cy="7155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lang="ru-RU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Бухгалтерский</a:t>
              </a:r>
              <a:r>
                <a:rPr lang="en-US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1000" b="1" dirty="0">
                  <a:solidFill>
                    <a:srgbClr val="BA3A3B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учет</a:t>
              </a:r>
              <a:endParaRPr lang="en-US" altLang="ru-RU" sz="1000" b="1" dirty="0">
                <a:solidFill>
                  <a:srgbClr val="BA3A3B"/>
                </a:solidFill>
                <a:latin typeface="Lato Black" pitchFamily="34" charset="0"/>
                <a:ea typeface="Open Sans" pitchFamily="34" charset="0"/>
                <a:cs typeface="Open Sans" pitchFamily="34" charset="0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lang="ru-RU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Снижение</a:t>
              </a:r>
              <a:r>
                <a:rPr lang="en-US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налоговых рисков</a:t>
              </a:r>
              <a:endParaRPr lang="en-US" altLang="ru-RU" sz="1000" dirty="0">
                <a:solidFill>
                  <a:srgbClr val="000000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1033464" y="1207809"/>
            <a:ext cx="7685087" cy="3958308"/>
            <a:chOff x="749011" y="1061299"/>
            <a:chExt cx="7683441" cy="3958731"/>
          </a:xfrm>
        </p:grpSpPr>
        <p:pic>
          <p:nvPicPr>
            <p:cNvPr id="6169" name="Picture 2" descr="KPMG log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3429000"/>
              <a:ext cx="548084" cy="21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4" descr="http://preview.thenewsmarket.com/Previews/PWC/StillAssets/273171_v3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9" t="16977" r="11313" b="15485"/>
            <a:stretch>
              <a:fillRect/>
            </a:stretch>
          </p:blipFill>
          <p:spPr bwMode="auto">
            <a:xfrm>
              <a:off x="7465783" y="1061299"/>
              <a:ext cx="488916" cy="32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4" descr="http://preview.thenewsmarket.com/Previews/PWC/StillAssets/273171_v3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9" t="16977" r="11313" b="15485"/>
            <a:stretch>
              <a:fillRect/>
            </a:stretch>
          </p:blipFill>
          <p:spPr bwMode="auto">
            <a:xfrm>
              <a:off x="7755492" y="1988840"/>
              <a:ext cx="488916" cy="32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96" descr="EY Ernst Young Russia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11" y="1085312"/>
              <a:ext cx="899362" cy="3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96" descr="EY Ernst Young Russia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653136"/>
              <a:ext cx="899362" cy="3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89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35" grpId="0" animBg="1"/>
      <p:bldP spid="46" grpId="0"/>
      <p:bldP spid="47" grpId="0" animBg="1"/>
      <p:bldP spid="1640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1397000"/>
            <a:ext cx="9144000" cy="4064000"/>
            <a:chOff x="0" y="1397000"/>
            <a:chExt cx="9144000" cy="406400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97000"/>
              <a:ext cx="9144000" cy="4064000"/>
            </a:xfrm>
            <a:prstGeom prst="rect">
              <a:avLst/>
            </a:prstGeom>
            <a:effectLst>
              <a:outerShdw blurRad="2540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162" y="3760787"/>
              <a:ext cx="972000" cy="43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727200" y="115888"/>
            <a:ext cx="6911975" cy="1081087"/>
          </a:xfrm>
        </p:spPr>
        <p:txBody>
          <a:bodyPr/>
          <a:lstStyle/>
          <a:p>
            <a:r>
              <a:rPr lang="ru-RU" altLang="ru-RU" dirty="0" err="1" smtClean="0"/>
              <a:t>Фэйслифтинг</a:t>
            </a:r>
            <a:r>
              <a:rPr lang="ru-RU" altLang="ru-RU" dirty="0" smtClean="0"/>
              <a:t> </a:t>
            </a:r>
            <a:r>
              <a:rPr lang="en-US" altLang="ru-RU" dirty="0" smtClean="0"/>
              <a:t>BSC</a:t>
            </a:r>
            <a:r>
              <a:rPr lang="ru-RU" altLang="ru-RU" dirty="0" smtClean="0"/>
              <a:t>: </a:t>
            </a:r>
            <a:br>
              <a:rPr lang="ru-RU" altLang="ru-RU" dirty="0" smtClean="0"/>
            </a:br>
            <a:r>
              <a:rPr lang="ru-RU" altLang="ru-RU" dirty="0" smtClean="0"/>
              <a:t>стратегическая карта целей, </a:t>
            </a:r>
            <a:r>
              <a:rPr lang="en-US" altLang="ru-RU" dirty="0" smtClean="0"/>
              <a:t>KPI</a:t>
            </a:r>
            <a:r>
              <a:rPr lang="ru-RU" altLang="ru-RU" dirty="0" smtClean="0"/>
              <a:t>, инициативы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75453A-7D8C-44E8-A1FF-11AC307C1143}" type="slidenum">
              <a:rPr lang="ru-RU" altLang="ru-RU" smtClean="0"/>
              <a:pPr>
                <a:defRPr/>
              </a:pPr>
              <a:t>30</a:t>
            </a:fld>
            <a:endParaRPr lang="ru-RU" altLang="ru-RU" dirty="0"/>
          </a:p>
        </p:txBody>
      </p:sp>
      <p:sp>
        <p:nvSpPr>
          <p:cNvPr id="22" name="Трапеция 21"/>
          <p:cNvSpPr/>
          <p:nvPr/>
        </p:nvSpPr>
        <p:spPr bwMode="auto">
          <a:xfrm>
            <a:off x="1697038" y="2457450"/>
            <a:ext cx="3306762" cy="1962150"/>
          </a:xfrm>
          <a:prstGeom prst="trapezoid">
            <a:avLst/>
          </a:prstGeom>
          <a:solidFill>
            <a:srgbClr val="F9E383">
              <a:alpha val="10000"/>
            </a:srgbClr>
          </a:solidFill>
          <a:ln w="31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7181" name="TextBox 4"/>
          <p:cNvSpPr txBox="1">
            <a:spLocks noChangeArrowheads="1"/>
          </p:cNvSpPr>
          <p:nvPr/>
        </p:nvSpPr>
        <p:spPr bwMode="auto">
          <a:xfrm>
            <a:off x="312738" y="5549900"/>
            <a:ext cx="7254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u="sng"/>
              <a:t>Легенда</a:t>
            </a:r>
            <a:endParaRPr lang="ru-RU" altLang="ru-RU" sz="1100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2430463" y="5919788"/>
            <a:ext cx="619125" cy="215900"/>
          </a:xfrm>
          <a:prstGeom prst="rect">
            <a:avLst/>
          </a:prstGeom>
          <a:solidFill>
            <a:srgbClr val="FFFF00">
              <a:alpha val="50000"/>
            </a:srgb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27063" y="5919788"/>
            <a:ext cx="619125" cy="2159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359275" y="5919788"/>
            <a:ext cx="619125" cy="2159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sz="1000" dirty="0"/>
          </a:p>
        </p:txBody>
      </p:sp>
      <p:sp>
        <p:nvSpPr>
          <p:cNvPr id="7185" name="TextBox 20"/>
          <p:cNvSpPr txBox="1">
            <a:spLocks noChangeArrowheads="1"/>
          </p:cNvSpPr>
          <p:nvPr/>
        </p:nvSpPr>
        <p:spPr bwMode="auto">
          <a:xfrm>
            <a:off x="323850" y="6178550"/>
            <a:ext cx="1658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/>
              <a:t>Нормальное значение</a:t>
            </a:r>
          </a:p>
        </p:txBody>
      </p:sp>
      <p:sp>
        <p:nvSpPr>
          <p:cNvPr id="7186" name="TextBox 22"/>
          <p:cNvSpPr txBox="1">
            <a:spLocks noChangeArrowheads="1"/>
          </p:cNvSpPr>
          <p:nvPr/>
        </p:nvSpPr>
        <p:spPr bwMode="auto">
          <a:xfrm>
            <a:off x="1982788" y="6178550"/>
            <a:ext cx="17716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/>
              <a:t>Допустимое отклонение</a:t>
            </a:r>
          </a:p>
        </p:txBody>
      </p:sp>
      <p:sp>
        <p:nvSpPr>
          <p:cNvPr id="7187" name="TextBox 25"/>
          <p:cNvSpPr txBox="1">
            <a:spLocks noChangeArrowheads="1"/>
          </p:cNvSpPr>
          <p:nvPr/>
        </p:nvSpPr>
        <p:spPr bwMode="auto">
          <a:xfrm>
            <a:off x="3783013" y="6178550"/>
            <a:ext cx="18049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/>
              <a:t>Критическое отклонение</a:t>
            </a:r>
          </a:p>
        </p:txBody>
      </p:sp>
      <p:pic>
        <p:nvPicPr>
          <p:cNvPr id="718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846763"/>
            <a:ext cx="3524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TextBox 27"/>
          <p:cNvSpPr txBox="1">
            <a:spLocks noChangeArrowheads="1"/>
          </p:cNvSpPr>
          <p:nvPr/>
        </p:nvSpPr>
        <p:spPr bwMode="auto">
          <a:xfrm>
            <a:off x="6084888" y="6178550"/>
            <a:ext cx="522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/>
              <a:t>Цель</a:t>
            </a:r>
          </a:p>
        </p:txBody>
      </p:sp>
      <p:pic>
        <p:nvPicPr>
          <p:cNvPr id="719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875338"/>
            <a:ext cx="371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TextBox 28"/>
          <p:cNvSpPr txBox="1">
            <a:spLocks noChangeArrowheads="1"/>
          </p:cNvSpPr>
          <p:nvPr/>
        </p:nvSpPr>
        <p:spPr bwMode="auto">
          <a:xfrm>
            <a:off x="7451725" y="6178550"/>
            <a:ext cx="946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/>
              <a:t>Показатель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" y="2404806"/>
            <a:ext cx="4695238" cy="2714286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676525" y="2600771"/>
            <a:ext cx="1403350" cy="677863"/>
          </a:xfrm>
          <a:prstGeom prst="rect">
            <a:avLst/>
          </a:prstGeom>
          <a:solidFill>
            <a:srgbClr val="F9E383">
              <a:alpha val="0"/>
            </a:srgbClr>
          </a:solidFill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340">
            <a:off x="2867025" y="3062288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429000"/>
            <a:ext cx="9144000" cy="1954212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26"/>
    </mc:Choice>
    <mc:Fallback xmlns="">
      <p:transition spd="slow" advTm="9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1192213"/>
            <a:ext cx="8720137" cy="529113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851275" y="2411413"/>
            <a:ext cx="4105275" cy="39957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985125" y="2411413"/>
            <a:ext cx="792163" cy="39957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3850" y="2411413"/>
            <a:ext cx="3492500" cy="39957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7D396-33AF-4C39-A5C2-17C02DA5549E}" type="slidenum">
              <a:rPr lang="ru-RU" altLang="ru-RU" smtClean="0"/>
              <a:pPr>
                <a:defRPr/>
              </a:pPr>
              <a:t>31</a:t>
            </a:fld>
            <a:endParaRPr lang="ru-RU" altLang="ru-RU" dirty="0"/>
          </a:p>
        </p:txBody>
      </p:sp>
      <p:sp>
        <p:nvSpPr>
          <p:cNvPr id="15" name="Выноска 2 (с границей) 14"/>
          <p:cNvSpPr/>
          <p:nvPr/>
        </p:nvSpPr>
        <p:spPr>
          <a:xfrm>
            <a:off x="1979613" y="1357313"/>
            <a:ext cx="936625" cy="360362"/>
          </a:xfrm>
          <a:prstGeom prst="accentCallout2">
            <a:avLst>
              <a:gd name="adj1" fmla="val 43802"/>
              <a:gd name="adj2" fmla="val 104453"/>
              <a:gd name="adj3" fmla="val 43803"/>
              <a:gd name="adj4" fmla="val 114208"/>
              <a:gd name="adj5" fmla="val 180564"/>
              <a:gd name="adj6" fmla="val 117136"/>
            </a:avLst>
          </a:prstGeom>
          <a:solidFill>
            <a:srgbClr val="F9F7DF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</a:rPr>
              <a:t>Состояние / Динамика</a:t>
            </a:r>
          </a:p>
        </p:txBody>
      </p:sp>
      <p:sp>
        <p:nvSpPr>
          <p:cNvPr id="14344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mtClean="0"/>
              <a:t>BSC</a:t>
            </a:r>
            <a:r>
              <a:rPr lang="ru-RU" altLang="ru-RU" smtClean="0"/>
              <a:t>. «Счетные карты»</a:t>
            </a:r>
          </a:p>
        </p:txBody>
      </p:sp>
      <p:sp>
        <p:nvSpPr>
          <p:cNvPr id="22" name="Выноска 2 (с границей) 21"/>
          <p:cNvSpPr/>
          <p:nvPr/>
        </p:nvSpPr>
        <p:spPr>
          <a:xfrm>
            <a:off x="5867400" y="1390650"/>
            <a:ext cx="1008063" cy="360363"/>
          </a:xfrm>
          <a:prstGeom prst="accentCallout2">
            <a:avLst>
              <a:gd name="adj1" fmla="val 64967"/>
              <a:gd name="adj2" fmla="val -5075"/>
              <a:gd name="adj3" fmla="val 64967"/>
              <a:gd name="adj4" fmla="val -13345"/>
              <a:gd name="adj5" fmla="val 172627"/>
              <a:gd name="adj6" fmla="val -27863"/>
            </a:avLst>
          </a:prstGeom>
          <a:solidFill>
            <a:srgbClr val="F9F7DF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 err="1">
                <a:solidFill>
                  <a:schemeClr val="tx1"/>
                </a:solidFill>
              </a:rPr>
              <a:t>Различныеотклонения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Выноска 2 (с границей) 22"/>
          <p:cNvSpPr/>
          <p:nvPr/>
        </p:nvSpPr>
        <p:spPr>
          <a:xfrm>
            <a:off x="7361238" y="1371600"/>
            <a:ext cx="1079500" cy="360363"/>
          </a:xfrm>
          <a:prstGeom prst="accentCallout2">
            <a:avLst>
              <a:gd name="adj1" fmla="val 70258"/>
              <a:gd name="adj2" fmla="val 103581"/>
              <a:gd name="adj3" fmla="val 70257"/>
              <a:gd name="adj4" fmla="val 112507"/>
              <a:gd name="adj5" fmla="val 175273"/>
              <a:gd name="adj6" fmla="val 107628"/>
            </a:avLst>
          </a:prstGeom>
          <a:solidFill>
            <a:srgbClr val="F9F7DF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</a:rPr>
              <a:t>Выполнение плана</a:t>
            </a:r>
          </a:p>
        </p:txBody>
      </p: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2278063" y="2012950"/>
            <a:ext cx="790575" cy="0"/>
          </a:xfrm>
          <a:prstGeom prst="line">
            <a:avLst/>
          </a:prstGeom>
          <a:noFill/>
          <a:ln w="12700" algn="ctr">
            <a:solidFill>
              <a:srgbClr val="F6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3851275" y="2016125"/>
            <a:ext cx="3960813" cy="0"/>
          </a:xfrm>
          <a:prstGeom prst="line">
            <a:avLst/>
          </a:prstGeom>
          <a:noFill/>
          <a:ln w="12700" algn="ctr">
            <a:solidFill>
              <a:srgbClr val="F6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7985125" y="2006600"/>
            <a:ext cx="539750" cy="0"/>
          </a:xfrm>
          <a:prstGeom prst="line">
            <a:avLst/>
          </a:prstGeom>
          <a:noFill/>
          <a:ln w="12700" algn="ctr">
            <a:solidFill>
              <a:srgbClr val="F6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Выноска 2 (с границей) 26"/>
          <p:cNvSpPr/>
          <p:nvPr/>
        </p:nvSpPr>
        <p:spPr>
          <a:xfrm>
            <a:off x="369888" y="6569075"/>
            <a:ext cx="1079500" cy="217488"/>
          </a:xfrm>
          <a:prstGeom prst="accentCallout2">
            <a:avLst>
              <a:gd name="adj1" fmla="val 43802"/>
              <a:gd name="adj2" fmla="val -4118"/>
              <a:gd name="adj3" fmla="val 43802"/>
              <a:gd name="adj4" fmla="val -23558"/>
              <a:gd name="adj5" fmla="val -1366256"/>
              <a:gd name="adj6" fmla="val -26104"/>
            </a:avLst>
          </a:prstGeom>
          <a:solidFill>
            <a:srgbClr val="F9F7DF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</a:rPr>
              <a:t>Финансовые</a:t>
            </a:r>
          </a:p>
        </p:txBody>
      </p:sp>
      <p:cxnSp>
        <p:nvCxnSpPr>
          <p:cNvPr id="30" name="Прямая соединительная линия 29"/>
          <p:cNvCxnSpPr>
            <a:cxnSpLocks noChangeShapeType="1"/>
          </p:cNvCxnSpPr>
          <p:nvPr/>
        </p:nvCxnSpPr>
        <p:spPr bwMode="auto">
          <a:xfrm>
            <a:off x="88900" y="3621088"/>
            <a:ext cx="1736725" cy="0"/>
          </a:xfrm>
          <a:prstGeom prst="line">
            <a:avLst/>
          </a:prstGeom>
          <a:noFill/>
          <a:ln w="3175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Прямая соединительная линия 31"/>
          <p:cNvCxnSpPr>
            <a:cxnSpLocks noChangeShapeType="1"/>
          </p:cNvCxnSpPr>
          <p:nvPr/>
        </p:nvCxnSpPr>
        <p:spPr bwMode="auto">
          <a:xfrm>
            <a:off x="98425" y="4537075"/>
            <a:ext cx="1665288" cy="0"/>
          </a:xfrm>
          <a:prstGeom prst="line">
            <a:avLst/>
          </a:prstGeom>
          <a:noFill/>
          <a:ln w="3175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Выноска 2 (с границей) 34"/>
          <p:cNvSpPr/>
          <p:nvPr/>
        </p:nvSpPr>
        <p:spPr>
          <a:xfrm>
            <a:off x="2519363" y="6564313"/>
            <a:ext cx="1260475" cy="215900"/>
          </a:xfrm>
          <a:prstGeom prst="accentCallout2">
            <a:avLst>
              <a:gd name="adj1" fmla="val 43802"/>
              <a:gd name="adj2" fmla="val -4118"/>
              <a:gd name="adj3" fmla="val 43802"/>
              <a:gd name="adj4" fmla="val -23558"/>
              <a:gd name="adj5" fmla="val -1745492"/>
              <a:gd name="adj6" fmla="val -23080"/>
            </a:avLst>
          </a:prstGeom>
          <a:solidFill>
            <a:srgbClr val="F9F7DF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</a:rPr>
              <a:t>Не финансовые</a:t>
            </a:r>
          </a:p>
        </p:txBody>
      </p:sp>
      <p:cxnSp>
        <p:nvCxnSpPr>
          <p:cNvPr id="36" name="Прямая соединительная линия 35"/>
          <p:cNvCxnSpPr>
            <a:cxnSpLocks noChangeShapeType="1"/>
          </p:cNvCxnSpPr>
          <p:nvPr/>
        </p:nvCxnSpPr>
        <p:spPr bwMode="auto">
          <a:xfrm>
            <a:off x="611188" y="2800350"/>
            <a:ext cx="1617662" cy="0"/>
          </a:xfrm>
          <a:prstGeom prst="line">
            <a:avLst/>
          </a:prstGeom>
          <a:noFill/>
          <a:ln w="9525" algn="ctr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Прямая соединительная линия 36"/>
          <p:cNvCxnSpPr>
            <a:cxnSpLocks noChangeShapeType="1"/>
          </p:cNvCxnSpPr>
          <p:nvPr/>
        </p:nvCxnSpPr>
        <p:spPr bwMode="auto">
          <a:xfrm>
            <a:off x="611188" y="5770563"/>
            <a:ext cx="1612900" cy="0"/>
          </a:xfrm>
          <a:prstGeom prst="line">
            <a:avLst/>
          </a:prstGeom>
          <a:noFill/>
          <a:ln w="9525" algn="ctr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97076557"/>
      </p:ext>
    </p:extLst>
  </p:cSld>
  <p:clrMapOvr>
    <a:masterClrMapping/>
  </p:clrMapOvr>
  <p:transition spd="slow" advTm="2279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1196975"/>
            <a:ext cx="8639175" cy="5307013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911975" cy="1081088"/>
          </a:xfrm>
        </p:spPr>
        <p:txBody>
          <a:bodyPr/>
          <a:lstStyle/>
          <a:p>
            <a:r>
              <a:rPr lang="ru-RU" altLang="ru-RU" smtClean="0"/>
              <a:t>Дашборд. Наглядное представление показателей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9CA08B-5027-4CA3-A77B-F63F456D80C9}" type="slidenum">
              <a:rPr lang="ru-RU" altLang="ru-RU" smtClean="0"/>
              <a:pPr>
                <a:defRPr/>
              </a:pPr>
              <a:t>32</a:t>
            </a:fld>
            <a:endParaRPr lang="ru-RU" alt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268788" y="4005263"/>
            <a:ext cx="0" cy="2160587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2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 rot="5400000">
            <a:off x="1785938" y="1500188"/>
            <a:ext cx="214312" cy="214312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1663700" y="1235075"/>
            <a:ext cx="695703" cy="279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виджет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Прямая со стрелкой 25"/>
          <p:cNvCxnSpPr>
            <a:cxnSpLocks noChangeShapeType="1"/>
          </p:cNvCxnSpPr>
          <p:nvPr/>
        </p:nvCxnSpPr>
        <p:spPr bwMode="auto">
          <a:xfrm rot="16200000" flipV="1">
            <a:off x="2040731" y="4071938"/>
            <a:ext cx="214312" cy="214312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</p:spPr>
      </p:cxnSp>
      <p:sp>
        <p:nvSpPr>
          <p:cNvPr id="27" name="TextBox 26"/>
          <p:cNvSpPr txBox="1"/>
          <p:nvPr/>
        </p:nvSpPr>
        <p:spPr>
          <a:xfrm>
            <a:off x="1800637" y="4286250"/>
            <a:ext cx="1175514" cy="5909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расшифровка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виджета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4898" y="3941331"/>
            <a:ext cx="1245790" cy="2797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экстраполяция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Прямая со стрелкой 13"/>
          <p:cNvCxnSpPr>
            <a:cxnSpLocks noChangeShapeType="1"/>
          </p:cNvCxnSpPr>
          <p:nvPr/>
        </p:nvCxnSpPr>
        <p:spPr bwMode="auto">
          <a:xfrm flipH="1">
            <a:off x="4860032" y="4286250"/>
            <a:ext cx="216024" cy="295465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2623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6"/>
    </mc:Choice>
    <mc:Fallback xmlns="">
      <p:transition spd="slow" advTm="5764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592263"/>
            <a:ext cx="3486150" cy="13509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111750" y="188913"/>
            <a:ext cx="346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ru-RU" sz="1800"/>
          </a:p>
        </p:txBody>
      </p:sp>
      <p:sp>
        <p:nvSpPr>
          <p:cNvPr id="9220" name="Заголовок 3"/>
          <p:cNvSpPr>
            <a:spLocks noGrp="1"/>
          </p:cNvSpPr>
          <p:nvPr>
            <p:ph type="title"/>
          </p:nvPr>
        </p:nvSpPr>
        <p:spPr>
          <a:xfrm>
            <a:off x="1835696" y="44624"/>
            <a:ext cx="6696075" cy="1081087"/>
          </a:xfrm>
        </p:spPr>
        <p:txBody>
          <a:bodyPr/>
          <a:lstStyle/>
          <a:p>
            <a:r>
              <a:rPr lang="ru-RU" altLang="ru-RU" dirty="0" smtClean="0"/>
              <a:t>Что показывает </a:t>
            </a:r>
            <a:r>
              <a:rPr lang="ru-RU" altLang="ru-RU" dirty="0" err="1" smtClean="0"/>
              <a:t>виджет</a:t>
            </a:r>
            <a:r>
              <a:rPr lang="ru-RU" altLang="ru-RU" dirty="0" smtClean="0"/>
              <a:t>?</a:t>
            </a:r>
          </a:p>
        </p:txBody>
      </p:sp>
      <p:sp>
        <p:nvSpPr>
          <p:cNvPr id="82" name="Выноска 2 (с границей) 81"/>
          <p:cNvSpPr/>
          <p:nvPr/>
        </p:nvSpPr>
        <p:spPr>
          <a:xfrm>
            <a:off x="6197600" y="1027113"/>
            <a:ext cx="936625" cy="36036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9501"/>
              <a:gd name="adj6" fmla="val -70903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Прошлый период</a:t>
            </a:r>
          </a:p>
        </p:txBody>
      </p:sp>
      <p:sp>
        <p:nvSpPr>
          <p:cNvPr id="83" name="Выноска 2 (с границей) 82"/>
          <p:cNvSpPr/>
          <p:nvPr/>
        </p:nvSpPr>
        <p:spPr>
          <a:xfrm>
            <a:off x="5614988" y="3006725"/>
            <a:ext cx="935037" cy="468313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1457"/>
              <a:gd name="adj6" fmla="val -10932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 smtClean="0">
                <a:solidFill>
                  <a:prstClr val="black"/>
                </a:solidFill>
                <a:latin typeface="Calibri"/>
                <a:cs typeface="+mn-cs"/>
              </a:rPr>
              <a:t>Целевое значение </a:t>
            </a: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(план)</a:t>
            </a:r>
          </a:p>
        </p:txBody>
      </p:sp>
      <p:sp>
        <p:nvSpPr>
          <p:cNvPr id="84" name="Выноска 2 (с границей) 83"/>
          <p:cNvSpPr/>
          <p:nvPr/>
        </p:nvSpPr>
        <p:spPr>
          <a:xfrm>
            <a:off x="6543675" y="1538288"/>
            <a:ext cx="1008063" cy="64928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8913"/>
              <a:gd name="adj6" fmla="val -46534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% и сумма отклонения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от текущего значения</a:t>
            </a:r>
          </a:p>
        </p:txBody>
      </p:sp>
      <p:sp>
        <p:nvSpPr>
          <p:cNvPr id="85" name="Выноска 2 (с границей) 84"/>
          <p:cNvSpPr/>
          <p:nvPr/>
        </p:nvSpPr>
        <p:spPr>
          <a:xfrm>
            <a:off x="6761163" y="2403475"/>
            <a:ext cx="1008062" cy="64770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6388"/>
              <a:gd name="adj6" fmla="val -68328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% и сумма отклонения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от целевого значения</a:t>
            </a:r>
          </a:p>
        </p:txBody>
      </p:sp>
      <p:sp>
        <p:nvSpPr>
          <p:cNvPr id="86" name="Выноска 2 (с границей) 85"/>
          <p:cNvSpPr/>
          <p:nvPr/>
        </p:nvSpPr>
        <p:spPr>
          <a:xfrm>
            <a:off x="1322388" y="1970088"/>
            <a:ext cx="1079500" cy="290512"/>
          </a:xfrm>
          <a:prstGeom prst="accentCallout2">
            <a:avLst>
              <a:gd name="adj1" fmla="val 27929"/>
              <a:gd name="adj2" fmla="val 105471"/>
              <a:gd name="adj3" fmla="val 27929"/>
              <a:gd name="adj4" fmla="val 114208"/>
              <a:gd name="adj5" fmla="val 99178"/>
              <a:gd name="adj6" fmla="val 137358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Пиктограмма</a:t>
            </a:r>
          </a:p>
        </p:txBody>
      </p:sp>
      <p:sp>
        <p:nvSpPr>
          <p:cNvPr id="87" name="Выноска 2 (с границей) 86"/>
          <p:cNvSpPr/>
          <p:nvPr/>
        </p:nvSpPr>
        <p:spPr>
          <a:xfrm>
            <a:off x="1763713" y="1182688"/>
            <a:ext cx="1079500" cy="358775"/>
          </a:xfrm>
          <a:prstGeom prst="accentCallout2">
            <a:avLst>
              <a:gd name="adj1" fmla="val 27929"/>
              <a:gd name="adj2" fmla="val 105471"/>
              <a:gd name="adj3" fmla="val 27929"/>
              <a:gd name="adj4" fmla="val 114208"/>
              <a:gd name="adj5" fmla="val 135239"/>
              <a:gd name="adj6" fmla="val 145924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Название показателя</a:t>
            </a:r>
          </a:p>
        </p:txBody>
      </p:sp>
      <p:sp>
        <p:nvSpPr>
          <p:cNvPr id="88" name="Выноска 2 (с границей) 87"/>
          <p:cNvSpPr/>
          <p:nvPr/>
        </p:nvSpPr>
        <p:spPr>
          <a:xfrm>
            <a:off x="2468563" y="3008313"/>
            <a:ext cx="1079500" cy="468312"/>
          </a:xfrm>
          <a:prstGeom prst="accentCallout2">
            <a:avLst>
              <a:gd name="adj1" fmla="val 27929"/>
              <a:gd name="adj2" fmla="val 105471"/>
              <a:gd name="adj3" fmla="val 27929"/>
              <a:gd name="adj4" fmla="val 114208"/>
              <a:gd name="adj5" fmla="val -132217"/>
              <a:gd name="adj6" fmla="val 145539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Значение текущего периода</a:t>
            </a:r>
          </a:p>
        </p:txBody>
      </p:sp>
      <p:sp>
        <p:nvSpPr>
          <p:cNvPr id="108" name="Выноска 2 (с границей) 107"/>
          <p:cNvSpPr/>
          <p:nvPr/>
        </p:nvSpPr>
        <p:spPr>
          <a:xfrm>
            <a:off x="3522663" y="908050"/>
            <a:ext cx="1050925" cy="4524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1223"/>
              <a:gd name="adj6" fmla="val -18954"/>
            </a:avLst>
          </a:prstGeom>
          <a:solidFill>
            <a:srgbClr val="F9F7DF"/>
          </a:solidFill>
          <a:ln w="317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black"/>
                </a:solidFill>
                <a:latin typeface="Calibri"/>
                <a:cs typeface="+mn-cs"/>
              </a:rPr>
              <a:t>Цвет названия от состояния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3978275" y="1319213"/>
            <a:ext cx="144463" cy="14446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3757613" y="1319213"/>
            <a:ext cx="144462" cy="144462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4189413" y="1319213"/>
            <a:ext cx="144462" cy="144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811">
            <a:off x="3738563" y="166528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475" y="3567113"/>
            <a:ext cx="6480175" cy="306228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3141663"/>
            <a:ext cx="4319587" cy="295592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50" y="3566244"/>
            <a:ext cx="4392613" cy="295910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1ACD26-2D61-4C7F-9EA5-8317917245F9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2136775"/>
            <a:ext cx="18002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3517900" y="2906713"/>
            <a:ext cx="539750" cy="0"/>
          </a:xfrm>
          <a:prstGeom prst="line">
            <a:avLst/>
          </a:prstGeom>
          <a:noFill/>
          <a:ln w="381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Прямая соединительная линия 8"/>
          <p:cNvCxnSpPr>
            <a:cxnSpLocks noChangeShapeType="1"/>
          </p:cNvCxnSpPr>
          <p:nvPr/>
        </p:nvCxnSpPr>
        <p:spPr bwMode="auto">
          <a:xfrm>
            <a:off x="3519488" y="2708275"/>
            <a:ext cx="501650" cy="0"/>
          </a:xfrm>
          <a:prstGeom prst="line">
            <a:avLst/>
          </a:prstGeom>
          <a:noFill/>
          <a:ln w="381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3519488" y="2511425"/>
            <a:ext cx="936625" cy="0"/>
          </a:xfrm>
          <a:prstGeom prst="line">
            <a:avLst/>
          </a:prstGeom>
          <a:noFill/>
          <a:ln w="381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68960"/>
            <a:ext cx="9144000" cy="237807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754436"/>
      </p:ext>
    </p:extLst>
  </p:cSld>
  <p:clrMapOvr>
    <a:masterClrMapping/>
  </p:clrMapOvr>
  <p:transition advTm="87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5538"/>
            <a:ext cx="9144000" cy="237807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5111750" y="188913"/>
            <a:ext cx="346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ru-RU" sz="1800"/>
          </a:p>
        </p:txBody>
      </p:sp>
      <p:sp>
        <p:nvSpPr>
          <p:cNvPr id="10244" name="Заголовок 3"/>
          <p:cNvSpPr>
            <a:spLocks noGrp="1"/>
          </p:cNvSpPr>
          <p:nvPr>
            <p:ph type="title"/>
          </p:nvPr>
        </p:nvSpPr>
        <p:spPr>
          <a:xfrm>
            <a:off x="1882775" y="188913"/>
            <a:ext cx="6696075" cy="1081087"/>
          </a:xfrm>
        </p:spPr>
        <p:txBody>
          <a:bodyPr/>
          <a:lstStyle/>
          <a:p>
            <a:r>
              <a:rPr lang="ru-RU" altLang="ru-RU" smtClean="0"/>
              <a:t>Расшифровка до учетного документа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3644900"/>
            <a:ext cx="8983663" cy="29527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C2EE37-14C8-4277-ABD4-A183E0872A47}" type="slidenum">
              <a:rPr lang="ru-RU" altLang="ru-RU" smtClean="0"/>
              <a:pPr>
                <a:defRPr/>
              </a:pPr>
              <a:t>34</a:t>
            </a:fld>
            <a:endParaRPr lang="ru-RU" alt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811">
            <a:off x="4749800" y="306228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>
            <a:spLocks noChangeArrowheads="1"/>
          </p:cNvSpPr>
          <p:nvPr/>
        </p:nvSpPr>
        <p:spPr bwMode="auto">
          <a:xfrm>
            <a:off x="4533900" y="3400425"/>
            <a:ext cx="398463" cy="244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4211638" y="6067425"/>
            <a:ext cx="2016125" cy="161925"/>
          </a:xfrm>
          <a:prstGeom prst="roundRect">
            <a:avLst>
              <a:gd name="adj" fmla="val 16667"/>
            </a:avLst>
          </a:prstGeom>
          <a:solidFill>
            <a:srgbClr val="F9E383">
              <a:alpha val="0"/>
            </a:srgbClr>
          </a:solidFill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2538413" y="4724400"/>
            <a:ext cx="2105025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811">
            <a:off x="5297488" y="61166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263" y="1628775"/>
            <a:ext cx="6864350" cy="3490913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" name="Стрелка вниз 19"/>
          <p:cNvSpPr>
            <a:spLocks noChangeArrowheads="1"/>
          </p:cNvSpPr>
          <p:nvPr/>
        </p:nvSpPr>
        <p:spPr bwMode="auto">
          <a:xfrm rot="10800000">
            <a:off x="5219700" y="5373688"/>
            <a:ext cx="398463" cy="244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790825" y="2060575"/>
            <a:ext cx="1116013" cy="1223963"/>
          </a:xfrm>
          <a:prstGeom prst="rect">
            <a:avLst/>
          </a:prstGeom>
          <a:solidFill>
            <a:srgbClr val="F9E383">
              <a:alpha val="0"/>
            </a:srgbClr>
          </a:solidFill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811">
            <a:off x="3140075" y="2614613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1750" y="917575"/>
            <a:ext cx="5176838" cy="3363913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4" name="Стрелка вниз 23"/>
          <p:cNvSpPr>
            <a:spLocks noChangeArrowheads="1"/>
          </p:cNvSpPr>
          <p:nvPr/>
        </p:nvSpPr>
        <p:spPr bwMode="auto">
          <a:xfrm rot="-5400000">
            <a:off x="4733131" y="2191544"/>
            <a:ext cx="398463" cy="244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612471"/>
      </p:ext>
    </p:extLst>
  </p:cSld>
  <p:clrMapOvr>
    <a:masterClrMapping/>
  </p:clrMapOvr>
  <p:transition advTm="45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0" grpId="0" animBg="1"/>
      <p:bldP spid="18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098" y="1268760"/>
            <a:ext cx="7984302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</a:defRPr>
            </a:lvl1pPr>
            <a:lvl2pPr marL="742950" lvl="1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r>
              <a:rPr lang="ru-RU" dirty="0" smtClean="0"/>
              <a:t>Расписание, перечень показателей </a:t>
            </a:r>
          </a:p>
          <a:p>
            <a:r>
              <a:rPr lang="ru-RU" dirty="0" smtClean="0"/>
              <a:t>Отправка только при изменении состояния/тренда</a:t>
            </a:r>
            <a:endParaRPr lang="ru-RU" dirty="0"/>
          </a:p>
          <a:p>
            <a:r>
              <a:rPr lang="ru-RU" dirty="0"/>
              <a:t>Дополнительные </a:t>
            </a:r>
            <a:r>
              <a:rPr lang="ru-RU" dirty="0" smtClean="0"/>
              <a:t>вложения</a:t>
            </a:r>
            <a:endParaRPr lang="ru-RU" dirty="0"/>
          </a:p>
        </p:txBody>
      </p:sp>
      <p:pic>
        <p:nvPicPr>
          <p:cNvPr id="2662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0438"/>
            <a:ext cx="2592388" cy="2327275"/>
          </a:xfrm>
          <a:prstGeom prst="rect">
            <a:avLst/>
          </a:prstGeom>
          <a:noFill/>
          <a:ln>
            <a:noFill/>
          </a:ln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Заголовок 1"/>
          <p:cNvSpPr>
            <a:spLocks noGrp="1"/>
          </p:cNvSpPr>
          <p:nvPr>
            <p:ph type="title"/>
          </p:nvPr>
        </p:nvSpPr>
        <p:spPr>
          <a:xfrm>
            <a:off x="1727200" y="115888"/>
            <a:ext cx="6911975" cy="1081087"/>
          </a:xfrm>
        </p:spPr>
        <p:txBody>
          <a:bodyPr/>
          <a:lstStyle/>
          <a:p>
            <a:r>
              <a:rPr lang="en-US" altLang="ru-RU" dirty="0" smtClean="0"/>
              <a:t>BSC. </a:t>
            </a:r>
            <a:r>
              <a:rPr lang="ru-RU" altLang="ru-RU" dirty="0" smtClean="0"/>
              <a:t>Адресное информирование ответственных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172450" y="6597650"/>
            <a:ext cx="766763" cy="260350"/>
          </a:xfrm>
        </p:spPr>
        <p:txBody>
          <a:bodyPr/>
          <a:lstStyle/>
          <a:p>
            <a:pPr>
              <a:defRPr/>
            </a:pPr>
            <a:fld id="{56890CFB-AF21-4BF3-9815-5CDF83D0AAB0}" type="slidenum">
              <a:rPr lang="ru-RU" altLang="ru-RU" sz="800" smtClean="0"/>
              <a:pPr>
                <a:defRPr/>
              </a:pPr>
              <a:t>35</a:t>
            </a:fld>
            <a:endParaRPr lang="ru-RU" altLang="ru-RU" sz="800" dirty="0"/>
          </a:p>
        </p:txBody>
      </p:sp>
      <p:pic>
        <p:nvPicPr>
          <p:cNvPr id="26630" name="Picture 3" descr="C:\Users\Popov_L\AppData\Local\Microsoft\Windows\Temporary Internet Files\Content.IE5\X0O1OQFJ\at-1019990_960_72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17383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552952" y="2382291"/>
            <a:ext cx="2195512" cy="3783013"/>
            <a:chOff x="6408936" y="2454299"/>
            <a:chExt cx="2195512" cy="3783013"/>
          </a:xfrm>
          <a:effectLst>
            <a:outerShdw blurRad="381000"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26631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936" y="2454299"/>
              <a:ext cx="2195512" cy="378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386" y="2921545"/>
              <a:ext cx="1852612" cy="291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85903"/>
            <a:ext cx="3888432" cy="358345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1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692278" y="152400"/>
            <a:ext cx="6192089" cy="10810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Управление инвестиционными программами</a:t>
            </a:r>
            <a:endParaRPr lang="en-US" altLang="ru-RU" dirty="0"/>
          </a:p>
        </p:txBody>
      </p:sp>
      <p:grpSp>
        <p:nvGrpSpPr>
          <p:cNvPr id="45059" name="Группа 5"/>
          <p:cNvGrpSpPr>
            <a:grpSpLocks/>
          </p:cNvGrpSpPr>
          <p:nvPr/>
        </p:nvGrpSpPr>
        <p:grpSpPr bwMode="auto">
          <a:xfrm>
            <a:off x="179392" y="1412777"/>
            <a:ext cx="8670925" cy="4560889"/>
            <a:chOff x="459605" y="2708920"/>
            <a:chExt cx="8238454" cy="3740560"/>
          </a:xfrm>
        </p:grpSpPr>
        <p:grpSp>
          <p:nvGrpSpPr>
            <p:cNvPr id="45061" name="Группа 2"/>
            <p:cNvGrpSpPr>
              <a:grpSpLocks/>
            </p:cNvGrpSpPr>
            <p:nvPr/>
          </p:nvGrpSpPr>
          <p:grpSpPr bwMode="auto">
            <a:xfrm>
              <a:off x="5982401" y="2708920"/>
              <a:ext cx="2715658" cy="3739258"/>
              <a:chOff x="5982401" y="1391594"/>
              <a:chExt cx="2715658" cy="3333942"/>
            </a:xfrm>
          </p:grpSpPr>
          <p:sp>
            <p:nvSpPr>
              <p:cNvPr id="11" name="AutoShape 9"/>
              <p:cNvSpPr>
                <a:spLocks noChangeArrowheads="1"/>
              </p:cNvSpPr>
              <p:nvPr/>
            </p:nvSpPr>
            <p:spPr bwMode="gray">
              <a:xfrm>
                <a:off x="5987604" y="1391594"/>
                <a:ext cx="2710455" cy="573457"/>
              </a:xfrm>
              <a:prstGeom prst="chevron">
                <a:avLst>
                  <a:gd name="adj" fmla="val 14683"/>
                </a:avLst>
              </a:prstGeom>
              <a:solidFill>
                <a:srgbClr val="F9E383"/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ct val="95000"/>
                  </a:lnSpc>
                  <a:spcAft>
                    <a:spcPts val="600"/>
                  </a:spcAft>
                  <a:buClr>
                    <a:srgbClr val="969696"/>
                  </a:buClr>
                  <a:defRPr/>
                </a:pPr>
                <a:r>
                  <a:rPr lang="ru-RU" sz="1400" b="1" dirty="0">
                    <a:solidFill>
                      <a:srgbClr val="C00000"/>
                    </a:solidFill>
                  </a:rPr>
                  <a:t>Планирование и контроль исполнения проекта</a:t>
                </a:r>
              </a:p>
            </p:txBody>
          </p:sp>
          <p:sp>
            <p:nvSpPr>
              <p:cNvPr id="12" name="Rectangle 16"/>
              <p:cNvSpPr>
                <a:spLocks noChangeArrowheads="1"/>
              </p:cNvSpPr>
              <p:nvPr/>
            </p:nvSpPr>
            <p:spPr bwMode="gray">
              <a:xfrm>
                <a:off x="5987604" y="1972016"/>
                <a:ext cx="2606380" cy="2753520"/>
              </a:xfrm>
              <a:prstGeom prst="rect">
                <a:avLst/>
              </a:prstGeom>
              <a:noFill/>
              <a:ln>
                <a:solidFill>
                  <a:srgbClr val="F5D687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216000" rIns="0" bIns="0"/>
              <a:lstStyle/>
              <a:p>
                <a:pPr marL="171450" indent="-171450">
                  <a:lnSpc>
                    <a:spcPct val="95000"/>
                  </a:lnSpc>
                  <a:spcAft>
                    <a:spcPts val="800"/>
                  </a:spcAft>
                  <a:buClr>
                    <a:srgbClr val="FFE600"/>
                  </a:buClr>
                  <a:buSzPct val="70000"/>
                  <a:buFont typeface="Arial" pitchFamily="34" charset="0"/>
                  <a:buChar char="►"/>
                  <a:defRPr/>
                </a:pPr>
                <a:endParaRPr lang="en-US" sz="1000" dirty="0"/>
              </a:p>
            </p:txBody>
          </p:sp>
          <p:sp>
            <p:nvSpPr>
              <p:cNvPr id="45074" name="Прямоугольник 40"/>
              <p:cNvSpPr>
                <a:spLocks noChangeArrowheads="1"/>
              </p:cNvSpPr>
              <p:nvPr/>
            </p:nvSpPr>
            <p:spPr bwMode="auto">
              <a:xfrm>
                <a:off x="5982401" y="3502275"/>
                <a:ext cx="2575723" cy="110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 dirty="0" smtClean="0">
                    <a:solidFill>
                      <a:schemeClr val="tx1"/>
                    </a:solidFill>
                  </a:rPr>
                  <a:t>Актуализация </a:t>
                </a:r>
                <a:r>
                  <a:rPr lang="en-US" altLang="ru-RU" sz="1200" dirty="0" smtClean="0">
                    <a:solidFill>
                      <a:schemeClr val="tx1"/>
                    </a:solidFill>
                  </a:rPr>
                  <a:t>WBS</a:t>
                </a:r>
                <a:r>
                  <a:rPr lang="ru-RU" altLang="ru-RU" sz="1200" dirty="0" smtClean="0">
                    <a:solidFill>
                      <a:schemeClr val="tx1"/>
                    </a:solidFill>
                  </a:rPr>
                  <a:t> и бюджетов</a:t>
                </a:r>
                <a:endParaRPr lang="en-US" altLang="ru-RU" sz="12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 dirty="0" smtClean="0">
                    <a:solidFill>
                      <a:schemeClr val="tx1"/>
                    </a:solidFill>
                  </a:rPr>
                  <a:t>Актуализация </a:t>
                </a:r>
                <a:r>
                  <a:rPr lang="ru-RU" altLang="ru-RU" sz="1200" dirty="0">
                    <a:solidFill>
                      <a:schemeClr val="tx1"/>
                    </a:solidFill>
                  </a:rPr>
                  <a:t>КПП</a:t>
                </a: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 dirty="0">
                    <a:solidFill>
                      <a:schemeClr val="tx1"/>
                    </a:solidFill>
                  </a:rPr>
                  <a:t>Обеспечение в ЦУЗ и ЦК</a:t>
                </a: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 dirty="0">
                    <a:solidFill>
                      <a:schemeClr val="tx1"/>
                    </a:solidFill>
                  </a:rPr>
                  <a:t>Пересмотр инвестиционной программы по концепции </a:t>
                </a:r>
                <a:endParaRPr lang="en-US" altLang="ru-RU" sz="12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Tx/>
                  <a:buNone/>
                </a:pPr>
                <a:r>
                  <a:rPr lang="en-US" altLang="ru-RU" sz="1200" dirty="0">
                    <a:solidFill>
                      <a:schemeClr val="tx1"/>
                    </a:solidFill>
                  </a:rPr>
                  <a:t>Stage-Gate</a:t>
                </a:r>
                <a:endParaRPr lang="ru-RU" altLang="ru-RU" sz="12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 dirty="0" smtClean="0">
                    <a:solidFill>
                      <a:schemeClr val="tx1"/>
                    </a:solidFill>
                  </a:rPr>
                  <a:t>Интеграция </a:t>
                </a:r>
                <a:r>
                  <a:rPr lang="ru-RU" altLang="ru-RU" sz="1200" dirty="0">
                    <a:solidFill>
                      <a:schemeClr val="tx1"/>
                    </a:solidFill>
                  </a:rPr>
                  <a:t>с </a:t>
                </a:r>
                <a:r>
                  <a:rPr lang="en-US" altLang="ru-RU" sz="1200" dirty="0">
                    <a:solidFill>
                      <a:schemeClr val="tx1"/>
                    </a:solidFill>
                  </a:rPr>
                  <a:t>MS Project </a:t>
                </a:r>
                <a:r>
                  <a:rPr lang="ru-RU" altLang="ru-RU" sz="1200" dirty="0">
                    <a:solidFill>
                      <a:schemeClr val="tx1"/>
                    </a:solidFill>
                  </a:rPr>
                  <a:t>и </a:t>
                </a:r>
                <a:r>
                  <a:rPr lang="ru-RU" altLang="ru-RU" sz="1200" dirty="0" smtClean="0">
                    <a:solidFill>
                      <a:schemeClr val="tx1"/>
                    </a:solidFill>
                  </a:rPr>
                  <a:t>ДО</a:t>
                </a:r>
                <a:endParaRPr lang="ru-RU" altLang="ru-RU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5075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7296" y="1993691"/>
                <a:ext cx="2608064" cy="1557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5062" name="Группа 4"/>
            <p:cNvGrpSpPr>
              <a:grpSpLocks/>
            </p:cNvGrpSpPr>
            <p:nvPr/>
          </p:nvGrpSpPr>
          <p:grpSpPr bwMode="auto">
            <a:xfrm>
              <a:off x="3200225" y="2708920"/>
              <a:ext cx="2730063" cy="3740560"/>
              <a:chOff x="3200225" y="1391594"/>
              <a:chExt cx="2730063" cy="3740560"/>
            </a:xfrm>
          </p:grpSpPr>
          <p:sp>
            <p:nvSpPr>
              <p:cNvPr id="9" name="AutoShape 6"/>
              <p:cNvSpPr>
                <a:spLocks noChangeArrowheads="1"/>
              </p:cNvSpPr>
              <p:nvPr/>
            </p:nvSpPr>
            <p:spPr bwMode="gray">
              <a:xfrm>
                <a:off x="3200225" y="1391594"/>
                <a:ext cx="2730063" cy="572867"/>
              </a:xfrm>
              <a:prstGeom prst="chevron">
                <a:avLst>
                  <a:gd name="adj" fmla="val 14683"/>
                </a:avLst>
              </a:prstGeom>
              <a:solidFill>
                <a:schemeClr val="accent1"/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8000" tIns="72000" rIns="108000" bIns="72000" anchor="ctr"/>
              <a:lstStyle/>
              <a:p>
                <a:pPr algn="ctr" defTabSz="801688">
                  <a:defRPr/>
                </a:pPr>
                <a:r>
                  <a:rPr lang="ru-RU" sz="1400" b="1" dirty="0">
                    <a:solidFill>
                      <a:srgbClr val="C00000"/>
                    </a:solidFill>
                  </a:rPr>
                  <a:t>Формирование инвестиционной программы</a:t>
                </a:r>
              </a:p>
            </p:txBody>
          </p:sp>
          <p:sp>
            <p:nvSpPr>
              <p:cNvPr id="45069" name="Прямоугольник 39"/>
              <p:cNvSpPr>
                <a:spLocks noChangeArrowheads="1"/>
              </p:cNvSpPr>
              <p:nvPr/>
            </p:nvSpPr>
            <p:spPr bwMode="auto">
              <a:xfrm>
                <a:off x="3247384" y="3502275"/>
                <a:ext cx="2575723" cy="93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71450" indent="-171450"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Многокритериальная балльная оценка альтернативных проектов</a:t>
                </a:r>
              </a:p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Формирование оптимального портфеля инвестиционных проектов</a:t>
                </a: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gray">
              <a:xfrm>
                <a:off x="3216818" y="1993104"/>
                <a:ext cx="2624480" cy="3139050"/>
              </a:xfrm>
              <a:prstGeom prst="rect">
                <a:avLst/>
              </a:prstGeom>
              <a:noFill/>
              <a:ln>
                <a:solidFill>
                  <a:srgbClr val="F5D687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216000" rIns="0" bIns="0"/>
              <a:lstStyle/>
              <a:p>
                <a:pPr marL="171450" indent="-171450">
                  <a:lnSpc>
                    <a:spcPct val="95000"/>
                  </a:lnSpc>
                  <a:spcAft>
                    <a:spcPts val="800"/>
                  </a:spcAft>
                  <a:buClr>
                    <a:srgbClr val="FFE600"/>
                  </a:buClr>
                  <a:buSzPct val="70000"/>
                  <a:buFont typeface="Arial" pitchFamily="34" charset="0"/>
                  <a:buChar char="►"/>
                  <a:defRPr/>
                </a:pPr>
                <a:endParaRPr lang="en-US" sz="1000" dirty="0"/>
              </a:p>
            </p:txBody>
          </p:sp>
          <p:pic>
            <p:nvPicPr>
              <p:cNvPr id="45071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7383" y="1973940"/>
                <a:ext cx="2575723" cy="1512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5063" name="Группа 3"/>
            <p:cNvGrpSpPr>
              <a:grpSpLocks/>
            </p:cNvGrpSpPr>
            <p:nvPr/>
          </p:nvGrpSpPr>
          <p:grpSpPr bwMode="auto">
            <a:xfrm>
              <a:off x="459605" y="2708920"/>
              <a:ext cx="2710454" cy="3740559"/>
              <a:chOff x="459605" y="1391594"/>
              <a:chExt cx="2710454" cy="3740559"/>
            </a:xfrm>
          </p:grpSpPr>
          <p:sp>
            <p:nvSpPr>
              <p:cNvPr id="7" name="AutoShape 7"/>
              <p:cNvSpPr>
                <a:spLocks noChangeArrowheads="1"/>
              </p:cNvSpPr>
              <p:nvPr/>
            </p:nvSpPr>
            <p:spPr bwMode="gray">
              <a:xfrm>
                <a:off x="459605" y="1391594"/>
                <a:ext cx="2710454" cy="572867"/>
              </a:xfrm>
              <a:prstGeom prst="homePlate">
                <a:avLst>
                  <a:gd name="adj" fmla="val 15039"/>
                </a:avLst>
              </a:prstGeom>
              <a:solidFill>
                <a:srgbClr val="F9E383"/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ct val="95000"/>
                  </a:lnSpc>
                  <a:spcAft>
                    <a:spcPts val="600"/>
                  </a:spcAft>
                  <a:buClr>
                    <a:srgbClr val="969696"/>
                  </a:buClr>
                  <a:defRPr/>
                </a:pPr>
                <a:r>
                  <a:rPr lang="ru-RU" sz="1400" b="1" dirty="0">
                    <a:solidFill>
                      <a:srgbClr val="C00000"/>
                    </a:solidFill>
                  </a:rPr>
                  <a:t>Предварительная  инвестиционная оценка</a:t>
                </a:r>
              </a:p>
            </p:txBody>
          </p:sp>
          <p:sp>
            <p:nvSpPr>
              <p:cNvPr id="8" name="Rectangle 14"/>
              <p:cNvSpPr>
                <a:spLocks noChangeArrowheads="1"/>
              </p:cNvSpPr>
              <p:nvPr/>
            </p:nvSpPr>
            <p:spPr bwMode="gray">
              <a:xfrm>
                <a:off x="464129" y="1970971"/>
                <a:ext cx="2603364" cy="3161182"/>
              </a:xfrm>
              <a:prstGeom prst="rect">
                <a:avLst/>
              </a:prstGeom>
              <a:noFill/>
              <a:ln>
                <a:solidFill>
                  <a:srgbClr val="F5D687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216000" rIns="0" bIns="0"/>
              <a:lstStyle/>
              <a:p>
                <a:pPr marL="171450" indent="-171450">
                  <a:lnSpc>
                    <a:spcPct val="95000"/>
                  </a:lnSpc>
                  <a:spcAft>
                    <a:spcPts val="800"/>
                  </a:spcAft>
                  <a:buClr>
                    <a:srgbClr val="FFE600"/>
                  </a:buClr>
                  <a:buSzPct val="70000"/>
                  <a:buFont typeface="Arial" pitchFamily="34" charset="0"/>
                  <a:buChar char="►"/>
                  <a:defRPr/>
                </a:pPr>
                <a:endParaRPr lang="en-US" sz="1000" dirty="0"/>
              </a:p>
            </p:txBody>
          </p:sp>
          <p:sp>
            <p:nvSpPr>
              <p:cNvPr id="45066" name="Прямоугольник 7"/>
              <p:cNvSpPr>
                <a:spLocks noChangeArrowheads="1"/>
              </p:cNvSpPr>
              <p:nvPr/>
            </p:nvSpPr>
            <p:spPr bwMode="auto">
              <a:xfrm>
                <a:off x="463938" y="3502275"/>
                <a:ext cx="2605265" cy="795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71450" indent="-171450"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Учет инвестиционных заявок</a:t>
                </a:r>
              </a:p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Расчет финансовых моделей</a:t>
                </a:r>
              </a:p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Формирование бюджетов</a:t>
                </a:r>
              </a:p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Управление полномочиями</a:t>
                </a:r>
              </a:p>
              <a:p>
                <a:pPr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00000"/>
                  </a:buClr>
                  <a:buSzPct val="120000"/>
                  <a:buFont typeface="Wingdings" pitchFamily="2" charset="2"/>
                  <a:buChar char="§"/>
                </a:pPr>
                <a:r>
                  <a:rPr lang="ru-RU" altLang="ru-RU" sz="1200">
                    <a:solidFill>
                      <a:schemeClr val="tx1"/>
                    </a:solidFill>
                  </a:rPr>
                  <a:t>Расчет КПП</a:t>
                </a:r>
              </a:p>
            </p:txBody>
          </p:sp>
          <p:pic>
            <p:nvPicPr>
              <p:cNvPr id="45067" name="Рисунок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937" y="1964448"/>
                <a:ext cx="2605265" cy="1568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88424" y="6597650"/>
            <a:ext cx="766762" cy="26035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E6D2FCD-E032-4201-A3A7-8D7E9098167C}" type="slidenum">
              <a:rPr lang="ru-RU" altLang="ru-RU" sz="1000"/>
              <a:pPr/>
              <a:t>36</a:t>
            </a:fld>
            <a:endParaRPr lang="ru-RU" altLang="ru-RU" sz="1000" dirty="0"/>
          </a:p>
        </p:txBody>
      </p:sp>
    </p:spTree>
    <p:extLst>
      <p:ext uri="{BB962C8B-B14F-4D97-AF65-F5344CB8AC3E}">
        <p14:creationId xmlns:p14="http://schemas.microsoft.com/office/powerpoint/2010/main" val="42649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5111750" y="188913"/>
            <a:ext cx="346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ru-RU" sz="1800"/>
          </a:p>
        </p:txBody>
      </p:sp>
      <p:sp>
        <p:nvSpPr>
          <p:cNvPr id="23555" name="Заголовок 3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696075" cy="1081088"/>
          </a:xfrm>
        </p:spPr>
        <p:txBody>
          <a:bodyPr/>
          <a:lstStyle/>
          <a:p>
            <a:r>
              <a:rPr lang="ru-RU" altLang="ru-RU" smtClean="0"/>
              <a:t>Анализ инвестиционных проектов</a:t>
            </a:r>
          </a:p>
        </p:txBody>
      </p:sp>
      <p:sp>
        <p:nvSpPr>
          <p:cNvPr id="6149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5789D9-C8CC-4376-895D-09528523EA05}" type="slidenum">
              <a:rPr lang="ru-RU" altLang="ru-RU" sz="1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37</a:t>
            </a:fld>
            <a:endParaRPr lang="ru-RU" altLang="ru-RU" sz="10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1476375"/>
            <a:ext cx="8639175" cy="468947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95505"/>
      </p:ext>
    </p:extLst>
  </p:cSld>
  <p:clrMapOvr>
    <a:masterClrMapping/>
  </p:clrMapOvr>
  <p:transition advTm="5532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416121"/>
            <a:ext cx="8640000" cy="4381523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5111750" y="188913"/>
            <a:ext cx="346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ru-RU" sz="1800"/>
          </a:p>
        </p:txBody>
      </p:sp>
      <p:sp>
        <p:nvSpPr>
          <p:cNvPr id="24579" name="Заголовок 3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696075" cy="1081088"/>
          </a:xfrm>
        </p:spPr>
        <p:txBody>
          <a:bodyPr/>
          <a:lstStyle/>
          <a:p>
            <a:r>
              <a:rPr lang="ru-RU" altLang="ru-RU" smtClean="0"/>
              <a:t>Оценка инвестиционных альтернатив</a:t>
            </a:r>
          </a:p>
        </p:txBody>
      </p:sp>
      <p:sp>
        <p:nvSpPr>
          <p:cNvPr id="6149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2068AC-26AB-4773-9D9C-641D36A3F76B}" type="slidenum">
              <a:rPr lang="ru-RU" altLang="ru-RU" sz="1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38</a:t>
            </a:fld>
            <a:endParaRPr lang="ru-RU" altLang="ru-RU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582" name="Левая фигурная скобка 7"/>
          <p:cNvSpPr>
            <a:spLocks/>
          </p:cNvSpPr>
          <p:nvPr/>
        </p:nvSpPr>
        <p:spPr bwMode="auto">
          <a:xfrm rot="16200000">
            <a:off x="2297113" y="4019550"/>
            <a:ext cx="193675" cy="4213225"/>
          </a:xfrm>
          <a:prstGeom prst="leftBrace">
            <a:avLst>
              <a:gd name="adj1" fmla="val 32228"/>
              <a:gd name="adj2" fmla="val 49477"/>
            </a:avLst>
          </a:prstGeom>
          <a:solidFill>
            <a:srgbClr val="F9E383">
              <a:alpha val="0"/>
            </a:srgbClr>
          </a:solidFill>
          <a:ln w="127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sp>
        <p:nvSpPr>
          <p:cNvPr id="24583" name="Левая фигурная скобка 11"/>
          <p:cNvSpPr>
            <a:spLocks/>
          </p:cNvSpPr>
          <p:nvPr/>
        </p:nvSpPr>
        <p:spPr bwMode="auto">
          <a:xfrm rot="16200000">
            <a:off x="6641770" y="4020344"/>
            <a:ext cx="193675" cy="4211637"/>
          </a:xfrm>
          <a:prstGeom prst="leftBrace">
            <a:avLst>
              <a:gd name="adj1" fmla="val 32216"/>
              <a:gd name="adj2" fmla="val 49477"/>
            </a:avLst>
          </a:prstGeom>
          <a:solidFill>
            <a:srgbClr val="F9E383">
              <a:alpha val="0"/>
            </a:srgbClr>
          </a:solidFill>
          <a:ln w="127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655116" y="6190631"/>
            <a:ext cx="350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Ввод в эксплуатацию с середины 2017г.</a:t>
            </a:r>
          </a:p>
        </p:txBody>
      </p:sp>
      <p:sp>
        <p:nvSpPr>
          <p:cNvPr id="26633" name="TextBox 14"/>
          <p:cNvSpPr txBox="1">
            <a:spLocks noChangeArrowheads="1"/>
          </p:cNvSpPr>
          <p:nvPr/>
        </p:nvSpPr>
        <p:spPr bwMode="auto">
          <a:xfrm>
            <a:off x="4561160" y="6190631"/>
            <a:ext cx="325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Ввод в эксплуатацию с начала 2018г.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27300" y="1898650"/>
            <a:ext cx="4175125" cy="757238"/>
          </a:xfrm>
          <a:prstGeom prst="rect">
            <a:avLst/>
          </a:prstGeom>
          <a:solidFill>
            <a:srgbClr val="F9E383">
              <a:alpha val="0"/>
            </a:srgbClr>
          </a:solidFill>
          <a:ln w="190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sp>
        <p:nvSpPr>
          <p:cNvPr id="5" name="Стрелка вверх 4"/>
          <p:cNvSpPr>
            <a:spLocks noChangeArrowheads="1"/>
          </p:cNvSpPr>
          <p:nvPr/>
        </p:nvSpPr>
        <p:spPr bwMode="auto">
          <a:xfrm>
            <a:off x="4140200" y="2932564"/>
            <a:ext cx="287338" cy="215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E383">
              <a:alpha val="50195"/>
            </a:srgbClr>
          </a:solidFill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sp>
        <p:nvSpPr>
          <p:cNvPr id="13" name="Стрелка вверх 12"/>
          <p:cNvSpPr>
            <a:spLocks noChangeArrowheads="1"/>
          </p:cNvSpPr>
          <p:nvPr/>
        </p:nvSpPr>
        <p:spPr bwMode="auto">
          <a:xfrm>
            <a:off x="2052414" y="2932564"/>
            <a:ext cx="287338" cy="215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E383">
              <a:alpha val="50195"/>
            </a:srgbClr>
          </a:solidFill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sp>
        <p:nvSpPr>
          <p:cNvPr id="14" name="Стрелка вверх 13"/>
          <p:cNvSpPr>
            <a:spLocks noChangeArrowheads="1"/>
          </p:cNvSpPr>
          <p:nvPr/>
        </p:nvSpPr>
        <p:spPr bwMode="auto">
          <a:xfrm>
            <a:off x="2052414" y="2243455"/>
            <a:ext cx="287338" cy="215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E383">
              <a:alpha val="50195"/>
            </a:srgbClr>
          </a:solidFill>
          <a:ln w="2857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endParaRPr lang="ru-RU" altLang="ru-RU"/>
          </a:p>
        </p:txBody>
      </p:sp>
      <p:cxnSp>
        <p:nvCxnSpPr>
          <p:cNvPr id="24590" name="Прямая со стрелкой 6"/>
          <p:cNvCxnSpPr>
            <a:cxnSpLocks noChangeShapeType="1"/>
          </p:cNvCxnSpPr>
          <p:nvPr/>
        </p:nvCxnSpPr>
        <p:spPr bwMode="auto">
          <a:xfrm>
            <a:off x="6092384" y="4581948"/>
            <a:ext cx="215900" cy="207963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1" name="Прямая со стрелкой 8"/>
          <p:cNvCxnSpPr>
            <a:cxnSpLocks noChangeShapeType="1"/>
          </p:cNvCxnSpPr>
          <p:nvPr/>
        </p:nvCxnSpPr>
        <p:spPr bwMode="auto">
          <a:xfrm>
            <a:off x="1547664" y="4570082"/>
            <a:ext cx="215900" cy="20880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 flipH="1">
            <a:off x="4572000" y="1701628"/>
            <a:ext cx="42862" cy="4320000"/>
          </a:xfrm>
          <a:prstGeom prst="line">
            <a:avLst/>
          </a:prstGeom>
          <a:solidFill>
            <a:srgbClr val="F9E383">
              <a:alpha val="50000"/>
            </a:srgbClr>
          </a:solidFill>
          <a:ln w="12700" cap="flat" cmpd="sng" algn="ctr">
            <a:solidFill>
              <a:srgbClr val="CC33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390720848"/>
      </p:ext>
    </p:extLst>
  </p:cSld>
  <p:clrMapOvr>
    <a:masterClrMapping/>
  </p:clrMapOvr>
  <p:transition advTm="77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5" y="1418293"/>
            <a:ext cx="6086481" cy="534249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727200" y="115888"/>
            <a:ext cx="6911975" cy="1081087"/>
          </a:xfrm>
        </p:spPr>
        <p:txBody>
          <a:bodyPr/>
          <a:lstStyle/>
          <a:p>
            <a:r>
              <a:rPr lang="ru-RU" altLang="ru-RU" dirty="0" smtClean="0"/>
              <a:t>Финансовый анализ по данным внешних учетных систем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3E577A-0DA1-48DB-B755-12F8999AB0F1}" type="slidenum">
              <a:rPr lang="ru-RU" altLang="ru-RU" smtClean="0"/>
              <a:pPr>
                <a:defRPr/>
              </a:pPr>
              <a:t>39</a:t>
            </a:fld>
            <a:endParaRPr lang="ru-RU" alt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1085"/>
            <a:ext cx="5724000" cy="562634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0" y="1978033"/>
            <a:ext cx="5724000" cy="5001474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4442629"/>
            <a:ext cx="8057143" cy="1493515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2" descr="http://z5.d.sdska.ru/2-z5-0d133667-6ca3-4de0-a073-87428f43cc3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72" y="5661248"/>
            <a:ext cx="1251961" cy="9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7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37"/>
    </mc:Choice>
    <mc:Fallback xmlns="">
      <p:transition spd="slow" advTm="8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92" y="44450"/>
            <a:ext cx="7200925" cy="1081088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1С:Управление холдингом </a:t>
            </a:r>
            <a:br>
              <a:rPr lang="ru-RU" altLang="ru-RU" dirty="0" smtClean="0"/>
            </a:br>
            <a:r>
              <a:rPr lang="ru-RU" altLang="ru-RU" dirty="0" smtClean="0"/>
              <a:t>как интеграционное решение</a:t>
            </a:r>
          </a:p>
        </p:txBody>
      </p:sp>
      <p:sp>
        <p:nvSpPr>
          <p:cNvPr id="25604" name="AutoShape 3"/>
          <p:cNvSpPr>
            <a:spLocks noChangeArrowheads="1"/>
          </p:cNvSpPr>
          <p:nvPr/>
        </p:nvSpPr>
        <p:spPr bwMode="auto">
          <a:xfrm>
            <a:off x="2849563" y="3502026"/>
            <a:ext cx="3441700" cy="792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 smtClean="0">
                <a:solidFill>
                  <a:schemeClr val="tx1"/>
                </a:solidFill>
              </a:rPr>
              <a:t>Средства интеграции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25605" name="AutoShape 4"/>
          <p:cNvSpPr>
            <a:spLocks noChangeArrowheads="1"/>
          </p:cNvSpPr>
          <p:nvPr/>
        </p:nvSpPr>
        <p:spPr bwMode="auto">
          <a:xfrm>
            <a:off x="5937250" y="2278071"/>
            <a:ext cx="2882900" cy="5746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Управление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мастер-данными</a:t>
            </a:r>
          </a:p>
        </p:txBody>
      </p:sp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757238" y="2205046"/>
            <a:ext cx="2519362" cy="6111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Входной контроль</a:t>
            </a:r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V="1">
            <a:off x="2849567" y="4437071"/>
            <a:ext cx="427037" cy="269875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8" name="AutoShape 9"/>
          <p:cNvSpPr>
            <a:spLocks noChangeArrowheads="1"/>
          </p:cNvSpPr>
          <p:nvPr/>
        </p:nvSpPr>
        <p:spPr bwMode="auto">
          <a:xfrm>
            <a:off x="3348038" y="1484317"/>
            <a:ext cx="2519362" cy="6111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Универсальный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процесс</a:t>
            </a:r>
          </a:p>
        </p:txBody>
      </p:sp>
      <p:sp>
        <p:nvSpPr>
          <p:cNvPr id="25609" name="AutoShape 11"/>
          <p:cNvSpPr>
            <a:spLocks noChangeArrowheads="1"/>
          </p:cNvSpPr>
          <p:nvPr/>
        </p:nvSpPr>
        <p:spPr bwMode="auto">
          <a:xfrm>
            <a:off x="6516217" y="4437071"/>
            <a:ext cx="2519362" cy="6111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Импорт пакетов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 </a:t>
            </a:r>
            <a:r>
              <a:rPr lang="en-US" altLang="ru-RU" sz="1700">
                <a:solidFill>
                  <a:schemeClr val="tx1"/>
                </a:solidFill>
              </a:rPr>
              <a:t>MS</a:t>
            </a:r>
            <a:r>
              <a:rPr lang="ru-RU" altLang="ru-RU" sz="1700">
                <a:solidFill>
                  <a:schemeClr val="tx1"/>
                </a:solidFill>
              </a:rPr>
              <a:t> </a:t>
            </a:r>
            <a:r>
              <a:rPr lang="en-US" altLang="ru-RU" sz="1700">
                <a:solidFill>
                  <a:schemeClr val="tx1"/>
                </a:solidFill>
              </a:rPr>
              <a:t>Excel</a:t>
            </a:r>
            <a:endParaRPr lang="ru-RU" altLang="ru-RU" sz="1700">
              <a:solidFill>
                <a:schemeClr val="tx1"/>
              </a:solidFill>
            </a:endParaRPr>
          </a:p>
        </p:txBody>
      </p:sp>
      <p:sp>
        <p:nvSpPr>
          <p:cNvPr id="25610" name="Line 12"/>
          <p:cNvSpPr>
            <a:spLocks noChangeShapeType="1"/>
          </p:cNvSpPr>
          <p:nvPr/>
        </p:nvSpPr>
        <p:spPr bwMode="auto">
          <a:xfrm flipH="1">
            <a:off x="5364166" y="3068638"/>
            <a:ext cx="431800" cy="360362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1" name="Line 13"/>
          <p:cNvSpPr>
            <a:spLocks noChangeShapeType="1"/>
          </p:cNvSpPr>
          <p:nvPr/>
        </p:nvSpPr>
        <p:spPr bwMode="auto">
          <a:xfrm>
            <a:off x="3348038" y="3086100"/>
            <a:ext cx="431800" cy="34290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2" name="Line 16"/>
          <p:cNvSpPr>
            <a:spLocks noChangeShapeType="1"/>
          </p:cNvSpPr>
          <p:nvPr/>
        </p:nvSpPr>
        <p:spPr bwMode="auto">
          <a:xfrm flipH="1" flipV="1">
            <a:off x="5867404" y="4437063"/>
            <a:ext cx="423863" cy="30480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3" name="Line 18"/>
          <p:cNvSpPr>
            <a:spLocks noChangeShapeType="1"/>
          </p:cNvSpPr>
          <p:nvPr/>
        </p:nvSpPr>
        <p:spPr bwMode="auto">
          <a:xfrm flipH="1" flipV="1">
            <a:off x="5370513" y="4410075"/>
            <a:ext cx="425450" cy="890588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4" name="AutoShape 5"/>
          <p:cNvSpPr>
            <a:spLocks noChangeArrowheads="1"/>
          </p:cNvSpPr>
          <p:nvPr/>
        </p:nvSpPr>
        <p:spPr bwMode="auto">
          <a:xfrm>
            <a:off x="108422" y="4419600"/>
            <a:ext cx="2519362" cy="6111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altLang="ru-RU" sz="1700">
                <a:solidFill>
                  <a:schemeClr val="tx1"/>
                </a:solidFill>
              </a:rPr>
              <a:t>Импорт из</a:t>
            </a:r>
          </a:p>
          <a:p>
            <a:pPr algn="ctr" eaLnBrk="1" hangingPunct="1"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altLang="ru-RU" sz="1700">
                <a:solidFill>
                  <a:schemeClr val="tx1"/>
                </a:solidFill>
              </a:rPr>
              <a:t>источников </a:t>
            </a:r>
            <a:r>
              <a:rPr lang="en-US" altLang="ru-RU" sz="1700">
                <a:solidFill>
                  <a:schemeClr val="tx1"/>
                </a:solidFill>
              </a:rPr>
              <a:t>OLE DB</a:t>
            </a:r>
            <a:endParaRPr lang="ru-RU" altLang="ru-RU" sz="1700">
              <a:solidFill>
                <a:schemeClr val="tx1"/>
              </a:solidFill>
            </a:endParaRPr>
          </a:p>
        </p:txBody>
      </p:sp>
      <p:sp>
        <p:nvSpPr>
          <p:cNvPr id="25615" name="Line 18"/>
          <p:cNvSpPr>
            <a:spLocks noChangeShapeType="1"/>
          </p:cNvSpPr>
          <p:nvPr/>
        </p:nvSpPr>
        <p:spPr bwMode="auto">
          <a:xfrm flipH="1">
            <a:off x="4572000" y="2278071"/>
            <a:ext cx="0" cy="108108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6" name="AutoShape 5"/>
          <p:cNvSpPr>
            <a:spLocks noChangeArrowheads="1"/>
          </p:cNvSpPr>
          <p:nvPr/>
        </p:nvSpPr>
        <p:spPr bwMode="auto">
          <a:xfrm>
            <a:off x="4572004" y="5410200"/>
            <a:ext cx="2519363" cy="6111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Клиент для </a:t>
            </a:r>
            <a:r>
              <a:rPr lang="en-US" altLang="ru-RU" sz="1700">
                <a:solidFill>
                  <a:schemeClr val="tx1"/>
                </a:solidFill>
              </a:rPr>
              <a:t>MS Excel</a:t>
            </a:r>
            <a:endParaRPr lang="ru-RU" altLang="ru-RU" sz="1700">
              <a:solidFill>
                <a:schemeClr val="tx1"/>
              </a:solidFill>
            </a:endParaRPr>
          </a:p>
        </p:txBody>
      </p:sp>
      <p:sp>
        <p:nvSpPr>
          <p:cNvPr id="25617" name="AutoShape 5"/>
          <p:cNvSpPr>
            <a:spLocks noChangeArrowheads="1"/>
          </p:cNvSpPr>
          <p:nvPr/>
        </p:nvSpPr>
        <p:spPr bwMode="auto">
          <a:xfrm>
            <a:off x="1409704" y="5410200"/>
            <a:ext cx="2519363" cy="6111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Прямое соединение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с ВУС на 1С:7.7 и 1С:8.х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flipV="1">
            <a:off x="3348038" y="4405321"/>
            <a:ext cx="368300" cy="89058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92" y="6597650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ru-RU" sz="1800"/>
          </a:p>
        </p:txBody>
      </p:sp>
      <p:sp>
        <p:nvSpPr>
          <p:cNvPr id="5123" name="Заголовок 3"/>
          <p:cNvSpPr>
            <a:spLocks noGrp="1"/>
          </p:cNvSpPr>
          <p:nvPr>
            <p:ph type="title"/>
          </p:nvPr>
        </p:nvSpPr>
        <p:spPr>
          <a:xfrm>
            <a:off x="1692279" y="152400"/>
            <a:ext cx="5616575" cy="1081088"/>
          </a:xfrm>
        </p:spPr>
        <p:txBody>
          <a:bodyPr/>
          <a:lstStyle/>
          <a:p>
            <a:r>
              <a:rPr lang="ru-RU" altLang="ru-RU" dirty="0"/>
              <a:t>Эффект от централизации казначейства</a:t>
            </a:r>
          </a:p>
        </p:txBody>
      </p:sp>
      <p:sp>
        <p:nvSpPr>
          <p:cNvPr id="5124" name="Текст 10"/>
          <p:cNvSpPr>
            <a:spLocks noGrp="1"/>
          </p:cNvSpPr>
          <p:nvPr>
            <p:ph idx="1"/>
          </p:nvPr>
        </p:nvSpPr>
        <p:spPr>
          <a:xfrm>
            <a:off x="827089" y="1557342"/>
            <a:ext cx="7777162" cy="482282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ru-RU" altLang="ru-RU" sz="2800" b="1" dirty="0"/>
              <a:t>Сокращение затрат </a:t>
            </a:r>
            <a:r>
              <a:rPr lang="ru-RU" altLang="ru-RU" sz="2800" dirty="0"/>
              <a:t>на выполнение казначейских функций</a:t>
            </a:r>
            <a:r>
              <a:rPr lang="ru-RU" altLang="ru-RU" sz="2800" b="1" dirty="0"/>
              <a:t> 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ru-RU" altLang="ru-RU" sz="2800" b="1" dirty="0"/>
              <a:t>Улучшение </a:t>
            </a:r>
            <a:r>
              <a:rPr lang="ru-RU" altLang="ru-RU" sz="2800" dirty="0"/>
              <a:t>отношений с банками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ru-RU" altLang="ru-RU" sz="2800" b="1" dirty="0"/>
              <a:t>Снижение </a:t>
            </a:r>
            <a:r>
              <a:rPr lang="ru-RU" altLang="ru-RU" sz="2800" dirty="0"/>
              <a:t>стоимости заемных средств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ru-RU" altLang="ru-RU" sz="2800" b="1" dirty="0"/>
              <a:t>Оптимизация </a:t>
            </a:r>
            <a:r>
              <a:rPr lang="ru-RU" altLang="ru-RU" sz="2800" dirty="0"/>
              <a:t>денежных потоков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ru-RU" altLang="ru-RU" sz="2800" b="1" dirty="0"/>
              <a:t>Минимизация</a:t>
            </a:r>
            <a:r>
              <a:rPr lang="ru-RU" altLang="ru-RU" sz="2800" dirty="0"/>
              <a:t> дебиторской задолженности</a:t>
            </a:r>
          </a:p>
        </p:txBody>
      </p:sp>
      <p:sp>
        <p:nvSpPr>
          <p:cNvPr id="5125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B11F91-582C-461B-BC84-99E10E3D87AE}" type="slidenum">
              <a:rPr lang="ru-RU" altLang="ru-RU" sz="1000" smtClean="0">
                <a:solidFill>
                  <a:srgbClr val="5B0917"/>
                </a:solidFill>
              </a:rPr>
              <a:pPr/>
              <a:t>40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pic>
        <p:nvPicPr>
          <p:cNvPr id="5126" name="Picture 2" descr="C:\Users\Spevak_D\OneDrive\Pics\Свободные изображения\cash1-30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49775"/>
            <a:ext cx="23114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10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51520" y="6237312"/>
            <a:ext cx="5970588" cy="4396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26" dirty="0">
                <a:solidFill>
                  <a:srgbClr val="000000"/>
                </a:solidFill>
                <a:latin typeface="Georgia"/>
              </a:rPr>
              <a:t>* Анализ представляет собой экспертное мнение </a:t>
            </a:r>
            <a:r>
              <a:rPr lang="en-US" sz="1026" dirty="0">
                <a:solidFill>
                  <a:srgbClr val="000000"/>
                </a:solidFill>
                <a:latin typeface="Georgia"/>
              </a:rPr>
              <a:t>PwC</a:t>
            </a:r>
            <a:r>
              <a:rPr lang="ru-RU" sz="1026" dirty="0">
                <a:solidFill>
                  <a:srgbClr val="000000"/>
                </a:solidFill>
                <a:latin typeface="Georgia"/>
              </a:rPr>
              <a:t>, основанное на соответствии решений проектам </a:t>
            </a:r>
            <a:r>
              <a:rPr lang="en-US" sz="1026" dirty="0">
                <a:solidFill>
                  <a:srgbClr val="000000"/>
                </a:solidFill>
                <a:latin typeface="Georgia"/>
              </a:rPr>
              <a:t>PwC </a:t>
            </a:r>
            <a:r>
              <a:rPr lang="ru-RU" sz="1026" dirty="0">
                <a:solidFill>
                  <a:srgbClr val="000000"/>
                </a:solidFill>
                <a:latin typeface="Georgia"/>
              </a:rPr>
              <a:t>по внедрению систем казначейской функции в России</a:t>
            </a:r>
          </a:p>
        </p:txBody>
      </p:sp>
      <p:pic>
        <p:nvPicPr>
          <p:cNvPr id="41990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1340768"/>
            <a:ext cx="6761124" cy="484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http://preview.thenewsmarket.com/Previews/PWC/StillAssets/273171_v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80" y="5973795"/>
            <a:ext cx="100806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itle 2"/>
          <p:cNvSpPr txBox="1">
            <a:spLocks/>
          </p:cNvSpPr>
          <p:nvPr/>
        </p:nvSpPr>
        <p:spPr bwMode="auto">
          <a:xfrm>
            <a:off x="1619254" y="354013"/>
            <a:ext cx="65770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>
                <a:solidFill>
                  <a:srgbClr val="D20000"/>
                </a:solidFill>
              </a:rPr>
              <a:t>Анализ казначейской функции в решениях </a:t>
            </a:r>
            <a:r>
              <a:rPr lang="en-US" altLang="ru-RU" sz="2300" b="1">
                <a:solidFill>
                  <a:srgbClr val="D20000"/>
                </a:solidFill>
              </a:rPr>
              <a:t>SAP </a:t>
            </a:r>
            <a:r>
              <a:rPr lang="ru-RU" altLang="ru-RU" sz="2300" b="1">
                <a:solidFill>
                  <a:srgbClr val="D20000"/>
                </a:solidFill>
              </a:rPr>
              <a:t>и 1С*</a:t>
            </a:r>
            <a:r>
              <a:rPr lang="en-US" altLang="ru-RU" sz="2300" b="1">
                <a:solidFill>
                  <a:srgbClr val="D20000"/>
                </a:solidFill>
              </a:rPr>
              <a:t> </a:t>
            </a:r>
            <a:endParaRPr lang="ru-RU" altLang="ru-RU" sz="2300" b="1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cs typeface="Arial" charset="0"/>
              </a:rPr>
              <a:t>Взаимодействие с ВУС:</a:t>
            </a:r>
            <a:br>
              <a:rPr lang="ru-RU" altLang="ru-RU" dirty="0">
                <a:cs typeface="Arial" charset="0"/>
              </a:rPr>
            </a:br>
            <a:r>
              <a:rPr lang="ru-RU" altLang="ru-RU" dirty="0">
                <a:cs typeface="Arial" charset="0"/>
              </a:rPr>
              <a:t>основные паттерны</a:t>
            </a:r>
            <a:endParaRPr lang="en-US" alt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91581" y="4767270"/>
            <a:ext cx="1434688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576" rIns="0" bIns="0">
            <a:spAutoFit/>
          </a:bodyPr>
          <a:lstStyle/>
          <a:p>
            <a:pPr algn="ctr">
              <a:lnSpc>
                <a:spcPct val="85000"/>
              </a:lnSpc>
              <a:buClr>
                <a:schemeClr val="accent2"/>
              </a:buClr>
              <a:buSzPct val="70000"/>
              <a:defRPr/>
            </a:pPr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Банк</a:t>
            </a:r>
          </a:p>
        </p:txBody>
      </p:sp>
      <p:sp>
        <p:nvSpPr>
          <p:cNvPr id="10" name="Freeform 99"/>
          <p:cNvSpPr>
            <a:spLocks noChangeAspect="1" noEditPoints="1"/>
          </p:cNvSpPr>
          <p:nvPr/>
        </p:nvSpPr>
        <p:spPr bwMode="auto">
          <a:xfrm>
            <a:off x="7069138" y="2925770"/>
            <a:ext cx="1679575" cy="1658937"/>
          </a:xfrm>
          <a:custGeom>
            <a:avLst/>
            <a:gdLst>
              <a:gd name="T0" fmla="*/ 2147483647 w 4826"/>
              <a:gd name="T1" fmla="*/ 2147483647 h 4763"/>
              <a:gd name="T2" fmla="*/ 2147483647 w 4826"/>
              <a:gd name="T3" fmla="*/ 2147483647 h 4763"/>
              <a:gd name="T4" fmla="*/ 2147483647 w 4826"/>
              <a:gd name="T5" fmla="*/ 2147483647 h 4763"/>
              <a:gd name="T6" fmla="*/ 2147483647 w 4826"/>
              <a:gd name="T7" fmla="*/ 2147483647 h 4763"/>
              <a:gd name="T8" fmla="*/ 2147483647 w 4826"/>
              <a:gd name="T9" fmla="*/ 2147483647 h 4763"/>
              <a:gd name="T10" fmla="*/ 2147483647 w 4826"/>
              <a:gd name="T11" fmla="*/ 2147483647 h 4763"/>
              <a:gd name="T12" fmla="*/ 2147483647 w 4826"/>
              <a:gd name="T13" fmla="*/ 2147483647 h 4763"/>
              <a:gd name="T14" fmla="*/ 2147483647 w 4826"/>
              <a:gd name="T15" fmla="*/ 2147483647 h 4763"/>
              <a:gd name="T16" fmla="*/ 2147483647 w 4826"/>
              <a:gd name="T17" fmla="*/ 2147483647 h 4763"/>
              <a:gd name="T18" fmla="*/ 2147483647 w 4826"/>
              <a:gd name="T19" fmla="*/ 2147483647 h 4763"/>
              <a:gd name="T20" fmla="*/ 2147483647 w 4826"/>
              <a:gd name="T21" fmla="*/ 2147483647 h 4763"/>
              <a:gd name="T22" fmla="*/ 2147483647 w 4826"/>
              <a:gd name="T23" fmla="*/ 2147483647 h 4763"/>
              <a:gd name="T24" fmla="*/ 2147483647 w 4826"/>
              <a:gd name="T25" fmla="*/ 2147483647 h 4763"/>
              <a:gd name="T26" fmla="*/ 2147483647 w 4826"/>
              <a:gd name="T27" fmla="*/ 2147483647 h 4763"/>
              <a:gd name="T28" fmla="*/ 2147483647 w 4826"/>
              <a:gd name="T29" fmla="*/ 2147483647 h 4763"/>
              <a:gd name="T30" fmla="*/ 2147483647 w 4826"/>
              <a:gd name="T31" fmla="*/ 2147483647 h 4763"/>
              <a:gd name="T32" fmla="*/ 2147483647 w 4826"/>
              <a:gd name="T33" fmla="*/ 2147483647 h 4763"/>
              <a:gd name="T34" fmla="*/ 2147483647 w 4826"/>
              <a:gd name="T35" fmla="*/ 2147483647 h 4763"/>
              <a:gd name="T36" fmla="*/ 2147483647 w 4826"/>
              <a:gd name="T37" fmla="*/ 2147483647 h 4763"/>
              <a:gd name="T38" fmla="*/ 2147483647 w 4826"/>
              <a:gd name="T39" fmla="*/ 2147483647 h 4763"/>
              <a:gd name="T40" fmla="*/ 2147483647 w 4826"/>
              <a:gd name="T41" fmla="*/ 2147483647 h 4763"/>
              <a:gd name="T42" fmla="*/ 2147483647 w 4826"/>
              <a:gd name="T43" fmla="*/ 2147483647 h 4763"/>
              <a:gd name="T44" fmla="*/ 2147483647 w 4826"/>
              <a:gd name="T45" fmla="*/ 2147483647 h 4763"/>
              <a:gd name="T46" fmla="*/ 2147483647 w 4826"/>
              <a:gd name="T47" fmla="*/ 2147483647 h 4763"/>
              <a:gd name="T48" fmla="*/ 2147483647 w 4826"/>
              <a:gd name="T49" fmla="*/ 2147483647 h 4763"/>
              <a:gd name="T50" fmla="*/ 2147483647 w 4826"/>
              <a:gd name="T51" fmla="*/ 2147483647 h 4763"/>
              <a:gd name="T52" fmla="*/ 2147483647 w 4826"/>
              <a:gd name="T53" fmla="*/ 2147483647 h 4763"/>
              <a:gd name="T54" fmla="*/ 2147483647 w 4826"/>
              <a:gd name="T55" fmla="*/ 2147483647 h 4763"/>
              <a:gd name="T56" fmla="*/ 2147483647 w 4826"/>
              <a:gd name="T57" fmla="*/ 2147483647 h 4763"/>
              <a:gd name="T58" fmla="*/ 2147483647 w 4826"/>
              <a:gd name="T59" fmla="*/ 2147483647 h 4763"/>
              <a:gd name="T60" fmla="*/ 2147483647 w 4826"/>
              <a:gd name="T61" fmla="*/ 2147483647 h 4763"/>
              <a:gd name="T62" fmla="*/ 2147483647 w 4826"/>
              <a:gd name="T63" fmla="*/ 2147483647 h 4763"/>
              <a:gd name="T64" fmla="*/ 2147483647 w 4826"/>
              <a:gd name="T65" fmla="*/ 2147483647 h 4763"/>
              <a:gd name="T66" fmla="*/ 2147483647 w 4826"/>
              <a:gd name="T67" fmla="*/ 2147483647 h 4763"/>
              <a:gd name="T68" fmla="*/ 2147483647 w 4826"/>
              <a:gd name="T69" fmla="*/ 2147483647 h 4763"/>
              <a:gd name="T70" fmla="*/ 2147483647 w 4826"/>
              <a:gd name="T71" fmla="*/ 2147483647 h 4763"/>
              <a:gd name="T72" fmla="*/ 2147483647 w 4826"/>
              <a:gd name="T73" fmla="*/ 2147483647 h 4763"/>
              <a:gd name="T74" fmla="*/ 2147483647 w 4826"/>
              <a:gd name="T75" fmla="*/ 2147483647 h 4763"/>
              <a:gd name="T76" fmla="*/ 2147483647 w 4826"/>
              <a:gd name="T77" fmla="*/ 2147483647 h 4763"/>
              <a:gd name="T78" fmla="*/ 2147483647 w 4826"/>
              <a:gd name="T79" fmla="*/ 2147483647 h 4763"/>
              <a:gd name="T80" fmla="*/ 2147483647 w 4826"/>
              <a:gd name="T81" fmla="*/ 2147483647 h 4763"/>
              <a:gd name="T82" fmla="*/ 2147483647 w 4826"/>
              <a:gd name="T83" fmla="*/ 2147483647 h 4763"/>
              <a:gd name="T84" fmla="*/ 2147483647 w 4826"/>
              <a:gd name="T85" fmla="*/ 2147483647 h 4763"/>
              <a:gd name="T86" fmla="*/ 2147483647 w 4826"/>
              <a:gd name="T87" fmla="*/ 2147483647 h 4763"/>
              <a:gd name="T88" fmla="*/ 2147483647 w 4826"/>
              <a:gd name="T89" fmla="*/ 2147483647 h 4763"/>
              <a:gd name="T90" fmla="*/ 2147483647 w 4826"/>
              <a:gd name="T91" fmla="*/ 2147483647 h 4763"/>
              <a:gd name="T92" fmla="*/ 2147483647 w 4826"/>
              <a:gd name="T93" fmla="*/ 2147483647 h 4763"/>
              <a:gd name="T94" fmla="*/ 2147483647 w 4826"/>
              <a:gd name="T95" fmla="*/ 2147483647 h 4763"/>
              <a:gd name="T96" fmla="*/ 2147483647 w 4826"/>
              <a:gd name="T97" fmla="*/ 2147483647 h 4763"/>
              <a:gd name="T98" fmla="*/ 2147483647 w 4826"/>
              <a:gd name="T99" fmla="*/ 2147483647 h 4763"/>
              <a:gd name="T100" fmla="*/ 2147483647 w 4826"/>
              <a:gd name="T101" fmla="*/ 2147483647 h 4763"/>
              <a:gd name="T102" fmla="*/ 2147483647 w 4826"/>
              <a:gd name="T103" fmla="*/ 2147483647 h 4763"/>
              <a:gd name="T104" fmla="*/ 2147483647 w 4826"/>
              <a:gd name="T105" fmla="*/ 2147483647 h 4763"/>
              <a:gd name="T106" fmla="*/ 2147483647 w 4826"/>
              <a:gd name="T107" fmla="*/ 2147483647 h 4763"/>
              <a:gd name="T108" fmla="*/ 2147483647 w 4826"/>
              <a:gd name="T109" fmla="*/ 2147483647 h 4763"/>
              <a:gd name="T110" fmla="*/ 2147483647 w 4826"/>
              <a:gd name="T111" fmla="*/ 2147483647 h 4763"/>
              <a:gd name="T112" fmla="*/ 2147483647 w 4826"/>
              <a:gd name="T113" fmla="*/ 2147483647 h 4763"/>
              <a:gd name="T114" fmla="*/ 2147483647 w 4826"/>
              <a:gd name="T115" fmla="*/ 2147483647 h 4763"/>
              <a:gd name="T116" fmla="*/ 2147483647 w 4826"/>
              <a:gd name="T117" fmla="*/ 2147483647 h 4763"/>
              <a:gd name="T118" fmla="*/ 2147483647 w 4826"/>
              <a:gd name="T119" fmla="*/ 2147483647 h 4763"/>
              <a:gd name="T120" fmla="*/ 2147483647 w 4826"/>
              <a:gd name="T121" fmla="*/ 2147483647 h 47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26"/>
              <a:gd name="T184" fmla="*/ 0 h 4763"/>
              <a:gd name="T185" fmla="*/ 4826 w 4826"/>
              <a:gd name="T186" fmla="*/ 4763 h 47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26" h="4763">
                <a:moveTo>
                  <a:pt x="3865" y="1076"/>
                </a:moveTo>
                <a:lnTo>
                  <a:pt x="4826" y="1489"/>
                </a:lnTo>
                <a:lnTo>
                  <a:pt x="4710" y="1916"/>
                </a:lnTo>
                <a:lnTo>
                  <a:pt x="116" y="1916"/>
                </a:lnTo>
                <a:lnTo>
                  <a:pt x="0" y="1489"/>
                </a:lnTo>
                <a:lnTo>
                  <a:pt x="2409" y="448"/>
                </a:lnTo>
                <a:lnTo>
                  <a:pt x="2862" y="644"/>
                </a:lnTo>
                <a:lnTo>
                  <a:pt x="2873" y="620"/>
                </a:lnTo>
                <a:lnTo>
                  <a:pt x="2885" y="595"/>
                </a:lnTo>
                <a:lnTo>
                  <a:pt x="2899" y="573"/>
                </a:lnTo>
                <a:lnTo>
                  <a:pt x="2913" y="549"/>
                </a:lnTo>
                <a:lnTo>
                  <a:pt x="2929" y="528"/>
                </a:lnTo>
                <a:lnTo>
                  <a:pt x="2946" y="505"/>
                </a:lnTo>
                <a:lnTo>
                  <a:pt x="2965" y="486"/>
                </a:lnTo>
                <a:lnTo>
                  <a:pt x="2985" y="466"/>
                </a:lnTo>
                <a:lnTo>
                  <a:pt x="3005" y="446"/>
                </a:lnTo>
                <a:lnTo>
                  <a:pt x="3027" y="428"/>
                </a:lnTo>
                <a:lnTo>
                  <a:pt x="3048" y="412"/>
                </a:lnTo>
                <a:lnTo>
                  <a:pt x="3072" y="397"/>
                </a:lnTo>
                <a:lnTo>
                  <a:pt x="3095" y="383"/>
                </a:lnTo>
                <a:lnTo>
                  <a:pt x="3118" y="370"/>
                </a:lnTo>
                <a:lnTo>
                  <a:pt x="3143" y="359"/>
                </a:lnTo>
                <a:lnTo>
                  <a:pt x="3167" y="349"/>
                </a:lnTo>
                <a:lnTo>
                  <a:pt x="3192" y="340"/>
                </a:lnTo>
                <a:lnTo>
                  <a:pt x="3218" y="332"/>
                </a:lnTo>
                <a:lnTo>
                  <a:pt x="3243" y="325"/>
                </a:lnTo>
                <a:lnTo>
                  <a:pt x="3269" y="320"/>
                </a:lnTo>
                <a:lnTo>
                  <a:pt x="3295" y="316"/>
                </a:lnTo>
                <a:lnTo>
                  <a:pt x="3321" y="314"/>
                </a:lnTo>
                <a:lnTo>
                  <a:pt x="3347" y="312"/>
                </a:lnTo>
                <a:lnTo>
                  <a:pt x="3373" y="312"/>
                </a:lnTo>
                <a:lnTo>
                  <a:pt x="3399" y="314"/>
                </a:lnTo>
                <a:lnTo>
                  <a:pt x="3426" y="316"/>
                </a:lnTo>
                <a:lnTo>
                  <a:pt x="3452" y="319"/>
                </a:lnTo>
                <a:lnTo>
                  <a:pt x="3477" y="324"/>
                </a:lnTo>
                <a:lnTo>
                  <a:pt x="3503" y="330"/>
                </a:lnTo>
                <a:lnTo>
                  <a:pt x="3528" y="337"/>
                </a:lnTo>
                <a:lnTo>
                  <a:pt x="3553" y="346"/>
                </a:lnTo>
                <a:lnTo>
                  <a:pt x="3577" y="356"/>
                </a:lnTo>
                <a:lnTo>
                  <a:pt x="3601" y="367"/>
                </a:lnTo>
                <a:lnTo>
                  <a:pt x="3625" y="378"/>
                </a:lnTo>
                <a:lnTo>
                  <a:pt x="3648" y="392"/>
                </a:lnTo>
                <a:lnTo>
                  <a:pt x="3671" y="407"/>
                </a:lnTo>
                <a:lnTo>
                  <a:pt x="3693" y="423"/>
                </a:lnTo>
                <a:lnTo>
                  <a:pt x="3714" y="441"/>
                </a:lnTo>
                <a:lnTo>
                  <a:pt x="3736" y="459"/>
                </a:lnTo>
                <a:lnTo>
                  <a:pt x="3755" y="478"/>
                </a:lnTo>
                <a:lnTo>
                  <a:pt x="3770" y="494"/>
                </a:lnTo>
                <a:lnTo>
                  <a:pt x="3784" y="510"/>
                </a:lnTo>
                <a:lnTo>
                  <a:pt x="3797" y="527"/>
                </a:lnTo>
                <a:lnTo>
                  <a:pt x="3809" y="543"/>
                </a:lnTo>
                <a:lnTo>
                  <a:pt x="3820" y="560"/>
                </a:lnTo>
                <a:lnTo>
                  <a:pt x="3831" y="578"/>
                </a:lnTo>
                <a:lnTo>
                  <a:pt x="3841" y="595"/>
                </a:lnTo>
                <a:lnTo>
                  <a:pt x="3850" y="612"/>
                </a:lnTo>
                <a:lnTo>
                  <a:pt x="3859" y="631"/>
                </a:lnTo>
                <a:lnTo>
                  <a:pt x="3868" y="650"/>
                </a:lnTo>
                <a:lnTo>
                  <a:pt x="3881" y="687"/>
                </a:lnTo>
                <a:lnTo>
                  <a:pt x="3892" y="726"/>
                </a:lnTo>
                <a:lnTo>
                  <a:pt x="3900" y="764"/>
                </a:lnTo>
                <a:lnTo>
                  <a:pt x="3906" y="803"/>
                </a:lnTo>
                <a:lnTo>
                  <a:pt x="3909" y="843"/>
                </a:lnTo>
                <a:lnTo>
                  <a:pt x="3909" y="883"/>
                </a:lnTo>
                <a:lnTo>
                  <a:pt x="3905" y="922"/>
                </a:lnTo>
                <a:lnTo>
                  <a:pt x="3900" y="961"/>
                </a:lnTo>
                <a:lnTo>
                  <a:pt x="3891" y="1000"/>
                </a:lnTo>
                <a:lnTo>
                  <a:pt x="3879" y="1038"/>
                </a:lnTo>
                <a:lnTo>
                  <a:pt x="3865" y="1076"/>
                </a:lnTo>
                <a:close/>
                <a:moveTo>
                  <a:pt x="238" y="1605"/>
                </a:moveTo>
                <a:lnTo>
                  <a:pt x="268" y="1717"/>
                </a:lnTo>
                <a:lnTo>
                  <a:pt x="4558" y="1717"/>
                </a:lnTo>
                <a:lnTo>
                  <a:pt x="4588" y="1605"/>
                </a:lnTo>
                <a:lnTo>
                  <a:pt x="3653" y="1196"/>
                </a:lnTo>
                <a:lnTo>
                  <a:pt x="3673" y="1178"/>
                </a:lnTo>
                <a:lnTo>
                  <a:pt x="3690" y="1161"/>
                </a:lnTo>
                <a:lnTo>
                  <a:pt x="3704" y="1144"/>
                </a:lnTo>
                <a:lnTo>
                  <a:pt x="3718" y="1127"/>
                </a:lnTo>
                <a:lnTo>
                  <a:pt x="3732" y="1109"/>
                </a:lnTo>
                <a:lnTo>
                  <a:pt x="3743" y="1091"/>
                </a:lnTo>
                <a:lnTo>
                  <a:pt x="3754" y="1072"/>
                </a:lnTo>
                <a:lnTo>
                  <a:pt x="3764" y="1052"/>
                </a:lnTo>
                <a:lnTo>
                  <a:pt x="3773" y="1032"/>
                </a:lnTo>
                <a:lnTo>
                  <a:pt x="3782" y="1012"/>
                </a:lnTo>
                <a:lnTo>
                  <a:pt x="3788" y="992"/>
                </a:lnTo>
                <a:lnTo>
                  <a:pt x="3794" y="971"/>
                </a:lnTo>
                <a:lnTo>
                  <a:pt x="3799" y="950"/>
                </a:lnTo>
                <a:lnTo>
                  <a:pt x="3803" y="929"/>
                </a:lnTo>
                <a:lnTo>
                  <a:pt x="3807" y="908"/>
                </a:lnTo>
                <a:lnTo>
                  <a:pt x="3808" y="886"/>
                </a:lnTo>
                <a:lnTo>
                  <a:pt x="3809" y="865"/>
                </a:lnTo>
                <a:lnTo>
                  <a:pt x="3809" y="844"/>
                </a:lnTo>
                <a:lnTo>
                  <a:pt x="3808" y="823"/>
                </a:lnTo>
                <a:lnTo>
                  <a:pt x="3805" y="802"/>
                </a:lnTo>
                <a:lnTo>
                  <a:pt x="3803" y="779"/>
                </a:lnTo>
                <a:lnTo>
                  <a:pt x="3798" y="759"/>
                </a:lnTo>
                <a:lnTo>
                  <a:pt x="3793" y="738"/>
                </a:lnTo>
                <a:lnTo>
                  <a:pt x="3787" y="717"/>
                </a:lnTo>
                <a:lnTo>
                  <a:pt x="3779" y="697"/>
                </a:lnTo>
                <a:lnTo>
                  <a:pt x="3770" y="677"/>
                </a:lnTo>
                <a:lnTo>
                  <a:pt x="3762" y="657"/>
                </a:lnTo>
                <a:lnTo>
                  <a:pt x="3752" y="637"/>
                </a:lnTo>
                <a:lnTo>
                  <a:pt x="3739" y="619"/>
                </a:lnTo>
                <a:lnTo>
                  <a:pt x="3727" y="600"/>
                </a:lnTo>
                <a:lnTo>
                  <a:pt x="3714" y="583"/>
                </a:lnTo>
                <a:lnTo>
                  <a:pt x="3699" y="565"/>
                </a:lnTo>
                <a:lnTo>
                  <a:pt x="3685" y="548"/>
                </a:lnTo>
                <a:lnTo>
                  <a:pt x="3667" y="532"/>
                </a:lnTo>
                <a:lnTo>
                  <a:pt x="3651" y="517"/>
                </a:lnTo>
                <a:lnTo>
                  <a:pt x="3634" y="503"/>
                </a:lnTo>
                <a:lnTo>
                  <a:pt x="3615" y="489"/>
                </a:lnTo>
                <a:lnTo>
                  <a:pt x="3596" y="477"/>
                </a:lnTo>
                <a:lnTo>
                  <a:pt x="3577" y="467"/>
                </a:lnTo>
                <a:lnTo>
                  <a:pt x="3558" y="457"/>
                </a:lnTo>
                <a:lnTo>
                  <a:pt x="3539" y="447"/>
                </a:lnTo>
                <a:lnTo>
                  <a:pt x="3518" y="439"/>
                </a:lnTo>
                <a:lnTo>
                  <a:pt x="3498" y="432"/>
                </a:lnTo>
                <a:lnTo>
                  <a:pt x="3477" y="426"/>
                </a:lnTo>
                <a:lnTo>
                  <a:pt x="3457" y="422"/>
                </a:lnTo>
                <a:lnTo>
                  <a:pt x="3436" y="417"/>
                </a:lnTo>
                <a:lnTo>
                  <a:pt x="3414" y="415"/>
                </a:lnTo>
                <a:lnTo>
                  <a:pt x="3392" y="412"/>
                </a:lnTo>
                <a:lnTo>
                  <a:pt x="3371" y="412"/>
                </a:lnTo>
                <a:lnTo>
                  <a:pt x="3350" y="412"/>
                </a:lnTo>
                <a:lnTo>
                  <a:pt x="3329" y="413"/>
                </a:lnTo>
                <a:lnTo>
                  <a:pt x="3307" y="416"/>
                </a:lnTo>
                <a:lnTo>
                  <a:pt x="3286" y="418"/>
                </a:lnTo>
                <a:lnTo>
                  <a:pt x="3265" y="423"/>
                </a:lnTo>
                <a:lnTo>
                  <a:pt x="3244" y="428"/>
                </a:lnTo>
                <a:lnTo>
                  <a:pt x="3224" y="434"/>
                </a:lnTo>
                <a:lnTo>
                  <a:pt x="3203" y="442"/>
                </a:lnTo>
                <a:lnTo>
                  <a:pt x="3183" y="449"/>
                </a:lnTo>
                <a:lnTo>
                  <a:pt x="3163" y="459"/>
                </a:lnTo>
                <a:lnTo>
                  <a:pt x="3144" y="469"/>
                </a:lnTo>
                <a:lnTo>
                  <a:pt x="3124" y="481"/>
                </a:lnTo>
                <a:lnTo>
                  <a:pt x="3107" y="493"/>
                </a:lnTo>
                <a:lnTo>
                  <a:pt x="3088" y="507"/>
                </a:lnTo>
                <a:lnTo>
                  <a:pt x="3071" y="522"/>
                </a:lnTo>
                <a:lnTo>
                  <a:pt x="3053" y="537"/>
                </a:lnTo>
                <a:lnTo>
                  <a:pt x="3036" y="555"/>
                </a:lnTo>
                <a:lnTo>
                  <a:pt x="3020" y="574"/>
                </a:lnTo>
                <a:lnTo>
                  <a:pt x="3005" y="594"/>
                </a:lnTo>
                <a:lnTo>
                  <a:pt x="2990" y="614"/>
                </a:lnTo>
                <a:lnTo>
                  <a:pt x="2978" y="635"/>
                </a:lnTo>
                <a:lnTo>
                  <a:pt x="2966" y="656"/>
                </a:lnTo>
                <a:lnTo>
                  <a:pt x="2955" y="677"/>
                </a:lnTo>
                <a:lnTo>
                  <a:pt x="2946" y="700"/>
                </a:lnTo>
                <a:lnTo>
                  <a:pt x="2939" y="722"/>
                </a:lnTo>
                <a:lnTo>
                  <a:pt x="2933" y="746"/>
                </a:lnTo>
                <a:lnTo>
                  <a:pt x="2926" y="768"/>
                </a:lnTo>
                <a:lnTo>
                  <a:pt x="2923" y="792"/>
                </a:lnTo>
                <a:lnTo>
                  <a:pt x="2920" y="815"/>
                </a:lnTo>
                <a:lnTo>
                  <a:pt x="2918" y="839"/>
                </a:lnTo>
                <a:lnTo>
                  <a:pt x="2918" y="863"/>
                </a:lnTo>
                <a:lnTo>
                  <a:pt x="2919" y="886"/>
                </a:lnTo>
                <a:lnTo>
                  <a:pt x="2409" y="665"/>
                </a:lnTo>
                <a:lnTo>
                  <a:pt x="238" y="1605"/>
                </a:lnTo>
                <a:close/>
                <a:moveTo>
                  <a:pt x="3194" y="1376"/>
                </a:moveTo>
                <a:lnTo>
                  <a:pt x="3194" y="1376"/>
                </a:lnTo>
                <a:lnTo>
                  <a:pt x="3170" y="1368"/>
                </a:lnTo>
                <a:lnTo>
                  <a:pt x="3148" y="1358"/>
                </a:lnTo>
                <a:lnTo>
                  <a:pt x="3126" y="1348"/>
                </a:lnTo>
                <a:lnTo>
                  <a:pt x="3103" y="1337"/>
                </a:lnTo>
                <a:lnTo>
                  <a:pt x="2447" y="1054"/>
                </a:lnTo>
                <a:lnTo>
                  <a:pt x="2526" y="871"/>
                </a:lnTo>
                <a:lnTo>
                  <a:pt x="3864" y="1447"/>
                </a:lnTo>
                <a:lnTo>
                  <a:pt x="3785" y="1630"/>
                </a:lnTo>
                <a:lnTo>
                  <a:pt x="3194" y="1376"/>
                </a:lnTo>
                <a:close/>
                <a:moveTo>
                  <a:pt x="3139" y="619"/>
                </a:moveTo>
                <a:lnTo>
                  <a:pt x="3139" y="619"/>
                </a:lnTo>
                <a:lnTo>
                  <a:pt x="3152" y="608"/>
                </a:lnTo>
                <a:lnTo>
                  <a:pt x="3164" y="598"/>
                </a:lnTo>
                <a:lnTo>
                  <a:pt x="3178" y="588"/>
                </a:lnTo>
                <a:lnTo>
                  <a:pt x="3192" y="578"/>
                </a:lnTo>
                <a:lnTo>
                  <a:pt x="3205" y="570"/>
                </a:lnTo>
                <a:lnTo>
                  <a:pt x="3219" y="561"/>
                </a:lnTo>
                <a:lnTo>
                  <a:pt x="3234" y="555"/>
                </a:lnTo>
                <a:lnTo>
                  <a:pt x="3249" y="549"/>
                </a:lnTo>
                <a:lnTo>
                  <a:pt x="3264" y="544"/>
                </a:lnTo>
                <a:lnTo>
                  <a:pt x="3279" y="539"/>
                </a:lnTo>
                <a:lnTo>
                  <a:pt x="3295" y="535"/>
                </a:lnTo>
                <a:lnTo>
                  <a:pt x="3310" y="532"/>
                </a:lnTo>
                <a:lnTo>
                  <a:pt x="3326" y="529"/>
                </a:lnTo>
                <a:lnTo>
                  <a:pt x="3341" y="528"/>
                </a:lnTo>
                <a:lnTo>
                  <a:pt x="3357" y="528"/>
                </a:lnTo>
                <a:lnTo>
                  <a:pt x="3372" y="527"/>
                </a:lnTo>
                <a:lnTo>
                  <a:pt x="3388" y="528"/>
                </a:lnTo>
                <a:lnTo>
                  <a:pt x="3404" y="529"/>
                </a:lnTo>
                <a:lnTo>
                  <a:pt x="3419" y="532"/>
                </a:lnTo>
                <a:lnTo>
                  <a:pt x="3436" y="534"/>
                </a:lnTo>
                <a:lnTo>
                  <a:pt x="3451" y="538"/>
                </a:lnTo>
                <a:lnTo>
                  <a:pt x="3465" y="543"/>
                </a:lnTo>
                <a:lnTo>
                  <a:pt x="3480" y="548"/>
                </a:lnTo>
                <a:lnTo>
                  <a:pt x="3495" y="553"/>
                </a:lnTo>
                <a:lnTo>
                  <a:pt x="3510" y="560"/>
                </a:lnTo>
                <a:lnTo>
                  <a:pt x="3524" y="568"/>
                </a:lnTo>
                <a:lnTo>
                  <a:pt x="3539" y="575"/>
                </a:lnTo>
                <a:lnTo>
                  <a:pt x="3553" y="584"/>
                </a:lnTo>
                <a:lnTo>
                  <a:pt x="3565" y="594"/>
                </a:lnTo>
                <a:lnTo>
                  <a:pt x="3579" y="604"/>
                </a:lnTo>
                <a:lnTo>
                  <a:pt x="3591" y="615"/>
                </a:lnTo>
                <a:lnTo>
                  <a:pt x="3602" y="627"/>
                </a:lnTo>
                <a:lnTo>
                  <a:pt x="3207" y="1010"/>
                </a:lnTo>
                <a:lnTo>
                  <a:pt x="3051" y="945"/>
                </a:lnTo>
                <a:lnTo>
                  <a:pt x="3046" y="924"/>
                </a:lnTo>
                <a:lnTo>
                  <a:pt x="3042" y="903"/>
                </a:lnTo>
                <a:lnTo>
                  <a:pt x="3040" y="880"/>
                </a:lnTo>
                <a:lnTo>
                  <a:pt x="3039" y="859"/>
                </a:lnTo>
                <a:lnTo>
                  <a:pt x="3040" y="837"/>
                </a:lnTo>
                <a:lnTo>
                  <a:pt x="3041" y="815"/>
                </a:lnTo>
                <a:lnTo>
                  <a:pt x="3045" y="794"/>
                </a:lnTo>
                <a:lnTo>
                  <a:pt x="3050" y="772"/>
                </a:lnTo>
                <a:lnTo>
                  <a:pt x="3056" y="752"/>
                </a:lnTo>
                <a:lnTo>
                  <a:pt x="3063" y="731"/>
                </a:lnTo>
                <a:lnTo>
                  <a:pt x="3072" y="711"/>
                </a:lnTo>
                <a:lnTo>
                  <a:pt x="3083" y="691"/>
                </a:lnTo>
                <a:lnTo>
                  <a:pt x="3095" y="672"/>
                </a:lnTo>
                <a:lnTo>
                  <a:pt x="3108" y="654"/>
                </a:lnTo>
                <a:lnTo>
                  <a:pt x="3123" y="636"/>
                </a:lnTo>
                <a:lnTo>
                  <a:pt x="3139" y="619"/>
                </a:lnTo>
                <a:close/>
                <a:moveTo>
                  <a:pt x="3693" y="828"/>
                </a:moveTo>
                <a:lnTo>
                  <a:pt x="3414" y="1098"/>
                </a:lnTo>
                <a:lnTo>
                  <a:pt x="3310" y="1053"/>
                </a:lnTo>
                <a:lnTo>
                  <a:pt x="3662" y="712"/>
                </a:lnTo>
                <a:lnTo>
                  <a:pt x="3675" y="741"/>
                </a:lnTo>
                <a:lnTo>
                  <a:pt x="3683" y="769"/>
                </a:lnTo>
                <a:lnTo>
                  <a:pt x="3690" y="798"/>
                </a:lnTo>
                <a:lnTo>
                  <a:pt x="3693" y="828"/>
                </a:lnTo>
                <a:close/>
                <a:moveTo>
                  <a:pt x="2628" y="2374"/>
                </a:moveTo>
                <a:lnTo>
                  <a:pt x="2134" y="2868"/>
                </a:lnTo>
                <a:lnTo>
                  <a:pt x="2134" y="4108"/>
                </a:lnTo>
                <a:lnTo>
                  <a:pt x="2628" y="4108"/>
                </a:lnTo>
                <a:lnTo>
                  <a:pt x="2628" y="2374"/>
                </a:lnTo>
                <a:close/>
                <a:moveTo>
                  <a:pt x="2034" y="2374"/>
                </a:moveTo>
                <a:lnTo>
                  <a:pt x="1964" y="2374"/>
                </a:lnTo>
                <a:lnTo>
                  <a:pt x="1949" y="2373"/>
                </a:lnTo>
                <a:lnTo>
                  <a:pt x="1934" y="2368"/>
                </a:lnTo>
                <a:lnTo>
                  <a:pt x="1922" y="2362"/>
                </a:lnTo>
                <a:lnTo>
                  <a:pt x="1909" y="2354"/>
                </a:lnTo>
                <a:lnTo>
                  <a:pt x="1901" y="2344"/>
                </a:lnTo>
                <a:lnTo>
                  <a:pt x="1893" y="2333"/>
                </a:lnTo>
                <a:lnTo>
                  <a:pt x="1891" y="2327"/>
                </a:lnTo>
                <a:lnTo>
                  <a:pt x="1888" y="2319"/>
                </a:lnTo>
                <a:lnTo>
                  <a:pt x="1887" y="2313"/>
                </a:lnTo>
                <a:lnTo>
                  <a:pt x="1887" y="2306"/>
                </a:lnTo>
                <a:lnTo>
                  <a:pt x="1887" y="2012"/>
                </a:lnTo>
                <a:lnTo>
                  <a:pt x="2034" y="2012"/>
                </a:lnTo>
                <a:lnTo>
                  <a:pt x="2727" y="2012"/>
                </a:lnTo>
                <a:lnTo>
                  <a:pt x="2873" y="2012"/>
                </a:lnTo>
                <a:lnTo>
                  <a:pt x="2873" y="2306"/>
                </a:lnTo>
                <a:lnTo>
                  <a:pt x="2873" y="2313"/>
                </a:lnTo>
                <a:lnTo>
                  <a:pt x="2872" y="2319"/>
                </a:lnTo>
                <a:lnTo>
                  <a:pt x="2870" y="2327"/>
                </a:lnTo>
                <a:lnTo>
                  <a:pt x="2867" y="2333"/>
                </a:lnTo>
                <a:lnTo>
                  <a:pt x="2860" y="2344"/>
                </a:lnTo>
                <a:lnTo>
                  <a:pt x="2851" y="2354"/>
                </a:lnTo>
                <a:lnTo>
                  <a:pt x="2839" y="2362"/>
                </a:lnTo>
                <a:lnTo>
                  <a:pt x="2826" y="2368"/>
                </a:lnTo>
                <a:lnTo>
                  <a:pt x="2812" y="2373"/>
                </a:lnTo>
                <a:lnTo>
                  <a:pt x="2796" y="2374"/>
                </a:lnTo>
                <a:lnTo>
                  <a:pt x="2727" y="2374"/>
                </a:lnTo>
                <a:lnTo>
                  <a:pt x="2727" y="4108"/>
                </a:lnTo>
                <a:lnTo>
                  <a:pt x="3347" y="4108"/>
                </a:lnTo>
                <a:lnTo>
                  <a:pt x="3347" y="2374"/>
                </a:lnTo>
                <a:lnTo>
                  <a:pt x="3279" y="2374"/>
                </a:lnTo>
                <a:lnTo>
                  <a:pt x="3263" y="2373"/>
                </a:lnTo>
                <a:lnTo>
                  <a:pt x="3249" y="2368"/>
                </a:lnTo>
                <a:lnTo>
                  <a:pt x="3235" y="2362"/>
                </a:lnTo>
                <a:lnTo>
                  <a:pt x="3224" y="2354"/>
                </a:lnTo>
                <a:lnTo>
                  <a:pt x="3214" y="2344"/>
                </a:lnTo>
                <a:lnTo>
                  <a:pt x="3208" y="2333"/>
                </a:lnTo>
                <a:lnTo>
                  <a:pt x="3204" y="2327"/>
                </a:lnTo>
                <a:lnTo>
                  <a:pt x="3203" y="2319"/>
                </a:lnTo>
                <a:lnTo>
                  <a:pt x="3202" y="2313"/>
                </a:lnTo>
                <a:lnTo>
                  <a:pt x="3202" y="2306"/>
                </a:lnTo>
                <a:lnTo>
                  <a:pt x="3202" y="2012"/>
                </a:lnTo>
                <a:lnTo>
                  <a:pt x="3347" y="2012"/>
                </a:lnTo>
                <a:lnTo>
                  <a:pt x="4097" y="2012"/>
                </a:lnTo>
                <a:lnTo>
                  <a:pt x="4342" y="2012"/>
                </a:lnTo>
                <a:lnTo>
                  <a:pt x="4342" y="2292"/>
                </a:lnTo>
                <a:lnTo>
                  <a:pt x="4342" y="2311"/>
                </a:lnTo>
                <a:lnTo>
                  <a:pt x="4338" y="2329"/>
                </a:lnTo>
                <a:lnTo>
                  <a:pt x="4333" y="2345"/>
                </a:lnTo>
                <a:lnTo>
                  <a:pt x="4327" y="2362"/>
                </a:lnTo>
                <a:lnTo>
                  <a:pt x="4318" y="2377"/>
                </a:lnTo>
                <a:lnTo>
                  <a:pt x="4308" y="2390"/>
                </a:lnTo>
                <a:lnTo>
                  <a:pt x="4297" y="2403"/>
                </a:lnTo>
                <a:lnTo>
                  <a:pt x="4286" y="2414"/>
                </a:lnTo>
                <a:lnTo>
                  <a:pt x="4272" y="2425"/>
                </a:lnTo>
                <a:lnTo>
                  <a:pt x="4258" y="2434"/>
                </a:lnTo>
                <a:lnTo>
                  <a:pt x="4243" y="2441"/>
                </a:lnTo>
                <a:lnTo>
                  <a:pt x="4229" y="2447"/>
                </a:lnTo>
                <a:lnTo>
                  <a:pt x="4212" y="2452"/>
                </a:lnTo>
                <a:lnTo>
                  <a:pt x="4197" y="2456"/>
                </a:lnTo>
                <a:lnTo>
                  <a:pt x="4181" y="2457"/>
                </a:lnTo>
                <a:lnTo>
                  <a:pt x="4165" y="2459"/>
                </a:lnTo>
                <a:lnTo>
                  <a:pt x="4146" y="2459"/>
                </a:lnTo>
                <a:lnTo>
                  <a:pt x="4146" y="4108"/>
                </a:lnTo>
                <a:lnTo>
                  <a:pt x="4512" y="4108"/>
                </a:lnTo>
                <a:lnTo>
                  <a:pt x="4512" y="4464"/>
                </a:lnTo>
                <a:lnTo>
                  <a:pt x="4413" y="4464"/>
                </a:lnTo>
                <a:lnTo>
                  <a:pt x="4413" y="4208"/>
                </a:lnTo>
                <a:lnTo>
                  <a:pt x="4097" y="4208"/>
                </a:lnTo>
                <a:lnTo>
                  <a:pt x="3347" y="4208"/>
                </a:lnTo>
                <a:lnTo>
                  <a:pt x="2727" y="4208"/>
                </a:lnTo>
                <a:lnTo>
                  <a:pt x="2034" y="4208"/>
                </a:lnTo>
                <a:lnTo>
                  <a:pt x="1413" y="4208"/>
                </a:lnTo>
                <a:lnTo>
                  <a:pt x="667" y="4208"/>
                </a:lnTo>
                <a:lnTo>
                  <a:pt x="413" y="4208"/>
                </a:lnTo>
                <a:lnTo>
                  <a:pt x="413" y="4464"/>
                </a:lnTo>
                <a:lnTo>
                  <a:pt x="314" y="4464"/>
                </a:lnTo>
                <a:lnTo>
                  <a:pt x="314" y="4108"/>
                </a:lnTo>
                <a:lnTo>
                  <a:pt x="617" y="4108"/>
                </a:lnTo>
                <a:lnTo>
                  <a:pt x="617" y="2459"/>
                </a:lnTo>
                <a:lnTo>
                  <a:pt x="599" y="2459"/>
                </a:lnTo>
                <a:lnTo>
                  <a:pt x="583" y="2457"/>
                </a:lnTo>
                <a:lnTo>
                  <a:pt x="566" y="2456"/>
                </a:lnTo>
                <a:lnTo>
                  <a:pt x="551" y="2452"/>
                </a:lnTo>
                <a:lnTo>
                  <a:pt x="535" y="2447"/>
                </a:lnTo>
                <a:lnTo>
                  <a:pt x="520" y="2441"/>
                </a:lnTo>
                <a:lnTo>
                  <a:pt x="505" y="2434"/>
                </a:lnTo>
                <a:lnTo>
                  <a:pt x="492" y="2425"/>
                </a:lnTo>
                <a:lnTo>
                  <a:pt x="478" y="2414"/>
                </a:lnTo>
                <a:lnTo>
                  <a:pt x="466" y="2403"/>
                </a:lnTo>
                <a:lnTo>
                  <a:pt x="456" y="2390"/>
                </a:lnTo>
                <a:lnTo>
                  <a:pt x="446" y="2377"/>
                </a:lnTo>
                <a:lnTo>
                  <a:pt x="437" y="2362"/>
                </a:lnTo>
                <a:lnTo>
                  <a:pt x="431" y="2345"/>
                </a:lnTo>
                <a:lnTo>
                  <a:pt x="426" y="2329"/>
                </a:lnTo>
                <a:lnTo>
                  <a:pt x="422" y="2311"/>
                </a:lnTo>
                <a:lnTo>
                  <a:pt x="421" y="2292"/>
                </a:lnTo>
                <a:lnTo>
                  <a:pt x="421" y="2012"/>
                </a:lnTo>
                <a:lnTo>
                  <a:pt x="667" y="2012"/>
                </a:lnTo>
                <a:lnTo>
                  <a:pt x="1413" y="2012"/>
                </a:lnTo>
                <a:lnTo>
                  <a:pt x="1560" y="2012"/>
                </a:lnTo>
                <a:lnTo>
                  <a:pt x="1560" y="2306"/>
                </a:lnTo>
                <a:lnTo>
                  <a:pt x="1560" y="2313"/>
                </a:lnTo>
                <a:lnTo>
                  <a:pt x="1558" y="2319"/>
                </a:lnTo>
                <a:lnTo>
                  <a:pt x="1556" y="2327"/>
                </a:lnTo>
                <a:lnTo>
                  <a:pt x="1553" y="2333"/>
                </a:lnTo>
                <a:lnTo>
                  <a:pt x="1546" y="2344"/>
                </a:lnTo>
                <a:lnTo>
                  <a:pt x="1537" y="2354"/>
                </a:lnTo>
                <a:lnTo>
                  <a:pt x="1525" y="2362"/>
                </a:lnTo>
                <a:lnTo>
                  <a:pt x="1512" y="2368"/>
                </a:lnTo>
                <a:lnTo>
                  <a:pt x="1497" y="2373"/>
                </a:lnTo>
                <a:lnTo>
                  <a:pt x="1481" y="2374"/>
                </a:lnTo>
                <a:lnTo>
                  <a:pt x="1413" y="2374"/>
                </a:lnTo>
                <a:lnTo>
                  <a:pt x="1413" y="4108"/>
                </a:lnTo>
                <a:lnTo>
                  <a:pt x="2034" y="4108"/>
                </a:lnTo>
                <a:lnTo>
                  <a:pt x="2034" y="2374"/>
                </a:lnTo>
                <a:close/>
                <a:moveTo>
                  <a:pt x="1313" y="2386"/>
                </a:moveTo>
                <a:lnTo>
                  <a:pt x="817" y="2883"/>
                </a:lnTo>
                <a:lnTo>
                  <a:pt x="817" y="4108"/>
                </a:lnTo>
                <a:lnTo>
                  <a:pt x="1313" y="4108"/>
                </a:lnTo>
                <a:lnTo>
                  <a:pt x="1313" y="2386"/>
                </a:lnTo>
                <a:close/>
                <a:moveTo>
                  <a:pt x="3947" y="4108"/>
                </a:moveTo>
                <a:lnTo>
                  <a:pt x="3947" y="2394"/>
                </a:lnTo>
                <a:lnTo>
                  <a:pt x="3447" y="2894"/>
                </a:lnTo>
                <a:lnTo>
                  <a:pt x="3447" y="4108"/>
                </a:lnTo>
                <a:lnTo>
                  <a:pt x="3947" y="4108"/>
                </a:lnTo>
                <a:close/>
                <a:moveTo>
                  <a:pt x="97" y="4564"/>
                </a:moveTo>
                <a:lnTo>
                  <a:pt x="4729" y="4564"/>
                </a:lnTo>
                <a:lnTo>
                  <a:pt x="4729" y="4763"/>
                </a:lnTo>
                <a:lnTo>
                  <a:pt x="97" y="4763"/>
                </a:lnTo>
                <a:lnTo>
                  <a:pt x="97" y="4564"/>
                </a:lnTo>
                <a:close/>
                <a:moveTo>
                  <a:pt x="4336" y="144"/>
                </a:moveTo>
                <a:lnTo>
                  <a:pt x="4336" y="144"/>
                </a:lnTo>
                <a:lnTo>
                  <a:pt x="4353" y="163"/>
                </a:lnTo>
                <a:lnTo>
                  <a:pt x="4368" y="182"/>
                </a:lnTo>
                <a:lnTo>
                  <a:pt x="4383" y="200"/>
                </a:lnTo>
                <a:lnTo>
                  <a:pt x="4395" y="220"/>
                </a:lnTo>
                <a:lnTo>
                  <a:pt x="4408" y="240"/>
                </a:lnTo>
                <a:lnTo>
                  <a:pt x="4419" y="261"/>
                </a:lnTo>
                <a:lnTo>
                  <a:pt x="4429" y="283"/>
                </a:lnTo>
                <a:lnTo>
                  <a:pt x="4438" y="304"/>
                </a:lnTo>
                <a:lnTo>
                  <a:pt x="4445" y="326"/>
                </a:lnTo>
                <a:lnTo>
                  <a:pt x="4453" y="347"/>
                </a:lnTo>
                <a:lnTo>
                  <a:pt x="4458" y="370"/>
                </a:lnTo>
                <a:lnTo>
                  <a:pt x="4463" y="392"/>
                </a:lnTo>
                <a:lnTo>
                  <a:pt x="4465" y="415"/>
                </a:lnTo>
                <a:lnTo>
                  <a:pt x="4468" y="438"/>
                </a:lnTo>
                <a:lnTo>
                  <a:pt x="4469" y="461"/>
                </a:lnTo>
                <a:lnTo>
                  <a:pt x="4469" y="483"/>
                </a:lnTo>
                <a:lnTo>
                  <a:pt x="4469" y="507"/>
                </a:lnTo>
                <a:lnTo>
                  <a:pt x="4466" y="529"/>
                </a:lnTo>
                <a:lnTo>
                  <a:pt x="4464" y="551"/>
                </a:lnTo>
                <a:lnTo>
                  <a:pt x="4459" y="574"/>
                </a:lnTo>
                <a:lnTo>
                  <a:pt x="4454" y="596"/>
                </a:lnTo>
                <a:lnTo>
                  <a:pt x="4448" y="619"/>
                </a:lnTo>
                <a:lnTo>
                  <a:pt x="4440" y="640"/>
                </a:lnTo>
                <a:lnTo>
                  <a:pt x="4431" y="661"/>
                </a:lnTo>
                <a:lnTo>
                  <a:pt x="4421" y="682"/>
                </a:lnTo>
                <a:lnTo>
                  <a:pt x="4411" y="703"/>
                </a:lnTo>
                <a:lnTo>
                  <a:pt x="4399" y="723"/>
                </a:lnTo>
                <a:lnTo>
                  <a:pt x="4387" y="743"/>
                </a:lnTo>
                <a:lnTo>
                  <a:pt x="4373" y="763"/>
                </a:lnTo>
                <a:lnTo>
                  <a:pt x="4358" y="782"/>
                </a:lnTo>
                <a:lnTo>
                  <a:pt x="4342" y="799"/>
                </a:lnTo>
                <a:lnTo>
                  <a:pt x="4324" y="817"/>
                </a:lnTo>
                <a:lnTo>
                  <a:pt x="4307" y="833"/>
                </a:lnTo>
                <a:lnTo>
                  <a:pt x="4290" y="848"/>
                </a:lnTo>
                <a:lnTo>
                  <a:pt x="4271" y="861"/>
                </a:lnTo>
                <a:lnTo>
                  <a:pt x="4252" y="874"/>
                </a:lnTo>
                <a:lnTo>
                  <a:pt x="4233" y="886"/>
                </a:lnTo>
                <a:lnTo>
                  <a:pt x="4214" y="898"/>
                </a:lnTo>
                <a:lnTo>
                  <a:pt x="4194" y="906"/>
                </a:lnTo>
                <a:lnTo>
                  <a:pt x="4172" y="915"/>
                </a:lnTo>
                <a:lnTo>
                  <a:pt x="4153" y="924"/>
                </a:lnTo>
                <a:lnTo>
                  <a:pt x="4131" y="930"/>
                </a:lnTo>
                <a:lnTo>
                  <a:pt x="4110" y="936"/>
                </a:lnTo>
                <a:lnTo>
                  <a:pt x="4089" y="941"/>
                </a:lnTo>
                <a:lnTo>
                  <a:pt x="4067" y="945"/>
                </a:lnTo>
                <a:lnTo>
                  <a:pt x="4046" y="947"/>
                </a:lnTo>
                <a:lnTo>
                  <a:pt x="4023" y="950"/>
                </a:lnTo>
                <a:lnTo>
                  <a:pt x="4002" y="950"/>
                </a:lnTo>
                <a:lnTo>
                  <a:pt x="4006" y="925"/>
                </a:lnTo>
                <a:lnTo>
                  <a:pt x="4007" y="900"/>
                </a:lnTo>
                <a:lnTo>
                  <a:pt x="4008" y="875"/>
                </a:lnTo>
                <a:lnTo>
                  <a:pt x="4008" y="850"/>
                </a:lnTo>
                <a:lnTo>
                  <a:pt x="4042" y="848"/>
                </a:lnTo>
                <a:lnTo>
                  <a:pt x="4059" y="845"/>
                </a:lnTo>
                <a:lnTo>
                  <a:pt x="4075" y="842"/>
                </a:lnTo>
                <a:lnTo>
                  <a:pt x="4092" y="838"/>
                </a:lnTo>
                <a:lnTo>
                  <a:pt x="4108" y="833"/>
                </a:lnTo>
                <a:lnTo>
                  <a:pt x="4124" y="828"/>
                </a:lnTo>
                <a:lnTo>
                  <a:pt x="4139" y="822"/>
                </a:lnTo>
                <a:lnTo>
                  <a:pt x="4155" y="814"/>
                </a:lnTo>
                <a:lnTo>
                  <a:pt x="4170" y="807"/>
                </a:lnTo>
                <a:lnTo>
                  <a:pt x="4185" y="799"/>
                </a:lnTo>
                <a:lnTo>
                  <a:pt x="4200" y="789"/>
                </a:lnTo>
                <a:lnTo>
                  <a:pt x="4215" y="779"/>
                </a:lnTo>
                <a:lnTo>
                  <a:pt x="4229" y="769"/>
                </a:lnTo>
                <a:lnTo>
                  <a:pt x="4242" y="757"/>
                </a:lnTo>
                <a:lnTo>
                  <a:pt x="4255" y="746"/>
                </a:lnTo>
                <a:lnTo>
                  <a:pt x="4268" y="732"/>
                </a:lnTo>
                <a:lnTo>
                  <a:pt x="4281" y="717"/>
                </a:lnTo>
                <a:lnTo>
                  <a:pt x="4293" y="702"/>
                </a:lnTo>
                <a:lnTo>
                  <a:pt x="4304" y="687"/>
                </a:lnTo>
                <a:lnTo>
                  <a:pt x="4314" y="671"/>
                </a:lnTo>
                <a:lnTo>
                  <a:pt x="4323" y="656"/>
                </a:lnTo>
                <a:lnTo>
                  <a:pt x="4332" y="639"/>
                </a:lnTo>
                <a:lnTo>
                  <a:pt x="4339" y="622"/>
                </a:lnTo>
                <a:lnTo>
                  <a:pt x="4347" y="605"/>
                </a:lnTo>
                <a:lnTo>
                  <a:pt x="4352" y="589"/>
                </a:lnTo>
                <a:lnTo>
                  <a:pt x="4358" y="571"/>
                </a:lnTo>
                <a:lnTo>
                  <a:pt x="4362" y="553"/>
                </a:lnTo>
                <a:lnTo>
                  <a:pt x="4365" y="535"/>
                </a:lnTo>
                <a:lnTo>
                  <a:pt x="4368" y="518"/>
                </a:lnTo>
                <a:lnTo>
                  <a:pt x="4369" y="499"/>
                </a:lnTo>
                <a:lnTo>
                  <a:pt x="4369" y="482"/>
                </a:lnTo>
                <a:lnTo>
                  <a:pt x="4369" y="463"/>
                </a:lnTo>
                <a:lnTo>
                  <a:pt x="4369" y="446"/>
                </a:lnTo>
                <a:lnTo>
                  <a:pt x="4367" y="428"/>
                </a:lnTo>
                <a:lnTo>
                  <a:pt x="4364" y="410"/>
                </a:lnTo>
                <a:lnTo>
                  <a:pt x="4360" y="392"/>
                </a:lnTo>
                <a:lnTo>
                  <a:pt x="4355" y="375"/>
                </a:lnTo>
                <a:lnTo>
                  <a:pt x="4350" y="357"/>
                </a:lnTo>
                <a:lnTo>
                  <a:pt x="4344" y="340"/>
                </a:lnTo>
                <a:lnTo>
                  <a:pt x="4338" y="322"/>
                </a:lnTo>
                <a:lnTo>
                  <a:pt x="4329" y="306"/>
                </a:lnTo>
                <a:lnTo>
                  <a:pt x="4321" y="290"/>
                </a:lnTo>
                <a:lnTo>
                  <a:pt x="4312" y="274"/>
                </a:lnTo>
                <a:lnTo>
                  <a:pt x="4301" y="258"/>
                </a:lnTo>
                <a:lnTo>
                  <a:pt x="4290" y="243"/>
                </a:lnTo>
                <a:lnTo>
                  <a:pt x="4277" y="228"/>
                </a:lnTo>
                <a:lnTo>
                  <a:pt x="4265" y="214"/>
                </a:lnTo>
                <a:lnTo>
                  <a:pt x="4251" y="200"/>
                </a:lnTo>
                <a:lnTo>
                  <a:pt x="4236" y="188"/>
                </a:lnTo>
                <a:lnTo>
                  <a:pt x="4221" y="176"/>
                </a:lnTo>
                <a:lnTo>
                  <a:pt x="4206" y="164"/>
                </a:lnTo>
                <a:lnTo>
                  <a:pt x="4191" y="154"/>
                </a:lnTo>
                <a:lnTo>
                  <a:pt x="4175" y="146"/>
                </a:lnTo>
                <a:lnTo>
                  <a:pt x="4159" y="137"/>
                </a:lnTo>
                <a:lnTo>
                  <a:pt x="4141" y="129"/>
                </a:lnTo>
                <a:lnTo>
                  <a:pt x="4124" y="123"/>
                </a:lnTo>
                <a:lnTo>
                  <a:pt x="4108" y="117"/>
                </a:lnTo>
                <a:lnTo>
                  <a:pt x="4090" y="112"/>
                </a:lnTo>
                <a:lnTo>
                  <a:pt x="4072" y="107"/>
                </a:lnTo>
                <a:lnTo>
                  <a:pt x="4054" y="105"/>
                </a:lnTo>
                <a:lnTo>
                  <a:pt x="4037" y="102"/>
                </a:lnTo>
                <a:lnTo>
                  <a:pt x="4018" y="100"/>
                </a:lnTo>
                <a:lnTo>
                  <a:pt x="4001" y="100"/>
                </a:lnTo>
                <a:lnTo>
                  <a:pt x="3982" y="100"/>
                </a:lnTo>
                <a:lnTo>
                  <a:pt x="3965" y="101"/>
                </a:lnTo>
                <a:lnTo>
                  <a:pt x="3947" y="102"/>
                </a:lnTo>
                <a:lnTo>
                  <a:pt x="3929" y="105"/>
                </a:lnTo>
                <a:lnTo>
                  <a:pt x="3911" y="108"/>
                </a:lnTo>
                <a:lnTo>
                  <a:pt x="3894" y="113"/>
                </a:lnTo>
                <a:lnTo>
                  <a:pt x="3876" y="118"/>
                </a:lnTo>
                <a:lnTo>
                  <a:pt x="3859" y="124"/>
                </a:lnTo>
                <a:lnTo>
                  <a:pt x="3841" y="132"/>
                </a:lnTo>
                <a:lnTo>
                  <a:pt x="3825" y="139"/>
                </a:lnTo>
                <a:lnTo>
                  <a:pt x="3809" y="148"/>
                </a:lnTo>
                <a:lnTo>
                  <a:pt x="3793" y="158"/>
                </a:lnTo>
                <a:lnTo>
                  <a:pt x="3778" y="168"/>
                </a:lnTo>
                <a:lnTo>
                  <a:pt x="3762" y="179"/>
                </a:lnTo>
                <a:lnTo>
                  <a:pt x="3747" y="192"/>
                </a:lnTo>
                <a:lnTo>
                  <a:pt x="3733" y="205"/>
                </a:lnTo>
                <a:lnTo>
                  <a:pt x="3714" y="224"/>
                </a:lnTo>
                <a:lnTo>
                  <a:pt x="3698" y="244"/>
                </a:lnTo>
                <a:lnTo>
                  <a:pt x="3682" y="265"/>
                </a:lnTo>
                <a:lnTo>
                  <a:pt x="3668" y="286"/>
                </a:lnTo>
                <a:lnTo>
                  <a:pt x="3646" y="275"/>
                </a:lnTo>
                <a:lnTo>
                  <a:pt x="3624" y="265"/>
                </a:lnTo>
                <a:lnTo>
                  <a:pt x="3601" y="255"/>
                </a:lnTo>
                <a:lnTo>
                  <a:pt x="3577" y="246"/>
                </a:lnTo>
                <a:lnTo>
                  <a:pt x="3595" y="217"/>
                </a:lnTo>
                <a:lnTo>
                  <a:pt x="3616" y="187"/>
                </a:lnTo>
                <a:lnTo>
                  <a:pt x="3638" y="159"/>
                </a:lnTo>
                <a:lnTo>
                  <a:pt x="3663" y="133"/>
                </a:lnTo>
                <a:lnTo>
                  <a:pt x="3682" y="117"/>
                </a:lnTo>
                <a:lnTo>
                  <a:pt x="3701" y="101"/>
                </a:lnTo>
                <a:lnTo>
                  <a:pt x="3719" y="87"/>
                </a:lnTo>
                <a:lnTo>
                  <a:pt x="3739" y="73"/>
                </a:lnTo>
                <a:lnTo>
                  <a:pt x="3759" y="61"/>
                </a:lnTo>
                <a:lnTo>
                  <a:pt x="3780" y="50"/>
                </a:lnTo>
                <a:lnTo>
                  <a:pt x="3802" y="40"/>
                </a:lnTo>
                <a:lnTo>
                  <a:pt x="3823" y="31"/>
                </a:lnTo>
                <a:lnTo>
                  <a:pt x="3845" y="24"/>
                </a:lnTo>
                <a:lnTo>
                  <a:pt x="3866" y="17"/>
                </a:lnTo>
                <a:lnTo>
                  <a:pt x="3889" y="11"/>
                </a:lnTo>
                <a:lnTo>
                  <a:pt x="3911" y="7"/>
                </a:lnTo>
                <a:lnTo>
                  <a:pt x="3933" y="4"/>
                </a:lnTo>
                <a:lnTo>
                  <a:pt x="3957" y="1"/>
                </a:lnTo>
                <a:lnTo>
                  <a:pt x="3980" y="0"/>
                </a:lnTo>
                <a:lnTo>
                  <a:pt x="4002" y="0"/>
                </a:lnTo>
                <a:lnTo>
                  <a:pt x="4026" y="1"/>
                </a:lnTo>
                <a:lnTo>
                  <a:pt x="4048" y="2"/>
                </a:lnTo>
                <a:lnTo>
                  <a:pt x="4070" y="6"/>
                </a:lnTo>
                <a:lnTo>
                  <a:pt x="4093" y="10"/>
                </a:lnTo>
                <a:lnTo>
                  <a:pt x="4115" y="15"/>
                </a:lnTo>
                <a:lnTo>
                  <a:pt x="4138" y="22"/>
                </a:lnTo>
                <a:lnTo>
                  <a:pt x="4159" y="29"/>
                </a:lnTo>
                <a:lnTo>
                  <a:pt x="4180" y="37"/>
                </a:lnTo>
                <a:lnTo>
                  <a:pt x="4201" y="47"/>
                </a:lnTo>
                <a:lnTo>
                  <a:pt x="4222" y="59"/>
                </a:lnTo>
                <a:lnTo>
                  <a:pt x="4242" y="70"/>
                </a:lnTo>
                <a:lnTo>
                  <a:pt x="4262" y="82"/>
                </a:lnTo>
                <a:lnTo>
                  <a:pt x="4282" y="97"/>
                </a:lnTo>
                <a:lnTo>
                  <a:pt x="4301" y="112"/>
                </a:lnTo>
                <a:lnTo>
                  <a:pt x="4318" y="128"/>
                </a:lnTo>
                <a:lnTo>
                  <a:pt x="4336" y="144"/>
                </a:lnTo>
                <a:close/>
                <a:moveTo>
                  <a:pt x="3803" y="269"/>
                </a:moveTo>
                <a:lnTo>
                  <a:pt x="3803" y="269"/>
                </a:lnTo>
                <a:lnTo>
                  <a:pt x="3825" y="250"/>
                </a:lnTo>
                <a:lnTo>
                  <a:pt x="3848" y="234"/>
                </a:lnTo>
                <a:lnTo>
                  <a:pt x="3873" y="220"/>
                </a:lnTo>
                <a:lnTo>
                  <a:pt x="3897" y="209"/>
                </a:lnTo>
                <a:lnTo>
                  <a:pt x="3924" y="200"/>
                </a:lnTo>
                <a:lnTo>
                  <a:pt x="3950" y="194"/>
                </a:lnTo>
                <a:lnTo>
                  <a:pt x="3977" y="192"/>
                </a:lnTo>
                <a:lnTo>
                  <a:pt x="4003" y="190"/>
                </a:lnTo>
                <a:lnTo>
                  <a:pt x="4031" y="192"/>
                </a:lnTo>
                <a:lnTo>
                  <a:pt x="4058" y="197"/>
                </a:lnTo>
                <a:lnTo>
                  <a:pt x="4084" y="203"/>
                </a:lnTo>
                <a:lnTo>
                  <a:pt x="4109" y="213"/>
                </a:lnTo>
                <a:lnTo>
                  <a:pt x="4134" y="225"/>
                </a:lnTo>
                <a:lnTo>
                  <a:pt x="4158" y="239"/>
                </a:lnTo>
                <a:lnTo>
                  <a:pt x="4180" y="256"/>
                </a:lnTo>
                <a:lnTo>
                  <a:pt x="4201" y="276"/>
                </a:lnTo>
                <a:lnTo>
                  <a:pt x="3927" y="542"/>
                </a:lnTo>
                <a:lnTo>
                  <a:pt x="3906" y="505"/>
                </a:lnTo>
                <a:lnTo>
                  <a:pt x="3882" y="472"/>
                </a:lnTo>
                <a:lnTo>
                  <a:pt x="3856" y="438"/>
                </a:lnTo>
                <a:lnTo>
                  <a:pt x="3828" y="407"/>
                </a:lnTo>
                <a:lnTo>
                  <a:pt x="3809" y="388"/>
                </a:lnTo>
                <a:lnTo>
                  <a:pt x="3790" y="371"/>
                </a:lnTo>
                <a:lnTo>
                  <a:pt x="3770" y="355"/>
                </a:lnTo>
                <a:lnTo>
                  <a:pt x="3751" y="339"/>
                </a:lnTo>
                <a:lnTo>
                  <a:pt x="3762" y="320"/>
                </a:lnTo>
                <a:lnTo>
                  <a:pt x="3774" y="303"/>
                </a:lnTo>
                <a:lnTo>
                  <a:pt x="3788" y="285"/>
                </a:lnTo>
                <a:lnTo>
                  <a:pt x="3803" y="269"/>
                </a:lnTo>
                <a:close/>
                <a:moveTo>
                  <a:pt x="4280" y="448"/>
                </a:moveTo>
                <a:lnTo>
                  <a:pt x="3996" y="723"/>
                </a:lnTo>
                <a:lnTo>
                  <a:pt x="3990" y="698"/>
                </a:lnTo>
                <a:lnTo>
                  <a:pt x="3983" y="673"/>
                </a:lnTo>
                <a:lnTo>
                  <a:pt x="3976" y="650"/>
                </a:lnTo>
                <a:lnTo>
                  <a:pt x="3967" y="626"/>
                </a:lnTo>
                <a:lnTo>
                  <a:pt x="4252" y="350"/>
                </a:lnTo>
                <a:lnTo>
                  <a:pt x="4263" y="373"/>
                </a:lnTo>
                <a:lnTo>
                  <a:pt x="4271" y="398"/>
                </a:lnTo>
                <a:lnTo>
                  <a:pt x="4276" y="423"/>
                </a:lnTo>
                <a:lnTo>
                  <a:pt x="4280" y="44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3189" name="Прямоугольник 10"/>
          <p:cNvSpPr>
            <a:spLocks noChangeArrowheads="1"/>
          </p:cNvSpPr>
          <p:nvPr/>
        </p:nvSpPr>
        <p:spPr bwMode="auto">
          <a:xfrm>
            <a:off x="368304" y="1208089"/>
            <a:ext cx="3529013" cy="5389264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3190" name="TextBox 16"/>
          <p:cNvSpPr txBox="1">
            <a:spLocks noChangeArrowheads="1"/>
          </p:cNvSpPr>
          <p:nvPr/>
        </p:nvSpPr>
        <p:spPr bwMode="auto">
          <a:xfrm>
            <a:off x="533400" y="1198570"/>
            <a:ext cx="31779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/>
              <a:t>Управление Холдингом</a:t>
            </a:r>
          </a:p>
        </p:txBody>
      </p:sp>
      <p:sp>
        <p:nvSpPr>
          <p:cNvPr id="93191" name="Блок-схема: несколько документов 1"/>
          <p:cNvSpPr>
            <a:spLocks noChangeArrowheads="1"/>
          </p:cNvSpPr>
          <p:nvPr/>
        </p:nvSpPr>
        <p:spPr bwMode="auto">
          <a:xfrm>
            <a:off x="944567" y="1630371"/>
            <a:ext cx="1558925" cy="936625"/>
          </a:xfrm>
          <a:prstGeom prst="flowChartMultidocumen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/>
              <a:t>Заявки</a:t>
            </a:r>
            <a:br>
              <a:rPr lang="ru-RU" altLang="ru-RU" sz="1600"/>
            </a:br>
            <a:r>
              <a:rPr lang="ru-RU" altLang="ru-RU" sz="1600"/>
              <a:t>на оплату</a:t>
            </a:r>
          </a:p>
        </p:txBody>
      </p:sp>
      <p:sp>
        <p:nvSpPr>
          <p:cNvPr id="38" name="Блок-схема: несколько документов 37"/>
          <p:cNvSpPr>
            <a:spLocks noChangeArrowheads="1"/>
          </p:cNvSpPr>
          <p:nvPr/>
        </p:nvSpPr>
        <p:spPr bwMode="auto">
          <a:xfrm>
            <a:off x="728667" y="3790950"/>
            <a:ext cx="1558925" cy="935038"/>
          </a:xfrm>
          <a:prstGeom prst="flowChartMultidocumen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/>
              <a:t>Платежные поручения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209675" y="5510213"/>
            <a:ext cx="1824038" cy="9445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/>
              <a:t>Обмен с банком</a:t>
            </a:r>
          </a:p>
        </p:txBody>
      </p:sp>
      <p:cxnSp>
        <p:nvCxnSpPr>
          <p:cNvPr id="39" name="Прямая со стрелкой 38"/>
          <p:cNvCxnSpPr>
            <a:stCxn id="93191" idx="2"/>
            <a:endCxn id="38" idx="0"/>
          </p:cNvCxnSpPr>
          <p:nvPr/>
        </p:nvCxnSpPr>
        <p:spPr bwMode="auto">
          <a:xfrm rot="5400000">
            <a:off x="985048" y="3159927"/>
            <a:ext cx="1260475" cy="158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8" idx="2"/>
            <a:endCxn id="5" idx="0"/>
          </p:cNvCxnSpPr>
          <p:nvPr/>
        </p:nvCxnSpPr>
        <p:spPr bwMode="auto">
          <a:xfrm rot="16200000" flipH="1">
            <a:off x="1351757" y="4739485"/>
            <a:ext cx="819150" cy="72231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5" idx="3"/>
            <a:endCxn id="3" idx="2"/>
          </p:cNvCxnSpPr>
          <p:nvPr/>
        </p:nvCxnSpPr>
        <p:spPr bwMode="auto">
          <a:xfrm flipV="1">
            <a:off x="3033713" y="5327423"/>
            <a:ext cx="4875212" cy="655071"/>
          </a:xfrm>
          <a:prstGeom prst="bentConnector2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4281489" y="1198563"/>
            <a:ext cx="2473325" cy="460851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297368" y="1198570"/>
            <a:ext cx="24413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/>
              <a:t>Внешняя система</a:t>
            </a:r>
          </a:p>
        </p:txBody>
      </p:sp>
      <p:sp>
        <p:nvSpPr>
          <p:cNvPr id="47" name="Блок-схема: несколько документов 46"/>
          <p:cNvSpPr>
            <a:spLocks noChangeArrowheads="1"/>
          </p:cNvSpPr>
          <p:nvPr/>
        </p:nvSpPr>
        <p:spPr bwMode="auto">
          <a:xfrm>
            <a:off x="4605342" y="3268664"/>
            <a:ext cx="1558925" cy="936625"/>
          </a:xfrm>
          <a:prstGeom prst="flowChartMultidocumen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/>
              <a:t>Платежные поручения</a:t>
            </a:r>
          </a:p>
        </p:txBody>
      </p:sp>
      <p:cxnSp>
        <p:nvCxnSpPr>
          <p:cNvPr id="48" name="Прямая со стрелкой 47"/>
          <p:cNvCxnSpPr>
            <a:stCxn id="38" idx="3"/>
            <a:endCxn id="47" idx="1"/>
          </p:cNvCxnSpPr>
          <p:nvPr/>
        </p:nvCxnSpPr>
        <p:spPr bwMode="auto">
          <a:xfrm flipV="1">
            <a:off x="2287588" y="3736975"/>
            <a:ext cx="2317750" cy="52228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Прямоугольник 49"/>
          <p:cNvSpPr>
            <a:spLocks noChangeArrowheads="1"/>
          </p:cNvSpPr>
          <p:nvPr/>
        </p:nvSpPr>
        <p:spPr bwMode="auto">
          <a:xfrm>
            <a:off x="4473577" y="4646613"/>
            <a:ext cx="1822450" cy="9445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/>
              <a:t>Обмен с банком</a:t>
            </a:r>
          </a:p>
        </p:txBody>
      </p:sp>
      <p:cxnSp>
        <p:nvCxnSpPr>
          <p:cNvPr id="51" name="Прямая со стрелкой 50"/>
          <p:cNvCxnSpPr>
            <a:stCxn id="47" idx="2"/>
          </p:cNvCxnSpPr>
          <p:nvPr/>
        </p:nvCxnSpPr>
        <p:spPr bwMode="auto">
          <a:xfrm>
            <a:off x="5276850" y="4168775"/>
            <a:ext cx="0" cy="47783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50" idx="3"/>
          </p:cNvCxnSpPr>
          <p:nvPr/>
        </p:nvCxnSpPr>
        <p:spPr bwMode="auto">
          <a:xfrm>
            <a:off x="6296029" y="5118100"/>
            <a:ext cx="89535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Блок-схема: несколько документов 54"/>
          <p:cNvSpPr>
            <a:spLocks noChangeArrowheads="1"/>
          </p:cNvSpPr>
          <p:nvPr/>
        </p:nvSpPr>
        <p:spPr bwMode="auto">
          <a:xfrm>
            <a:off x="4643442" y="1635125"/>
            <a:ext cx="1558925" cy="935038"/>
          </a:xfrm>
          <a:prstGeom prst="flowChartMultidocumen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/>
              <a:t>Заявки</a:t>
            </a:r>
            <a:br>
              <a:rPr lang="ru-RU" altLang="ru-RU" sz="1600"/>
            </a:br>
            <a:r>
              <a:rPr lang="ru-RU" altLang="ru-RU" sz="1600"/>
              <a:t>на оплату</a:t>
            </a:r>
          </a:p>
        </p:txBody>
      </p:sp>
      <p:cxnSp>
        <p:nvCxnSpPr>
          <p:cNvPr id="58" name="Прямая со стрелкой 57"/>
          <p:cNvCxnSpPr>
            <a:stCxn id="93191" idx="3"/>
            <a:endCxn id="55" idx="1"/>
          </p:cNvCxnSpPr>
          <p:nvPr/>
        </p:nvCxnSpPr>
        <p:spPr bwMode="auto">
          <a:xfrm>
            <a:off x="2503488" y="2098683"/>
            <a:ext cx="2139950" cy="317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55" idx="2"/>
          </p:cNvCxnSpPr>
          <p:nvPr/>
        </p:nvCxnSpPr>
        <p:spPr bwMode="auto">
          <a:xfrm>
            <a:off x="5314950" y="2533658"/>
            <a:ext cx="0" cy="73501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3207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A24A704-3924-4609-9F40-5F62DB7688C7}" type="slidenum">
              <a:rPr lang="ru-RU" altLang="ru-RU" sz="1000" smtClean="0">
                <a:solidFill>
                  <a:srgbClr val="5B0917"/>
                </a:solidFill>
              </a:rPr>
              <a:pPr/>
              <a:t>42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 bwMode="auto">
          <a:xfrm flipH="1">
            <a:off x="2508250" y="1846263"/>
            <a:ext cx="2141538" cy="476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93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" grpId="0" animBg="1"/>
      <p:bldP spid="44" grpId="0" animBg="1"/>
      <p:bldP spid="46" grpId="0"/>
      <p:bldP spid="47" grpId="0" animBg="1"/>
      <p:bldP spid="50" grpId="0" animBg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1С: Управление Холдингом</a:t>
            </a:r>
            <a:br>
              <a:rPr lang="ru-RU" dirty="0"/>
            </a:br>
            <a:r>
              <a:rPr lang="ru-RU" dirty="0"/>
              <a:t>как центр взаимодействия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43</a:t>
            </a:fld>
            <a:endParaRPr lang="ru-RU" alt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8" y="1341438"/>
            <a:ext cx="7442424" cy="5256212"/>
          </a:xfrm>
        </p:spPr>
      </p:pic>
    </p:spTree>
    <p:extLst>
      <p:ext uri="{BB962C8B-B14F-4D97-AF65-F5344CB8AC3E}">
        <p14:creationId xmlns:p14="http://schemas.microsoft.com/office/powerpoint/2010/main" val="336732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10"/>
          <p:cNvPicPr>
            <a:picLocks noChangeAspect="1" noChangeArrowheads="1"/>
          </p:cNvPicPr>
          <p:nvPr/>
        </p:nvPicPr>
        <p:blipFill>
          <a:blip r:embed="rId3"/>
          <a:srcRect t="19135" b="4207"/>
          <a:stretch>
            <a:fillRect/>
          </a:stretch>
        </p:blipFill>
        <p:spPr bwMode="auto">
          <a:xfrm>
            <a:off x="0" y="1125546"/>
            <a:ext cx="9144000" cy="3686175"/>
          </a:xfrm>
          <a:prstGeom prst="rect">
            <a:avLst/>
          </a:prstGeom>
          <a:noFill/>
          <a:ln>
            <a:noFill/>
          </a:ln>
          <a:effectLst>
            <a:outerShdw blurRad="127000" dist="35921" dir="5400000" sx="103000" sy="103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4D61E83-8B7C-4E7D-BA68-41C205D47D77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44</a:t>
            </a:fld>
            <a:endParaRPr lang="ru-RU" altLang="ru-RU" sz="1000"/>
          </a:p>
        </p:txBody>
      </p:sp>
      <p:sp>
        <p:nvSpPr>
          <p:cNvPr id="4" name="Прямоугольник 3"/>
          <p:cNvSpPr/>
          <p:nvPr/>
        </p:nvSpPr>
        <p:spPr>
          <a:xfrm>
            <a:off x="107954" y="4941896"/>
            <a:ext cx="8712200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latin typeface="Arial" charset="0"/>
              </a:rPr>
              <a:t>Настройка маршрута в пользовательском режиме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latin typeface="Arial" charset="0"/>
              </a:rPr>
              <a:t>Произвольные условия ветвления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latin typeface="Arial" charset="0"/>
              </a:rPr>
              <a:t>Ожидание наступления событий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latin typeface="Arial" charset="0"/>
              </a:rPr>
              <a:t>Ролевая адресация</a:t>
            </a:r>
          </a:p>
        </p:txBody>
      </p:sp>
      <p:sp>
        <p:nvSpPr>
          <p:cNvPr id="399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Согласование заявки</a:t>
            </a:r>
          </a:p>
        </p:txBody>
      </p:sp>
    </p:spTree>
    <p:extLst>
      <p:ext uri="{BB962C8B-B14F-4D97-AF65-F5344CB8AC3E}">
        <p14:creationId xmlns:p14="http://schemas.microsoft.com/office/powerpoint/2010/main" val="4841555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Условный переход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33A6D58-CDD0-4DB7-8B26-FE4CEC4870B9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45</a:t>
            </a:fld>
            <a:endParaRPr lang="ru-RU" altLang="ru-RU" sz="10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3" y="1376363"/>
            <a:ext cx="8232775" cy="536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323854" y="3644900"/>
            <a:ext cx="4113213" cy="25860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altLang="ru-RU" dirty="0"/>
              <a:t>Кроме реквизитов согласуемого объекта можно обращаться также </a:t>
            </a:r>
            <a:br>
              <a:rPr lang="ru-RU" altLang="ru-RU" dirty="0"/>
            </a:br>
            <a:r>
              <a:rPr lang="ru-RU" altLang="ru-RU" dirty="0"/>
              <a:t>к предопределенным функциям и результатам произвольного </a:t>
            </a:r>
            <a:r>
              <a:rPr lang="ru-RU" altLang="ru-RU" dirty="0" smtClean="0"/>
              <a:t>запроса к внешним данным</a:t>
            </a:r>
            <a:endParaRPr lang="ru-RU" altLang="ru-RU" dirty="0"/>
          </a:p>
        </p:txBody>
      </p:sp>
      <p:sp>
        <p:nvSpPr>
          <p:cNvPr id="6" name="Стрелка вправо 5"/>
          <p:cNvSpPr/>
          <p:nvPr/>
        </p:nvSpPr>
        <p:spPr bwMode="auto">
          <a:xfrm rot="9000000" flipH="1" flipV="1">
            <a:off x="4818063" y="3319463"/>
            <a:ext cx="576262" cy="5651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7" name="Стрелка вправо 6"/>
          <p:cNvSpPr/>
          <p:nvPr/>
        </p:nvSpPr>
        <p:spPr bwMode="auto">
          <a:xfrm rot="9000000" flipH="1" flipV="1">
            <a:off x="4816476" y="4398963"/>
            <a:ext cx="576263" cy="5651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4804008-6A9E-406A-B354-9DA46FC5841C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46</a:t>
            </a:fld>
            <a:endParaRPr lang="ru-RU" altLang="ru-RU" sz="1000"/>
          </a:p>
        </p:txBody>
      </p:sp>
      <p:sp>
        <p:nvSpPr>
          <p:cNvPr id="4" name="Прямоугольник 3"/>
          <p:cNvSpPr/>
          <p:nvPr/>
        </p:nvSpPr>
        <p:spPr>
          <a:xfrm>
            <a:off x="125414" y="1687517"/>
            <a:ext cx="8712200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solidFill>
                  <a:srgbClr val="C00000"/>
                </a:solidFill>
                <a:latin typeface="Arial" charset="0"/>
              </a:rPr>
              <a:t>Реквизиты документа заполняются в ходе процесса согласования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>
                <a:latin typeface="Arial" charset="0"/>
              </a:rPr>
              <a:t>Управление доступностью реквизитов на каждом этапе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solidFill>
                  <a:srgbClr val="C00000"/>
                </a:solidFill>
                <a:latin typeface="Arial" charset="0"/>
              </a:rPr>
              <a:t>Требуется привлечение эксперта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>
                <a:latin typeface="Arial" charset="0"/>
              </a:rPr>
              <a:t>Механизм «Дополнительные согласующие»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solidFill>
                  <a:srgbClr val="C00000"/>
                </a:solidFill>
                <a:latin typeface="Arial" charset="0"/>
              </a:rPr>
              <a:t>Длительное ожидание реакции согласующего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>
                <a:latin typeface="Arial" charset="0"/>
              </a:rPr>
              <a:t>Таймаут согласования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altLang="ru-RU" kern="0" dirty="0">
                <a:solidFill>
                  <a:srgbClr val="C00000"/>
                </a:solidFill>
                <a:latin typeface="Arial" charset="0"/>
              </a:rPr>
              <a:t>Согласующий не имеет доступа к системе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>
                <a:latin typeface="Arial" charset="0"/>
              </a:rPr>
              <a:t>Механизм замещения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>
                <a:latin typeface="Arial" charset="0"/>
              </a:rPr>
              <a:t>Согласование по электронной почте</a:t>
            </a:r>
          </a:p>
        </p:txBody>
      </p:sp>
      <p:sp>
        <p:nvSpPr>
          <p:cNvPr id="4096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Решение проблем согласования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336765" y="2708920"/>
            <a:ext cx="1981226" cy="3933056"/>
            <a:chOff x="3090863" y="269875"/>
            <a:chExt cx="3209925" cy="6372225"/>
          </a:xfrm>
        </p:grpSpPr>
        <p:pic>
          <p:nvPicPr>
            <p:cNvPr id="6" name="Picture 6" descr="C:\Users\Spevak_D\Downloads\phone1-800px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63" y="269875"/>
              <a:ext cx="3209925" cy="637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Spevak_D\Desktop\Входящее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225" y="1047750"/>
              <a:ext cx="2746375" cy="4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7471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Возможно групповое согласование!</a:t>
            </a:r>
            <a:endParaRPr lang="en-US" altLang="ru-RU"/>
          </a:p>
        </p:txBody>
      </p:sp>
      <p:sp>
        <p:nvSpPr>
          <p:cNvPr id="43011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A1938D2-0AEC-489D-8AE5-E9040B6E0649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47</a:t>
            </a:fld>
            <a:endParaRPr lang="ru-RU" altLang="ru-RU" sz="100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4" y="1628775"/>
            <a:ext cx="76581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7220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4" y="1268413"/>
            <a:ext cx="7966075" cy="4440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Оповещения и напоминания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F992633-C8EE-4EFD-A7DF-456621CD24E8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48</a:t>
            </a:fld>
            <a:endParaRPr lang="ru-RU" altLang="ru-RU" sz="100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98747" y="5229200"/>
            <a:ext cx="4113213" cy="7922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ru-RU" altLang="ru-RU" sz="3200" dirty="0" smtClean="0"/>
              <a:t>Более 80 событий</a:t>
            </a:r>
            <a:endParaRPr lang="ru-RU" altLang="ru-RU" sz="3200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98" y="2348880"/>
            <a:ext cx="79184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денежными потоками и ликвидностью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49</a:t>
            </a:fld>
            <a:endParaRPr lang="ru-RU" alt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672296" cy="5112866"/>
          </a:xfrm>
        </p:spPr>
      </p:pic>
    </p:spTree>
    <p:extLst>
      <p:ext uri="{BB962C8B-B14F-4D97-AF65-F5344CB8AC3E}">
        <p14:creationId xmlns:p14="http://schemas.microsoft.com/office/powerpoint/2010/main" val="60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557213" indent="-214313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857250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200150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1543050" indent="-17145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366BBA-64DD-4B94-B7E3-BDF44B1A4242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ru-RU" altLang="ru-RU" sz="1000"/>
          </a:p>
        </p:txBody>
      </p:sp>
      <p:sp>
        <p:nvSpPr>
          <p:cNvPr id="28675" name="Oval 11"/>
          <p:cNvSpPr>
            <a:spLocks noChangeArrowheads="1"/>
          </p:cNvSpPr>
          <p:nvPr/>
        </p:nvSpPr>
        <p:spPr bwMode="auto">
          <a:xfrm>
            <a:off x="2049465" y="1736725"/>
            <a:ext cx="5043487" cy="4356100"/>
          </a:xfrm>
          <a:prstGeom prst="ellipse">
            <a:avLst/>
          </a:prstGeom>
          <a:noFill/>
          <a:ln w="76200" algn="ctr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700">
              <a:solidFill>
                <a:schemeClr val="tx1"/>
              </a:solidFill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188" y="177808"/>
            <a:ext cx="6832600" cy="803275"/>
          </a:xfrm>
        </p:spPr>
        <p:txBody>
          <a:bodyPr/>
          <a:lstStyle/>
          <a:p>
            <a:r>
              <a:rPr lang="ru-RU" altLang="ru-RU" dirty="0" smtClean="0"/>
              <a:t>Основные функции</a:t>
            </a:r>
            <a:r>
              <a:rPr lang="en-US" altLang="ru-RU" dirty="0" smtClean="0"/>
              <a:t> MDM </a:t>
            </a:r>
            <a:r>
              <a:rPr lang="ru-RU" altLang="ru-RU" dirty="0" smtClean="0"/>
              <a:t>в 1С:УХ</a:t>
            </a:r>
          </a:p>
        </p:txBody>
      </p:sp>
      <p:sp>
        <p:nvSpPr>
          <p:cNvPr id="28677" name="AutoShape 4"/>
          <p:cNvSpPr>
            <a:spLocks noChangeArrowheads="1"/>
          </p:cNvSpPr>
          <p:nvPr/>
        </p:nvSpPr>
        <p:spPr bwMode="auto">
          <a:xfrm>
            <a:off x="1363663" y="2136783"/>
            <a:ext cx="1731962" cy="8302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Загрузка </a:t>
            </a:r>
            <a:br>
              <a:rPr lang="ru-RU" altLang="ru-RU" sz="1700">
                <a:solidFill>
                  <a:schemeClr val="tx1"/>
                </a:solidFill>
              </a:rPr>
            </a:br>
            <a:r>
              <a:rPr lang="ru-RU" altLang="ru-RU" sz="1700">
                <a:solidFill>
                  <a:schemeClr val="tx1"/>
                </a:solidFill>
              </a:rPr>
              <a:t>НСИ из ВУС</a:t>
            </a:r>
          </a:p>
        </p:txBody>
      </p:sp>
      <p:sp>
        <p:nvSpPr>
          <p:cNvPr id="28678" name="AutoShape 5"/>
          <p:cNvSpPr>
            <a:spLocks noChangeArrowheads="1"/>
          </p:cNvSpPr>
          <p:nvPr/>
        </p:nvSpPr>
        <p:spPr bwMode="auto">
          <a:xfrm>
            <a:off x="1627192" y="4868863"/>
            <a:ext cx="1730375" cy="8302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Синхронизация </a:t>
            </a:r>
            <a:br>
              <a:rPr lang="ru-RU" altLang="ru-RU" sz="1700">
                <a:solidFill>
                  <a:schemeClr val="tx1"/>
                </a:solidFill>
              </a:rPr>
            </a:br>
            <a:r>
              <a:rPr lang="ru-RU" altLang="ru-RU" sz="1700">
                <a:solidFill>
                  <a:schemeClr val="tx1"/>
                </a:solidFill>
              </a:rPr>
              <a:t>НСИ</a:t>
            </a:r>
          </a:p>
        </p:txBody>
      </p:sp>
      <p:sp>
        <p:nvSpPr>
          <p:cNvPr id="28679" name="AutoShape 6"/>
          <p:cNvSpPr>
            <a:spLocks noChangeArrowheads="1"/>
          </p:cNvSpPr>
          <p:nvPr/>
        </p:nvSpPr>
        <p:spPr bwMode="auto">
          <a:xfrm>
            <a:off x="5730879" y="4868863"/>
            <a:ext cx="1731963" cy="8302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Экспорт </a:t>
            </a:r>
            <a:br>
              <a:rPr lang="ru-RU" altLang="ru-RU" sz="1700">
                <a:solidFill>
                  <a:schemeClr val="tx1"/>
                </a:solidFill>
              </a:rPr>
            </a:br>
            <a:r>
              <a:rPr lang="ru-RU" altLang="ru-RU" sz="1700">
                <a:solidFill>
                  <a:schemeClr val="tx1"/>
                </a:solidFill>
              </a:rPr>
              <a:t>эталонной НСИ </a:t>
            </a:r>
            <a:br>
              <a:rPr lang="ru-RU" altLang="ru-RU" sz="1700">
                <a:solidFill>
                  <a:schemeClr val="tx1"/>
                </a:solidFill>
              </a:rPr>
            </a:br>
            <a:r>
              <a:rPr lang="ru-RU" altLang="ru-RU" sz="1700">
                <a:solidFill>
                  <a:schemeClr val="tx1"/>
                </a:solidFill>
              </a:rPr>
              <a:t>в ВУС</a:t>
            </a:r>
          </a:p>
        </p:txBody>
      </p:sp>
      <p:sp>
        <p:nvSpPr>
          <p:cNvPr id="28680" name="AutoShape 7"/>
          <p:cNvSpPr>
            <a:spLocks noChangeArrowheads="1"/>
          </p:cNvSpPr>
          <p:nvPr/>
        </p:nvSpPr>
        <p:spPr bwMode="auto">
          <a:xfrm>
            <a:off x="3673479" y="1303338"/>
            <a:ext cx="1731963" cy="8302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«Очистка»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700">
                <a:solidFill>
                  <a:schemeClr val="tx1"/>
                </a:solidFill>
              </a:rPr>
              <a:t>данных</a:t>
            </a:r>
          </a:p>
        </p:txBody>
      </p:sp>
      <p:sp>
        <p:nvSpPr>
          <p:cNvPr id="41993" name="AutoShape 8"/>
          <p:cNvSpPr>
            <a:spLocks noChangeArrowheads="1"/>
          </p:cNvSpPr>
          <p:nvPr/>
        </p:nvSpPr>
        <p:spPr bwMode="auto">
          <a:xfrm>
            <a:off x="6045204" y="2136783"/>
            <a:ext cx="1731963" cy="8302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</a:rPr>
              <a:t>Управление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</a:rPr>
              <a:t>изменениями</a:t>
            </a:r>
          </a:p>
        </p:txBody>
      </p:sp>
      <p:sp>
        <p:nvSpPr>
          <p:cNvPr id="41994" name="AutoShape 3"/>
          <p:cNvSpPr>
            <a:spLocks noChangeArrowheads="1"/>
          </p:cNvSpPr>
          <p:nvPr/>
        </p:nvSpPr>
        <p:spPr bwMode="auto">
          <a:xfrm>
            <a:off x="3389317" y="3332163"/>
            <a:ext cx="2363787" cy="1165225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2857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dirty="0" smtClean="0">
                <a:solidFill>
                  <a:schemeClr val="tx1"/>
                </a:solidFill>
              </a:rPr>
              <a:t>Эталонная НСИ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dirty="0" smtClean="0">
                <a:solidFill>
                  <a:schemeClr val="tx1"/>
                </a:solidFill>
              </a:rPr>
              <a:t>холдинга</a:t>
            </a:r>
          </a:p>
        </p:txBody>
      </p:sp>
    </p:spTree>
    <p:extLst>
      <p:ext uri="{BB962C8B-B14F-4D97-AF65-F5344CB8AC3E}">
        <p14:creationId xmlns:p14="http://schemas.microsoft.com/office/powerpoint/2010/main" val="11298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Не только БДДС – </a:t>
            </a:r>
            <a:br>
              <a:rPr lang="ru-RU" altLang="ru-RU" dirty="0"/>
            </a:br>
            <a:r>
              <a:rPr lang="ru-RU" altLang="ru-RU" dirty="0"/>
              <a:t>превентивный контроль</a:t>
            </a:r>
          </a:p>
        </p:txBody>
      </p:sp>
      <p:sp>
        <p:nvSpPr>
          <p:cNvPr id="12318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38F752F-246A-4B3F-B7DD-3D27BCF0FC5E}" type="slidenum">
              <a:rPr lang="ru-RU" altLang="ru-RU" sz="1000" smtClean="0">
                <a:solidFill>
                  <a:srgbClr val="5B0917"/>
                </a:solidFill>
              </a:rPr>
              <a:pPr/>
              <a:t>50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7960518" y="3088034"/>
            <a:ext cx="0" cy="1484312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5152231" y="3075334"/>
            <a:ext cx="0" cy="1484312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2415381" y="3075334"/>
            <a:ext cx="0" cy="1484312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2055018" y="3041996"/>
            <a:ext cx="0" cy="331788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4806156" y="3043592"/>
            <a:ext cx="0" cy="33337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7531893" y="3075342"/>
            <a:ext cx="0" cy="331787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8" name="AutoShape 70"/>
          <p:cNvSpPr>
            <a:spLocks noChangeArrowheads="1"/>
          </p:cNvSpPr>
          <p:nvPr/>
        </p:nvSpPr>
        <p:spPr bwMode="auto">
          <a:xfrm>
            <a:off x="1285085" y="2246667"/>
            <a:ext cx="1944687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Бюджет лимит.</a:t>
            </a:r>
          </a:p>
        </p:txBody>
      </p:sp>
      <p:sp>
        <p:nvSpPr>
          <p:cNvPr id="39" name="AutoShape 70"/>
          <p:cNvSpPr>
            <a:spLocks noChangeArrowheads="1"/>
          </p:cNvSpPr>
          <p:nvPr/>
        </p:nvSpPr>
        <p:spPr bwMode="auto">
          <a:xfrm>
            <a:off x="1262856" y="3446813"/>
            <a:ext cx="1966912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Резервирование бюджета</a:t>
            </a:r>
          </a:p>
        </p:txBody>
      </p:sp>
      <p:sp>
        <p:nvSpPr>
          <p:cNvPr id="40" name="AutoShape 70"/>
          <p:cNvSpPr>
            <a:spLocks noChangeArrowheads="1"/>
          </p:cNvSpPr>
          <p:nvPr/>
        </p:nvSpPr>
        <p:spPr bwMode="auto">
          <a:xfrm>
            <a:off x="1285085" y="4646967"/>
            <a:ext cx="1944687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Заявка </a:t>
            </a:r>
            <a:br>
              <a:rPr lang="ru-RU" altLang="ru-RU" sz="1600">
                <a:solidFill>
                  <a:schemeClr val="tx1"/>
                </a:solidFill>
              </a:rPr>
            </a:br>
            <a:r>
              <a:rPr lang="ru-RU" altLang="ru-RU" sz="1600">
                <a:solidFill>
                  <a:schemeClr val="tx1"/>
                </a:solidFill>
              </a:rPr>
              <a:t>на операцию</a:t>
            </a:r>
          </a:p>
        </p:txBody>
      </p:sp>
      <p:sp>
        <p:nvSpPr>
          <p:cNvPr id="41" name="AutoShape 70"/>
          <p:cNvSpPr>
            <a:spLocks noChangeArrowheads="1"/>
          </p:cNvSpPr>
          <p:nvPr/>
        </p:nvSpPr>
        <p:spPr bwMode="auto">
          <a:xfrm>
            <a:off x="1285085" y="5847117"/>
            <a:ext cx="1944687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Отражение факта</a:t>
            </a:r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88109" y="2402242"/>
            <a:ext cx="8306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</a:rPr>
              <a:t>План</a:t>
            </a: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38893" y="4159604"/>
            <a:ext cx="1074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</a:rPr>
              <a:t>Резерв</a:t>
            </a:r>
          </a:p>
        </p:txBody>
      </p:sp>
      <p:cxnSp>
        <p:nvCxnSpPr>
          <p:cNvPr id="44" name="Прямая соединительная линия 43"/>
          <p:cNvCxnSpPr>
            <a:cxnSpLocks noChangeShapeType="1"/>
          </p:cNvCxnSpPr>
          <p:nvPr/>
        </p:nvCxnSpPr>
        <p:spPr bwMode="auto">
          <a:xfrm>
            <a:off x="327818" y="3257896"/>
            <a:ext cx="849630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Прямая соединительная линия 44"/>
          <p:cNvCxnSpPr>
            <a:cxnSpLocks noChangeShapeType="1"/>
          </p:cNvCxnSpPr>
          <p:nvPr/>
        </p:nvCxnSpPr>
        <p:spPr bwMode="auto">
          <a:xfrm>
            <a:off x="327818" y="5634384"/>
            <a:ext cx="849630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16"/>
          <p:cNvSpPr txBox="1">
            <a:spLocks noChangeArrowheads="1"/>
          </p:cNvSpPr>
          <p:nvPr/>
        </p:nvSpPr>
        <p:spPr bwMode="auto">
          <a:xfrm>
            <a:off x="111921" y="6002692"/>
            <a:ext cx="8002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</a:rPr>
              <a:t>Факт</a:t>
            </a:r>
          </a:p>
        </p:txBody>
      </p:sp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1767686" y="1529117"/>
            <a:ext cx="723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5F0000"/>
                </a:solidFill>
              </a:rPr>
              <a:t>БДР</a:t>
            </a:r>
          </a:p>
        </p:txBody>
      </p:sp>
      <p:sp>
        <p:nvSpPr>
          <p:cNvPr id="48" name="AutoShape 70"/>
          <p:cNvSpPr>
            <a:spLocks noChangeArrowheads="1"/>
          </p:cNvSpPr>
          <p:nvPr/>
        </p:nvSpPr>
        <p:spPr bwMode="auto">
          <a:xfrm>
            <a:off x="3999710" y="2246667"/>
            <a:ext cx="1944687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Бюджет лимит.</a:t>
            </a:r>
          </a:p>
        </p:txBody>
      </p:sp>
      <p:sp>
        <p:nvSpPr>
          <p:cNvPr id="49" name="AutoShape 70"/>
          <p:cNvSpPr>
            <a:spLocks noChangeArrowheads="1"/>
          </p:cNvSpPr>
          <p:nvPr/>
        </p:nvSpPr>
        <p:spPr bwMode="auto">
          <a:xfrm>
            <a:off x="3977482" y="3446813"/>
            <a:ext cx="1966912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Резервирование бюджета</a:t>
            </a:r>
          </a:p>
        </p:txBody>
      </p:sp>
      <p:sp>
        <p:nvSpPr>
          <p:cNvPr id="50" name="AutoShape 70"/>
          <p:cNvSpPr>
            <a:spLocks noChangeArrowheads="1"/>
          </p:cNvSpPr>
          <p:nvPr/>
        </p:nvSpPr>
        <p:spPr bwMode="auto">
          <a:xfrm>
            <a:off x="3999710" y="4646967"/>
            <a:ext cx="1944687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Заявка </a:t>
            </a:r>
            <a:br>
              <a:rPr lang="ru-RU" altLang="ru-RU" sz="1600">
                <a:solidFill>
                  <a:schemeClr val="tx1"/>
                </a:solidFill>
              </a:rPr>
            </a:br>
            <a:r>
              <a:rPr lang="ru-RU" altLang="ru-RU" sz="1600">
                <a:solidFill>
                  <a:schemeClr val="tx1"/>
                </a:solidFill>
              </a:rPr>
              <a:t>на операцию</a:t>
            </a:r>
          </a:p>
        </p:txBody>
      </p:sp>
      <p:sp>
        <p:nvSpPr>
          <p:cNvPr id="51" name="AutoShape 70"/>
          <p:cNvSpPr>
            <a:spLocks noChangeArrowheads="1"/>
          </p:cNvSpPr>
          <p:nvPr/>
        </p:nvSpPr>
        <p:spPr bwMode="auto">
          <a:xfrm>
            <a:off x="3999710" y="5847117"/>
            <a:ext cx="1944687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Отражение факта</a:t>
            </a:r>
          </a:p>
        </p:txBody>
      </p:sp>
      <p:sp>
        <p:nvSpPr>
          <p:cNvPr id="52" name="TextBox 22"/>
          <p:cNvSpPr txBox="1">
            <a:spLocks noChangeArrowheads="1"/>
          </p:cNvSpPr>
          <p:nvPr/>
        </p:nvSpPr>
        <p:spPr bwMode="auto">
          <a:xfrm>
            <a:off x="4482309" y="1529117"/>
            <a:ext cx="9204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5F0000"/>
                </a:solidFill>
              </a:rPr>
              <a:t>БДДС</a:t>
            </a:r>
          </a:p>
        </p:txBody>
      </p:sp>
      <p:sp>
        <p:nvSpPr>
          <p:cNvPr id="53" name="AutoShape 70"/>
          <p:cNvSpPr>
            <a:spLocks noChangeArrowheads="1"/>
          </p:cNvSpPr>
          <p:nvPr/>
        </p:nvSpPr>
        <p:spPr bwMode="auto">
          <a:xfrm>
            <a:off x="6736560" y="2246667"/>
            <a:ext cx="1943100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Бюджет лимит.</a:t>
            </a:r>
          </a:p>
        </p:txBody>
      </p:sp>
      <p:sp>
        <p:nvSpPr>
          <p:cNvPr id="54" name="AutoShape 70"/>
          <p:cNvSpPr>
            <a:spLocks noChangeArrowheads="1"/>
          </p:cNvSpPr>
          <p:nvPr/>
        </p:nvSpPr>
        <p:spPr bwMode="auto">
          <a:xfrm>
            <a:off x="6714331" y="3446813"/>
            <a:ext cx="1965325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Резервирование бюджета</a:t>
            </a:r>
          </a:p>
        </p:txBody>
      </p:sp>
      <p:sp>
        <p:nvSpPr>
          <p:cNvPr id="55" name="AutoShape 70"/>
          <p:cNvSpPr>
            <a:spLocks noChangeArrowheads="1"/>
          </p:cNvSpPr>
          <p:nvPr/>
        </p:nvSpPr>
        <p:spPr bwMode="auto">
          <a:xfrm>
            <a:off x="6736560" y="4646967"/>
            <a:ext cx="1943100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Заявка </a:t>
            </a:r>
            <a:br>
              <a:rPr lang="ru-RU" altLang="ru-RU" sz="1600">
                <a:solidFill>
                  <a:schemeClr val="tx1"/>
                </a:solidFill>
              </a:rPr>
            </a:br>
            <a:r>
              <a:rPr lang="ru-RU" altLang="ru-RU" sz="1600">
                <a:solidFill>
                  <a:schemeClr val="tx1"/>
                </a:solidFill>
              </a:rPr>
              <a:t>на операцию</a:t>
            </a:r>
          </a:p>
        </p:txBody>
      </p:sp>
      <p:sp>
        <p:nvSpPr>
          <p:cNvPr id="56" name="AutoShape 70"/>
          <p:cNvSpPr>
            <a:spLocks noChangeArrowheads="1"/>
          </p:cNvSpPr>
          <p:nvPr/>
        </p:nvSpPr>
        <p:spPr bwMode="auto">
          <a:xfrm>
            <a:off x="6736560" y="5847117"/>
            <a:ext cx="1943100" cy="712787"/>
          </a:xfrm>
          <a:prstGeom prst="roundRect">
            <a:avLst>
              <a:gd name="adj" fmla="val 16667"/>
            </a:avLst>
          </a:prstGeom>
          <a:solidFill>
            <a:schemeClr val="accent1">
              <a:alpha val="72156"/>
            </a:scheme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Отражение факта</a:t>
            </a:r>
          </a:p>
        </p:txBody>
      </p:sp>
      <p:sp>
        <p:nvSpPr>
          <p:cNvPr id="57" name="TextBox 27"/>
          <p:cNvSpPr txBox="1">
            <a:spLocks noChangeArrowheads="1"/>
          </p:cNvSpPr>
          <p:nvPr/>
        </p:nvSpPr>
        <p:spPr bwMode="auto">
          <a:xfrm>
            <a:off x="6405298" y="1386235"/>
            <a:ext cx="27072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F0000"/>
                </a:solidFill>
              </a:rPr>
              <a:t>Бюджет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F0000"/>
                </a:solidFill>
              </a:rPr>
              <a:t>движения ресурсов</a:t>
            </a:r>
          </a:p>
        </p:txBody>
      </p:sp>
      <p:sp>
        <p:nvSpPr>
          <p:cNvPr id="58" name="Line 8"/>
          <p:cNvSpPr>
            <a:spLocks noChangeShapeType="1"/>
          </p:cNvSpPr>
          <p:nvPr/>
        </p:nvSpPr>
        <p:spPr bwMode="auto">
          <a:xfrm>
            <a:off x="2080418" y="4238971"/>
            <a:ext cx="0" cy="331788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>
            <a:off x="4831556" y="4240567"/>
            <a:ext cx="0" cy="331787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0" name="Line 8"/>
          <p:cNvSpPr>
            <a:spLocks noChangeShapeType="1"/>
          </p:cNvSpPr>
          <p:nvPr/>
        </p:nvSpPr>
        <p:spPr bwMode="auto">
          <a:xfrm>
            <a:off x="7557293" y="4270729"/>
            <a:ext cx="0" cy="33337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1" name="Line 8"/>
          <p:cNvSpPr>
            <a:spLocks noChangeShapeType="1"/>
          </p:cNvSpPr>
          <p:nvPr/>
        </p:nvSpPr>
        <p:spPr bwMode="auto">
          <a:xfrm>
            <a:off x="2283618" y="5439129"/>
            <a:ext cx="0" cy="33337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2" name="Line 8"/>
          <p:cNvSpPr>
            <a:spLocks noChangeShapeType="1"/>
          </p:cNvSpPr>
          <p:nvPr/>
        </p:nvSpPr>
        <p:spPr bwMode="auto">
          <a:xfrm>
            <a:off x="5033168" y="5440717"/>
            <a:ext cx="0" cy="33337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>
            <a:off x="7758906" y="5472467"/>
            <a:ext cx="0" cy="331787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 flipV="1">
            <a:off x="1696243" y="2995959"/>
            <a:ext cx="0" cy="4064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V="1">
            <a:off x="4477543" y="3007071"/>
            <a:ext cx="0" cy="4064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 flipV="1">
            <a:off x="7239793" y="3007071"/>
            <a:ext cx="0" cy="4064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67" name="Group 172"/>
          <p:cNvGrpSpPr>
            <a:grpSpLocks/>
          </p:cNvGrpSpPr>
          <p:nvPr/>
        </p:nvGrpSpPr>
        <p:grpSpPr bwMode="auto">
          <a:xfrm>
            <a:off x="346372" y="1411237"/>
            <a:ext cx="1057276" cy="1009651"/>
            <a:chOff x="2116" y="588"/>
            <a:chExt cx="666" cy="636"/>
          </a:xfrm>
        </p:grpSpPr>
        <p:grpSp>
          <p:nvGrpSpPr>
            <p:cNvPr id="68" name="Group 136"/>
            <p:cNvGrpSpPr>
              <a:grpSpLocks/>
            </p:cNvGrpSpPr>
            <p:nvPr/>
          </p:nvGrpSpPr>
          <p:grpSpPr bwMode="auto">
            <a:xfrm>
              <a:off x="2455" y="588"/>
              <a:ext cx="327" cy="323"/>
              <a:chOff x="149" y="346"/>
              <a:chExt cx="3649" cy="3615"/>
            </a:xfrm>
          </p:grpSpPr>
          <p:sp>
            <p:nvSpPr>
              <p:cNvPr id="93" name="Куб 92"/>
              <p:cNvSpPr>
                <a:spLocks noChangeArrowheads="1"/>
              </p:cNvSpPr>
              <p:nvPr/>
            </p:nvSpPr>
            <p:spPr bwMode="auto">
              <a:xfrm>
                <a:off x="156" y="349"/>
                <a:ext cx="3635" cy="3612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0195"/>
                </a:srgbClr>
              </a:solidFill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ru-RU" altLang="ru-RU" sz="2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4" name="Прямая соединительная линия 93"/>
              <p:cNvCxnSpPr>
                <a:cxnSpLocks noChangeShapeType="1"/>
              </p:cNvCxnSpPr>
              <p:nvPr/>
            </p:nvCxnSpPr>
            <p:spPr bwMode="auto">
              <a:xfrm>
                <a:off x="1072" y="1247"/>
                <a:ext cx="0" cy="2699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Прямая соединительная линия 94"/>
              <p:cNvCxnSpPr>
                <a:cxnSpLocks noChangeShapeType="1"/>
              </p:cNvCxnSpPr>
              <p:nvPr/>
            </p:nvCxnSpPr>
            <p:spPr bwMode="auto">
              <a:xfrm>
                <a:off x="149" y="2158"/>
                <a:ext cx="2748" cy="0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Прямая соединительная линия 95"/>
              <p:cNvCxnSpPr>
                <a:cxnSpLocks noChangeShapeType="1"/>
              </p:cNvCxnSpPr>
              <p:nvPr/>
            </p:nvCxnSpPr>
            <p:spPr bwMode="auto">
              <a:xfrm flipH="1">
                <a:off x="1063" y="346"/>
                <a:ext cx="903" cy="906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Прямая соединительная линия 96"/>
              <p:cNvCxnSpPr>
                <a:cxnSpLocks noChangeShapeType="1"/>
              </p:cNvCxnSpPr>
              <p:nvPr/>
            </p:nvCxnSpPr>
            <p:spPr bwMode="auto">
              <a:xfrm>
                <a:off x="1974" y="1254"/>
                <a:ext cx="0" cy="2699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Прямая соединительная линия 97"/>
              <p:cNvCxnSpPr>
                <a:cxnSpLocks noChangeShapeType="1"/>
              </p:cNvCxnSpPr>
              <p:nvPr/>
            </p:nvCxnSpPr>
            <p:spPr bwMode="auto">
              <a:xfrm flipH="1">
                <a:off x="1981" y="358"/>
                <a:ext cx="916" cy="887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Прямая соединительная линия 98"/>
              <p:cNvCxnSpPr>
                <a:cxnSpLocks noChangeShapeType="1"/>
              </p:cNvCxnSpPr>
              <p:nvPr/>
            </p:nvCxnSpPr>
            <p:spPr bwMode="auto">
              <a:xfrm>
                <a:off x="149" y="3054"/>
                <a:ext cx="2748" cy="0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0" name="Line 144"/>
              <p:cNvSpPr>
                <a:spLocks noChangeShapeType="1"/>
              </p:cNvSpPr>
              <p:nvPr/>
            </p:nvSpPr>
            <p:spPr bwMode="auto">
              <a:xfrm flipV="1">
                <a:off x="2897" y="1244"/>
                <a:ext cx="901" cy="914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02" name="Line 145"/>
              <p:cNvSpPr>
                <a:spLocks noChangeShapeType="1"/>
              </p:cNvSpPr>
              <p:nvPr/>
            </p:nvSpPr>
            <p:spPr bwMode="auto">
              <a:xfrm flipV="1">
                <a:off x="2897" y="2158"/>
                <a:ext cx="894" cy="895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03" name="Line 146"/>
              <p:cNvSpPr>
                <a:spLocks noChangeShapeType="1"/>
              </p:cNvSpPr>
              <p:nvPr/>
            </p:nvSpPr>
            <p:spPr bwMode="auto">
              <a:xfrm>
                <a:off x="3339" y="788"/>
                <a:ext cx="0" cy="2711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04" name="Line 147"/>
              <p:cNvSpPr>
                <a:spLocks noChangeShapeType="1"/>
              </p:cNvSpPr>
              <p:nvPr/>
            </p:nvSpPr>
            <p:spPr bwMode="auto">
              <a:xfrm flipH="1">
                <a:off x="602" y="789"/>
                <a:ext cx="2742" cy="0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grpSp>
          <p:nvGrpSpPr>
            <p:cNvPr id="69" name="Group 160"/>
            <p:cNvGrpSpPr>
              <a:grpSpLocks/>
            </p:cNvGrpSpPr>
            <p:nvPr/>
          </p:nvGrpSpPr>
          <p:grpSpPr bwMode="auto">
            <a:xfrm>
              <a:off x="2290" y="743"/>
              <a:ext cx="327" cy="323"/>
              <a:chOff x="149" y="346"/>
              <a:chExt cx="3649" cy="3615"/>
            </a:xfrm>
          </p:grpSpPr>
          <p:sp>
            <p:nvSpPr>
              <p:cNvPr id="82" name="Куб 81"/>
              <p:cNvSpPr>
                <a:spLocks noChangeArrowheads="1"/>
              </p:cNvSpPr>
              <p:nvPr/>
            </p:nvSpPr>
            <p:spPr bwMode="auto">
              <a:xfrm>
                <a:off x="156" y="349"/>
                <a:ext cx="3635" cy="3612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0195"/>
                </a:srgbClr>
              </a:solidFill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ru-RU" altLang="ru-RU" sz="2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3" name="Прямая соединительная линия 82"/>
              <p:cNvCxnSpPr>
                <a:cxnSpLocks noChangeShapeType="1"/>
              </p:cNvCxnSpPr>
              <p:nvPr/>
            </p:nvCxnSpPr>
            <p:spPr bwMode="auto">
              <a:xfrm>
                <a:off x="1072" y="1247"/>
                <a:ext cx="0" cy="2699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Прямая соединительная линия 83"/>
              <p:cNvCxnSpPr>
                <a:cxnSpLocks noChangeShapeType="1"/>
              </p:cNvCxnSpPr>
              <p:nvPr/>
            </p:nvCxnSpPr>
            <p:spPr bwMode="auto">
              <a:xfrm>
                <a:off x="149" y="2158"/>
                <a:ext cx="2748" cy="0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Прямая соединительная линия 84"/>
              <p:cNvCxnSpPr>
                <a:cxnSpLocks noChangeShapeType="1"/>
              </p:cNvCxnSpPr>
              <p:nvPr/>
            </p:nvCxnSpPr>
            <p:spPr bwMode="auto">
              <a:xfrm flipH="1">
                <a:off x="1063" y="346"/>
                <a:ext cx="903" cy="906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Прямая соединительная линия 85"/>
              <p:cNvCxnSpPr>
                <a:cxnSpLocks noChangeShapeType="1"/>
              </p:cNvCxnSpPr>
              <p:nvPr/>
            </p:nvCxnSpPr>
            <p:spPr bwMode="auto">
              <a:xfrm>
                <a:off x="1974" y="1254"/>
                <a:ext cx="0" cy="2699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Прямая соединительная линия 86"/>
              <p:cNvCxnSpPr>
                <a:cxnSpLocks noChangeShapeType="1"/>
              </p:cNvCxnSpPr>
              <p:nvPr/>
            </p:nvCxnSpPr>
            <p:spPr bwMode="auto">
              <a:xfrm flipH="1">
                <a:off x="1981" y="358"/>
                <a:ext cx="916" cy="887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Прямая соединительная линия 87"/>
              <p:cNvCxnSpPr>
                <a:cxnSpLocks noChangeShapeType="1"/>
              </p:cNvCxnSpPr>
              <p:nvPr/>
            </p:nvCxnSpPr>
            <p:spPr bwMode="auto">
              <a:xfrm>
                <a:off x="149" y="3054"/>
                <a:ext cx="2748" cy="0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9" name="Line 168"/>
              <p:cNvSpPr>
                <a:spLocks noChangeShapeType="1"/>
              </p:cNvSpPr>
              <p:nvPr/>
            </p:nvSpPr>
            <p:spPr bwMode="auto">
              <a:xfrm flipV="1">
                <a:off x="2897" y="1244"/>
                <a:ext cx="901" cy="914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90" name="Line 169"/>
              <p:cNvSpPr>
                <a:spLocks noChangeShapeType="1"/>
              </p:cNvSpPr>
              <p:nvPr/>
            </p:nvSpPr>
            <p:spPr bwMode="auto">
              <a:xfrm flipV="1">
                <a:off x="2897" y="2158"/>
                <a:ext cx="894" cy="895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91" name="Line 170"/>
              <p:cNvSpPr>
                <a:spLocks noChangeShapeType="1"/>
              </p:cNvSpPr>
              <p:nvPr/>
            </p:nvSpPr>
            <p:spPr bwMode="auto">
              <a:xfrm>
                <a:off x="3339" y="788"/>
                <a:ext cx="0" cy="2711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92" name="Line 171"/>
              <p:cNvSpPr>
                <a:spLocks noChangeShapeType="1"/>
              </p:cNvSpPr>
              <p:nvPr/>
            </p:nvSpPr>
            <p:spPr bwMode="auto">
              <a:xfrm flipH="1">
                <a:off x="602" y="789"/>
                <a:ext cx="2742" cy="0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grpSp>
          <p:nvGrpSpPr>
            <p:cNvPr id="70" name="Group 148"/>
            <p:cNvGrpSpPr>
              <a:grpSpLocks/>
            </p:cNvGrpSpPr>
            <p:nvPr/>
          </p:nvGrpSpPr>
          <p:grpSpPr bwMode="auto">
            <a:xfrm>
              <a:off x="2116" y="901"/>
              <a:ext cx="327" cy="323"/>
              <a:chOff x="149" y="346"/>
              <a:chExt cx="3649" cy="3615"/>
            </a:xfrm>
          </p:grpSpPr>
          <p:sp>
            <p:nvSpPr>
              <p:cNvPr id="71" name="Куб 70"/>
              <p:cNvSpPr>
                <a:spLocks noChangeArrowheads="1"/>
              </p:cNvSpPr>
              <p:nvPr/>
            </p:nvSpPr>
            <p:spPr bwMode="auto">
              <a:xfrm>
                <a:off x="156" y="349"/>
                <a:ext cx="3635" cy="3612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0195"/>
                </a:srgbClr>
              </a:solidFill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ru-RU" altLang="ru-RU" sz="2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2" name="Прямая соединительная линия 71"/>
              <p:cNvCxnSpPr>
                <a:cxnSpLocks noChangeShapeType="1"/>
              </p:cNvCxnSpPr>
              <p:nvPr/>
            </p:nvCxnSpPr>
            <p:spPr bwMode="auto">
              <a:xfrm>
                <a:off x="1072" y="1247"/>
                <a:ext cx="0" cy="2699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Прямая соединительная линия 72"/>
              <p:cNvCxnSpPr>
                <a:cxnSpLocks noChangeShapeType="1"/>
              </p:cNvCxnSpPr>
              <p:nvPr/>
            </p:nvCxnSpPr>
            <p:spPr bwMode="auto">
              <a:xfrm>
                <a:off x="149" y="2158"/>
                <a:ext cx="2748" cy="0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Прямая соединительная линия 73"/>
              <p:cNvCxnSpPr>
                <a:cxnSpLocks noChangeShapeType="1"/>
              </p:cNvCxnSpPr>
              <p:nvPr/>
            </p:nvCxnSpPr>
            <p:spPr bwMode="auto">
              <a:xfrm flipH="1">
                <a:off x="1063" y="346"/>
                <a:ext cx="903" cy="906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Прямая соединительная линия 74"/>
              <p:cNvCxnSpPr>
                <a:cxnSpLocks noChangeShapeType="1"/>
              </p:cNvCxnSpPr>
              <p:nvPr/>
            </p:nvCxnSpPr>
            <p:spPr bwMode="auto">
              <a:xfrm>
                <a:off x="1974" y="1254"/>
                <a:ext cx="0" cy="2699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Прямая соединительная линия 75"/>
              <p:cNvCxnSpPr>
                <a:cxnSpLocks noChangeShapeType="1"/>
              </p:cNvCxnSpPr>
              <p:nvPr/>
            </p:nvCxnSpPr>
            <p:spPr bwMode="auto">
              <a:xfrm flipH="1">
                <a:off x="1981" y="358"/>
                <a:ext cx="916" cy="887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Прямая соединительная линия 76"/>
              <p:cNvCxnSpPr>
                <a:cxnSpLocks noChangeShapeType="1"/>
              </p:cNvCxnSpPr>
              <p:nvPr/>
            </p:nvCxnSpPr>
            <p:spPr bwMode="auto">
              <a:xfrm>
                <a:off x="149" y="3054"/>
                <a:ext cx="2748" cy="0"/>
              </a:xfrm>
              <a:prstGeom prst="line">
                <a:avLst/>
              </a:prstGeom>
              <a:noFill/>
              <a:ln w="44450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8" name="Line 156"/>
              <p:cNvSpPr>
                <a:spLocks noChangeShapeType="1"/>
              </p:cNvSpPr>
              <p:nvPr/>
            </p:nvSpPr>
            <p:spPr bwMode="auto">
              <a:xfrm flipV="1">
                <a:off x="2897" y="1244"/>
                <a:ext cx="901" cy="914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79" name="Line 157"/>
              <p:cNvSpPr>
                <a:spLocks noChangeShapeType="1"/>
              </p:cNvSpPr>
              <p:nvPr/>
            </p:nvSpPr>
            <p:spPr bwMode="auto">
              <a:xfrm flipV="1">
                <a:off x="2897" y="2158"/>
                <a:ext cx="894" cy="895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80" name="Line 158"/>
              <p:cNvSpPr>
                <a:spLocks noChangeShapeType="1"/>
              </p:cNvSpPr>
              <p:nvPr/>
            </p:nvSpPr>
            <p:spPr bwMode="auto">
              <a:xfrm>
                <a:off x="3339" y="788"/>
                <a:ext cx="0" cy="2711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81" name="Line 159"/>
              <p:cNvSpPr>
                <a:spLocks noChangeShapeType="1"/>
              </p:cNvSpPr>
              <p:nvPr/>
            </p:nvSpPr>
            <p:spPr bwMode="auto">
              <a:xfrm flipH="1">
                <a:off x="602" y="789"/>
                <a:ext cx="2742" cy="0"/>
              </a:xfrm>
              <a:prstGeom prst="line">
                <a:avLst/>
              </a:prstGeom>
              <a:noFill/>
              <a:ln w="444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5422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4E694B3-778A-4DE8-B863-D3B03245BF2E}" type="slidenum">
              <a:rPr lang="ru-RU" altLang="ru-RU" sz="1000" smtClean="0">
                <a:solidFill>
                  <a:srgbClr val="5B0917"/>
                </a:solidFill>
              </a:rPr>
              <a:pPr/>
              <a:t>51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sp>
        <p:nvSpPr>
          <p:cNvPr id="798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Контроли в заявках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30" y="1904060"/>
            <a:ext cx="7704856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C00000"/>
                </a:solidFill>
              </a:rPr>
              <a:t>Превышение бюджетных лимитов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C00000"/>
                </a:solidFill>
              </a:rPr>
              <a:t>Превышение лимита задолженности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C00000"/>
                </a:solidFill>
              </a:rPr>
              <a:t>Соответствие директивам запрета и разрешения платежей: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Контрагенту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По договору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С данного расчетного счета</a:t>
            </a:r>
          </a:p>
        </p:txBody>
      </p:sp>
    </p:spTree>
    <p:extLst>
      <p:ext uri="{BB962C8B-B14F-4D97-AF65-F5344CB8AC3E}">
        <p14:creationId xmlns:p14="http://schemas.microsoft.com/office/powerpoint/2010/main" val="207859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759450" cy="1081088"/>
          </a:xfrm>
        </p:spPr>
        <p:txBody>
          <a:bodyPr/>
          <a:lstStyle/>
          <a:p>
            <a:r>
              <a:rPr lang="ru-RU" altLang="ru-RU"/>
              <a:t>Платежная позиция – </a:t>
            </a:r>
            <a:br>
              <a:rPr lang="ru-RU" altLang="ru-RU"/>
            </a:br>
            <a:r>
              <a:rPr lang="ru-RU" altLang="ru-RU"/>
              <a:t>концентрация на операциях одного дня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1EF44F1-6393-4DA1-AD6D-F08356E14992}" type="slidenum">
              <a:rPr lang="ru-RU" altLang="ru-RU" sz="1000" smtClean="0">
                <a:solidFill>
                  <a:srgbClr val="5B0917"/>
                </a:solidFill>
              </a:rPr>
              <a:pPr/>
              <a:t>52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pic>
        <p:nvPicPr>
          <p:cNvPr id="24580" name="Picture 3" descr="M:\Руководство_2015\Pict\PlatPoz001.t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4" y="1785942"/>
            <a:ext cx="8493125" cy="394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5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Централизованное управление ликвидностью</a:t>
            </a:r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83CED6-2115-4846-B51C-280AD51F8DBC}" type="slidenum">
              <a:rPr lang="ru-RU" altLang="ru-RU" sz="1000" smtClean="0">
                <a:solidFill>
                  <a:srgbClr val="5B0917"/>
                </a:solidFill>
              </a:rPr>
              <a:pPr/>
              <a:t>53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1844832"/>
            <a:ext cx="8928100" cy="468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pPr lvl="1"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C00000"/>
                </a:solidFill>
              </a:rPr>
              <a:t>«Оффлайновый» платежный календарь</a:t>
            </a:r>
          </a:p>
          <a:p>
            <a:pPr marL="457200" lvl="1" indent="0">
              <a:spcAft>
                <a:spcPts val="0"/>
              </a:spcAft>
              <a:buNone/>
              <a:defRPr/>
            </a:pPr>
            <a:r>
              <a:rPr lang="en-US" altLang="ru-RU" kern="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ru-RU" altLang="ru-RU" sz="1800" kern="0" dirty="0">
                <a:solidFill>
                  <a:schemeClr val="tx2">
                    <a:lumMod val="50000"/>
                  </a:schemeClr>
                </a:solidFill>
              </a:rPr>
              <a:t>Документы в системе создаются только по окончании работы</a:t>
            </a:r>
            <a:endParaRPr lang="ru-RU" altLang="ru-RU" sz="1800" b="1" kern="0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C00000"/>
                </a:solidFill>
              </a:rPr>
              <a:t>Различные источники данных</a:t>
            </a:r>
          </a:p>
          <a:p>
            <a:pPr marL="914400" lvl="2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1800" kern="0" dirty="0">
                <a:solidFill>
                  <a:schemeClr val="tx2">
                    <a:lumMod val="50000"/>
                  </a:schemeClr>
                </a:solidFill>
              </a:rPr>
              <a:t>Заявки, резервирование бюджета, БДДС</a:t>
            </a:r>
          </a:p>
          <a:p>
            <a:pPr lvl="1"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C00000"/>
                </a:solidFill>
              </a:rPr>
              <a:t>Разные горизонты прогнозирования</a:t>
            </a:r>
          </a:p>
          <a:p>
            <a:pPr marL="914400" lvl="2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1800" kern="0" dirty="0" err="1">
                <a:solidFill>
                  <a:schemeClr val="tx2">
                    <a:lumMod val="50000"/>
                  </a:schemeClr>
                </a:solidFill>
              </a:rPr>
              <a:t>Подневный</a:t>
            </a:r>
            <a:r>
              <a:rPr lang="ru-RU" altLang="ru-RU" sz="1800" kern="0" dirty="0">
                <a:solidFill>
                  <a:schemeClr val="tx2">
                    <a:lumMod val="50000"/>
                  </a:schemeClr>
                </a:solidFill>
              </a:rPr>
              <a:t> краткосрочный прогноз + помесячный долгосрочный</a:t>
            </a:r>
          </a:p>
          <a:p>
            <a:pPr lvl="1"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C00000"/>
                </a:solidFill>
              </a:rPr>
              <a:t>Работа с вероятностями</a:t>
            </a:r>
          </a:p>
          <a:p>
            <a:pPr marL="901700" lvl="1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kern="0" dirty="0"/>
              <a:t>	</a:t>
            </a:r>
            <a:r>
              <a:rPr lang="ru-RU" altLang="ru-RU" sz="1800" kern="0" dirty="0">
                <a:solidFill>
                  <a:schemeClr val="tx2">
                    <a:lumMod val="50000"/>
                  </a:schemeClr>
                </a:solidFill>
              </a:rPr>
              <a:t>Учитывается вероятность исполнения операций в зависимости от источника и горизонта</a:t>
            </a:r>
            <a:r>
              <a:rPr lang="ru-RU" altLang="ru-RU" kern="0" dirty="0"/>
              <a:t>	</a:t>
            </a:r>
          </a:p>
          <a:p>
            <a:pPr lvl="2">
              <a:defRPr/>
            </a:pPr>
            <a:endParaRPr lang="en-US" altLang="ru-RU" kern="0" dirty="0"/>
          </a:p>
          <a:p>
            <a:pPr lvl="1">
              <a:defRPr/>
            </a:pPr>
            <a:endParaRPr lang="en-US" altLang="ru-RU" kern="0" dirty="0"/>
          </a:p>
          <a:p>
            <a:pPr lvl="1">
              <a:defRPr/>
            </a:pPr>
            <a:endParaRPr lang="en-US" altLang="ru-RU" kern="0" dirty="0"/>
          </a:p>
          <a:p>
            <a:pPr lvl="1">
              <a:defRPr/>
            </a:pPr>
            <a:endParaRPr lang="ru-RU" altLang="ru-RU" kern="0" dirty="0"/>
          </a:p>
          <a:p>
            <a:pPr>
              <a:defRPr/>
            </a:pPr>
            <a:endParaRPr lang="ru-RU" altLang="ru-RU" kern="0" dirty="0"/>
          </a:p>
          <a:p>
            <a:pPr>
              <a:defRPr/>
            </a:pPr>
            <a:endParaRPr lang="ru-RU" altLang="ru-RU" kern="0" dirty="0"/>
          </a:p>
        </p:txBody>
      </p:sp>
    </p:spTree>
    <p:extLst>
      <p:ext uri="{BB962C8B-B14F-4D97-AF65-F5344CB8AC3E}">
        <p14:creationId xmlns:p14="http://schemas.microsoft.com/office/powerpoint/2010/main" val="25468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92" y="2068521"/>
            <a:ext cx="9043987" cy="452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cap="flat" cmpd="sng" algn="ctr">
                <a:solidFill>
                  <a:srgbClr val="CC33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349500"/>
            <a:ext cx="22336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335713" cy="1081088"/>
          </a:xfrm>
        </p:spPr>
        <p:txBody>
          <a:bodyPr/>
          <a:lstStyle/>
          <a:p>
            <a:r>
              <a:rPr lang="ru-RU" altLang="ru-RU"/>
              <a:t>Платежный календарь: особенности</a:t>
            </a:r>
          </a:p>
        </p:txBody>
      </p:sp>
      <p:sp>
        <p:nvSpPr>
          <p:cNvPr id="48133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F8E33F5-CB33-4570-B27B-7D026C642A06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54</a:t>
            </a:fld>
            <a:endParaRPr lang="ru-RU" altLang="ru-RU" sz="1000"/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4518029" y="5373688"/>
            <a:ext cx="4321175" cy="7921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ru-RU" dirty="0"/>
              <a:t>Цветовое выделение сильных и слабых кассовых разрывов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392" y="2504281"/>
            <a:ext cx="1440731" cy="348656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1763717" y="4149725"/>
            <a:ext cx="720725" cy="287338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cxnSp>
        <p:nvCxnSpPr>
          <p:cNvPr id="26" name="Прямая соединительная линия 25"/>
          <p:cNvCxnSpPr>
            <a:cxnSpLocks noChangeShapeType="1"/>
            <a:stCxn id="24" idx="2"/>
            <a:endCxn id="23" idx="0"/>
          </p:cNvCxnSpPr>
          <p:nvPr/>
        </p:nvCxnSpPr>
        <p:spPr bwMode="auto">
          <a:xfrm>
            <a:off x="2124079" y="4437071"/>
            <a:ext cx="468313" cy="941387"/>
          </a:xfrm>
          <a:prstGeom prst="line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Объект 2"/>
          <p:cNvSpPr txBox="1">
            <a:spLocks/>
          </p:cNvSpPr>
          <p:nvPr/>
        </p:nvSpPr>
        <p:spPr bwMode="auto">
          <a:xfrm>
            <a:off x="179388" y="5378458"/>
            <a:ext cx="4824412" cy="79216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ru-RU" dirty="0"/>
              <a:t>Просроченные платежи выделяются красным шрифтом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1043608" y="1196760"/>
            <a:ext cx="4824412" cy="79216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ru-RU" dirty="0" smtClean="0"/>
              <a:t>Настраиваемые группировки и отборы</a:t>
            </a:r>
            <a:endParaRPr lang="ru-RU" dirty="0"/>
          </a:p>
        </p:txBody>
      </p:sp>
      <p:cxnSp>
        <p:nvCxnSpPr>
          <p:cNvPr id="21" name="Прямая соединительная линия 20"/>
          <p:cNvCxnSpPr>
            <a:cxnSpLocks noChangeShapeType="1"/>
            <a:stCxn id="18" idx="2"/>
            <a:endCxn id="3" idx="3"/>
          </p:cNvCxnSpPr>
          <p:nvPr/>
        </p:nvCxnSpPr>
        <p:spPr bwMode="auto">
          <a:xfrm flipH="1">
            <a:off x="1620119" y="1988915"/>
            <a:ext cx="1835695" cy="689694"/>
          </a:xfrm>
          <a:prstGeom prst="line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14144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3" grpId="1" animBg="1"/>
      <p:bldP spid="24" grpId="0" animBg="1"/>
      <p:bldP spid="24" grpId="1" animBg="1"/>
      <p:bldP spid="23" grpId="0" animBg="1"/>
      <p:bldP spid="23" grpId="1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7056438" cy="1081088"/>
          </a:xfrm>
        </p:spPr>
        <p:txBody>
          <a:bodyPr/>
          <a:lstStyle/>
          <a:p>
            <a:r>
              <a:rPr lang="ru-RU" altLang="ru-RU"/>
              <a:t>Инструменты перераспределения, </a:t>
            </a:r>
            <a:br>
              <a:rPr lang="ru-RU" altLang="ru-RU"/>
            </a:br>
            <a:r>
              <a:rPr lang="ru-RU" altLang="ru-RU"/>
              <a:t>размещения и привлечения ликвидности</a:t>
            </a:r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AB9EADD-03B2-4388-A8C3-7B5B199A6641}" type="slidenum">
              <a:rPr lang="ru-RU" altLang="ru-RU" sz="1000" smtClean="0">
                <a:solidFill>
                  <a:srgbClr val="5B0917"/>
                </a:solidFill>
              </a:rPr>
              <a:pPr/>
              <a:t>55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1188" y="5764221"/>
            <a:ext cx="84248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pPr marL="0" lvl="2">
              <a:spcBef>
                <a:spcPts val="0"/>
              </a:spcBef>
              <a:defRPr/>
            </a:pPr>
            <a:endParaRPr lang="ru-RU" altLang="ru-RU" sz="1800" kern="0" dirty="0"/>
          </a:p>
          <a:p>
            <a:pPr lvl="2">
              <a:spcBef>
                <a:spcPts val="0"/>
              </a:spcBef>
              <a:defRPr/>
            </a:pPr>
            <a:endParaRPr lang="ru-RU" altLang="ru-RU" kern="0" dirty="0"/>
          </a:p>
          <a:p>
            <a:pPr lvl="2">
              <a:defRPr/>
            </a:pPr>
            <a:endParaRPr lang="en-US" altLang="ru-RU" kern="0" dirty="0"/>
          </a:p>
          <a:p>
            <a:pPr lvl="1">
              <a:defRPr/>
            </a:pPr>
            <a:endParaRPr lang="en-US" altLang="ru-RU" kern="0" dirty="0"/>
          </a:p>
          <a:p>
            <a:pPr lvl="1">
              <a:defRPr/>
            </a:pPr>
            <a:endParaRPr lang="en-US" altLang="ru-RU" kern="0" dirty="0"/>
          </a:p>
          <a:p>
            <a:pPr lvl="1">
              <a:defRPr/>
            </a:pPr>
            <a:endParaRPr lang="ru-RU" altLang="ru-RU" kern="0" dirty="0"/>
          </a:p>
          <a:p>
            <a:pPr>
              <a:defRPr/>
            </a:pPr>
            <a:endParaRPr lang="ru-RU" altLang="ru-RU" kern="0" dirty="0"/>
          </a:p>
          <a:p>
            <a:pPr>
              <a:defRPr/>
            </a:pPr>
            <a:endParaRPr lang="ru-RU" altLang="ru-RU" kern="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645024"/>
            <a:ext cx="8101012" cy="2894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/>
              <a:t>Перенос заявок на другую дату или другой банковский счет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/>
              <a:t>Разделение заявок для оплаты с разных счетов или в разные даты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/>
              <a:t>Перевод собственных средств между счетами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/>
              <a:t>Конвертация валюты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/>
              <a:t>Перевод средств между организациями холдинга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kern="0" dirty="0"/>
              <a:t>Привлечение внешнего финансирования (кредиты, займы) </a:t>
            </a:r>
            <a:br>
              <a:rPr lang="ru-RU" altLang="ru-RU" sz="1800" kern="0" dirty="0"/>
            </a:br>
            <a:r>
              <a:rPr lang="ru-RU" altLang="ru-RU" sz="1800" kern="0" dirty="0"/>
              <a:t>или размещение средств (депозиты)</a:t>
            </a: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3"/>
          <a:srcRect b="29919"/>
          <a:stretch/>
        </p:blipFill>
        <p:spPr bwMode="auto">
          <a:xfrm>
            <a:off x="107504" y="1561071"/>
            <a:ext cx="9015412" cy="1867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cap="flat" cmpd="sng" algn="ctr">
                <a:solidFill>
                  <a:srgbClr val="CC33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6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Овердрафты и МНО</a:t>
            </a:r>
            <a:endParaRPr lang="ru-RU" altLang="ru-RU" dirty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107954" y="1484317"/>
            <a:ext cx="8712200" cy="5113337"/>
          </a:xfrm>
        </p:spPr>
        <p:txBody>
          <a:bodyPr/>
          <a:lstStyle/>
          <a:p>
            <a:pPr>
              <a:tabLst>
                <a:tab pos="2506663" algn="l"/>
              </a:tabLst>
            </a:pPr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2A9A373-C9D2-41A5-A6DA-72456624C1EE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56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20"/>
            <a:ext cx="87947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Прямоугольник 1"/>
          <p:cNvSpPr>
            <a:spLocks noChangeArrowheads="1"/>
          </p:cNvSpPr>
          <p:nvPr/>
        </p:nvSpPr>
        <p:spPr bwMode="auto">
          <a:xfrm>
            <a:off x="5795967" y="3141671"/>
            <a:ext cx="2016125" cy="287337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9" y="1490664"/>
            <a:ext cx="878522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795967" y="3141671"/>
            <a:ext cx="2016125" cy="287337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475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62"/>
          <p:cNvSpPr>
            <a:spLocks noChangeArrowheads="1"/>
          </p:cNvSpPr>
          <p:nvPr/>
        </p:nvSpPr>
        <p:spPr bwMode="auto">
          <a:xfrm>
            <a:off x="323850" y="3432175"/>
            <a:ext cx="7343775" cy="1079500"/>
          </a:xfrm>
          <a:prstGeom prst="rect">
            <a:avLst/>
          </a:prstGeom>
          <a:solidFill>
            <a:srgbClr val="F9E383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74107" name="Прямоугольник 174106"/>
          <p:cNvSpPr/>
          <p:nvPr/>
        </p:nvSpPr>
        <p:spPr bwMode="auto">
          <a:xfrm>
            <a:off x="323850" y="2349500"/>
            <a:ext cx="7343775" cy="1079500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73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cs typeface="Arial" panose="020B0604020202020204" pitchFamily="34" charset="0"/>
              </a:rPr>
              <a:t>Кэш-пулинг</a:t>
            </a:r>
            <a:endParaRPr lang="en-US" altLang="ru-RU"/>
          </a:p>
        </p:txBody>
      </p:sp>
      <p:sp>
        <p:nvSpPr>
          <p:cNvPr id="57349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9845829-31BB-4A68-9CE3-655EFC22EDF0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57</a:t>
            </a:fld>
            <a:endParaRPr lang="ru-RU" altLang="ru-RU" sz="1000"/>
          </a:p>
        </p:txBody>
      </p:sp>
      <p:sp>
        <p:nvSpPr>
          <p:cNvPr id="57350" name="Прямоугольник 2"/>
          <p:cNvSpPr>
            <a:spLocks noChangeArrowheads="1"/>
          </p:cNvSpPr>
          <p:nvPr/>
        </p:nvSpPr>
        <p:spPr bwMode="auto">
          <a:xfrm>
            <a:off x="3671888" y="2625733"/>
            <a:ext cx="1800225" cy="360363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Мастер-счет</a:t>
            </a:r>
          </a:p>
        </p:txBody>
      </p:sp>
      <p:sp>
        <p:nvSpPr>
          <p:cNvPr id="57351" name="Прямоугольник 7"/>
          <p:cNvSpPr>
            <a:spLocks noChangeArrowheads="1"/>
          </p:cNvSpPr>
          <p:nvPr/>
        </p:nvSpPr>
        <p:spPr bwMode="auto">
          <a:xfrm>
            <a:off x="2663825" y="3716338"/>
            <a:ext cx="1008063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Счет 1</a:t>
            </a:r>
          </a:p>
        </p:txBody>
      </p:sp>
      <p:sp>
        <p:nvSpPr>
          <p:cNvPr id="57352" name="Прямоугольник 8"/>
          <p:cNvSpPr>
            <a:spLocks noChangeArrowheads="1"/>
          </p:cNvSpPr>
          <p:nvPr/>
        </p:nvSpPr>
        <p:spPr bwMode="auto">
          <a:xfrm>
            <a:off x="4086229" y="3716338"/>
            <a:ext cx="971550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Счет 2</a:t>
            </a:r>
          </a:p>
        </p:txBody>
      </p:sp>
      <p:sp>
        <p:nvSpPr>
          <p:cNvPr id="57353" name="Прямоугольник 9"/>
          <p:cNvSpPr>
            <a:spLocks noChangeArrowheads="1"/>
          </p:cNvSpPr>
          <p:nvPr/>
        </p:nvSpPr>
        <p:spPr bwMode="auto">
          <a:xfrm>
            <a:off x="5472113" y="3716338"/>
            <a:ext cx="1008062" cy="3603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Счет 3</a:t>
            </a:r>
          </a:p>
        </p:txBody>
      </p:sp>
      <p:cxnSp>
        <p:nvCxnSpPr>
          <p:cNvPr id="174099" name="Прямая со стрелкой 174098"/>
          <p:cNvCxnSpPr>
            <a:cxnSpLocks noChangeShapeType="1"/>
            <a:stCxn id="57351" idx="0"/>
          </p:cNvCxnSpPr>
          <p:nvPr/>
        </p:nvCxnSpPr>
        <p:spPr bwMode="auto">
          <a:xfrm flipV="1">
            <a:off x="3167063" y="2986088"/>
            <a:ext cx="504825" cy="73025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01" name="Прямая со стрелкой 174100"/>
          <p:cNvCxnSpPr>
            <a:cxnSpLocks noChangeShapeType="1"/>
            <a:stCxn id="57353" idx="0"/>
          </p:cNvCxnSpPr>
          <p:nvPr/>
        </p:nvCxnSpPr>
        <p:spPr bwMode="auto">
          <a:xfrm flipH="1" flipV="1">
            <a:off x="5472116" y="2986088"/>
            <a:ext cx="504825" cy="73025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03" name="Прямая со стрелкой 174102"/>
          <p:cNvCxnSpPr>
            <a:cxnSpLocks noChangeShapeType="1"/>
            <a:stCxn id="57352" idx="0"/>
            <a:endCxn id="57350" idx="2"/>
          </p:cNvCxnSpPr>
          <p:nvPr/>
        </p:nvCxnSpPr>
        <p:spPr bwMode="auto">
          <a:xfrm flipV="1">
            <a:off x="4572000" y="2986088"/>
            <a:ext cx="0" cy="73025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357" name="TextBox 174103"/>
          <p:cNvSpPr txBox="1">
            <a:spLocks noChangeArrowheads="1"/>
          </p:cNvSpPr>
          <p:nvPr/>
        </p:nvSpPr>
        <p:spPr bwMode="auto">
          <a:xfrm>
            <a:off x="1116017" y="4652963"/>
            <a:ext cx="619283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chemeClr val="tx1"/>
                </a:solidFill>
              </a:rPr>
              <a:t>Управление остатками средств в разрезе пулов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000">
                <a:solidFill>
                  <a:schemeClr val="tx1"/>
                </a:solidFill>
              </a:rPr>
              <a:t>Концентрация средств в ручном или автоматическом режиме</a:t>
            </a:r>
          </a:p>
        </p:txBody>
      </p:sp>
      <p:sp>
        <p:nvSpPr>
          <p:cNvPr id="57358" name="TextBox 174105"/>
          <p:cNvSpPr txBox="1">
            <a:spLocks noChangeArrowheads="1"/>
          </p:cNvSpPr>
          <p:nvPr/>
        </p:nvSpPr>
        <p:spPr bwMode="auto">
          <a:xfrm>
            <a:off x="760418" y="2590808"/>
            <a:ext cx="24886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«Внутренний банк»</a:t>
            </a:r>
          </a:p>
        </p:txBody>
      </p:sp>
      <p:sp>
        <p:nvSpPr>
          <p:cNvPr id="57359" name="TextBox 60"/>
          <p:cNvSpPr txBox="1">
            <a:spLocks noChangeArrowheads="1"/>
          </p:cNvSpPr>
          <p:nvPr/>
        </p:nvSpPr>
        <p:spPr bwMode="auto">
          <a:xfrm>
            <a:off x="760413" y="3694117"/>
            <a:ext cx="7091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ДЗО</a:t>
            </a:r>
          </a:p>
        </p:txBody>
      </p:sp>
      <p:sp>
        <p:nvSpPr>
          <p:cNvPr id="174108" name="Прямоугольник 174107"/>
          <p:cNvSpPr>
            <a:spLocks noChangeArrowheads="1"/>
          </p:cNvSpPr>
          <p:nvPr/>
        </p:nvSpPr>
        <p:spPr bwMode="auto">
          <a:xfrm>
            <a:off x="3671888" y="1557338"/>
            <a:ext cx="1800225" cy="431800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Депозит</a:t>
            </a:r>
          </a:p>
        </p:txBody>
      </p:sp>
      <p:cxnSp>
        <p:nvCxnSpPr>
          <p:cNvPr id="174110" name="Прямая со стрелкой 174109"/>
          <p:cNvCxnSpPr>
            <a:cxnSpLocks noChangeShapeType="1"/>
            <a:stCxn id="57350" idx="0"/>
            <a:endCxn id="174108" idx="2"/>
          </p:cNvCxnSpPr>
          <p:nvPr/>
        </p:nvCxnSpPr>
        <p:spPr bwMode="auto">
          <a:xfrm flipV="1">
            <a:off x="4572000" y="1989146"/>
            <a:ext cx="0" cy="636587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Прямая со стрелкой 66"/>
          <p:cNvCxnSpPr>
            <a:cxnSpLocks noChangeShapeType="1"/>
          </p:cNvCxnSpPr>
          <p:nvPr/>
        </p:nvCxnSpPr>
        <p:spPr bwMode="auto">
          <a:xfrm flipH="1" flipV="1">
            <a:off x="5472116" y="2984500"/>
            <a:ext cx="504825" cy="731838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36326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Финансовые инструменты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2" y="1340768"/>
            <a:ext cx="7760123" cy="5171394"/>
          </a:xfrm>
        </p:spPr>
      </p:pic>
      <p:sp>
        <p:nvSpPr>
          <p:cNvPr id="1331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782EDA7-4E13-4978-9520-73A582D32423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58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76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Финансовые инструменты «россыпью»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8928100" cy="4104456"/>
          </a:xfrm>
          <a:extLst/>
        </p:spPr>
        <p:txBody>
          <a:bodyPr numCol="2"/>
          <a:lstStyle/>
          <a:p>
            <a:pPr>
              <a:defRPr/>
            </a:pPr>
            <a:r>
              <a:rPr lang="ru-RU" dirty="0"/>
              <a:t>Кредит</a:t>
            </a:r>
          </a:p>
          <a:p>
            <a:pPr>
              <a:defRPr/>
            </a:pPr>
            <a:r>
              <a:rPr lang="ru-RU" dirty="0"/>
              <a:t>Кредитная линия</a:t>
            </a:r>
          </a:p>
          <a:p>
            <a:pPr>
              <a:defRPr/>
            </a:pPr>
            <a:r>
              <a:rPr lang="ru-RU" dirty="0"/>
              <a:t>Овердрафт</a:t>
            </a:r>
          </a:p>
          <a:p>
            <a:pPr>
              <a:defRPr/>
            </a:pPr>
            <a:r>
              <a:rPr lang="ru-RU" dirty="0"/>
              <a:t>Аккредитив</a:t>
            </a:r>
          </a:p>
          <a:p>
            <a:pPr>
              <a:defRPr/>
            </a:pPr>
            <a:r>
              <a:rPr lang="ru-RU" dirty="0"/>
              <a:t>Банковская гарантия</a:t>
            </a:r>
          </a:p>
          <a:p>
            <a:pPr>
              <a:defRPr/>
            </a:pPr>
            <a:r>
              <a:rPr lang="ru-RU" dirty="0"/>
              <a:t>Заем</a:t>
            </a:r>
          </a:p>
          <a:p>
            <a:pPr>
              <a:defRPr/>
            </a:pPr>
            <a:r>
              <a:rPr lang="ru-RU" dirty="0"/>
              <a:t>Факторинг</a:t>
            </a:r>
          </a:p>
          <a:p>
            <a:pPr>
              <a:defRPr/>
            </a:pPr>
            <a:r>
              <a:rPr lang="ru-RU" dirty="0"/>
              <a:t>Депозит</a:t>
            </a:r>
          </a:p>
          <a:p>
            <a:pPr>
              <a:defRPr/>
            </a:pPr>
            <a:r>
              <a:rPr lang="ru-RU" dirty="0"/>
              <a:t>Облигация</a:t>
            </a:r>
          </a:p>
          <a:p>
            <a:pPr>
              <a:defRPr/>
            </a:pPr>
            <a:r>
              <a:rPr lang="ru-RU" dirty="0"/>
              <a:t>Вексель</a:t>
            </a:r>
          </a:p>
          <a:p>
            <a:pPr>
              <a:defRPr/>
            </a:pPr>
            <a:r>
              <a:rPr lang="ru-RU" dirty="0"/>
              <a:t>Валютный своп</a:t>
            </a:r>
          </a:p>
          <a:p>
            <a:pPr>
              <a:defRPr/>
            </a:pPr>
            <a:endParaRPr lang="ru-RU" dirty="0"/>
          </a:p>
          <a:p>
            <a:pPr lvl="1"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F62F6E4-1563-496D-9B1A-EE2C3653300B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59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17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олилиния 65"/>
          <p:cNvSpPr/>
          <p:nvPr/>
        </p:nvSpPr>
        <p:spPr bwMode="auto">
          <a:xfrm>
            <a:off x="874713" y="3278188"/>
            <a:ext cx="1081087" cy="582612"/>
          </a:xfrm>
          <a:custGeom>
            <a:avLst/>
            <a:gdLst>
              <a:gd name="connsiteX0" fmla="*/ 0 w 1318486"/>
              <a:gd name="connsiteY0" fmla="*/ 118344 h 710051"/>
              <a:gd name="connsiteX1" fmla="*/ 118344 w 1318486"/>
              <a:gd name="connsiteY1" fmla="*/ 0 h 710051"/>
              <a:gd name="connsiteX2" fmla="*/ 1200142 w 1318486"/>
              <a:gd name="connsiteY2" fmla="*/ 0 h 710051"/>
              <a:gd name="connsiteX3" fmla="*/ 1318486 w 1318486"/>
              <a:gd name="connsiteY3" fmla="*/ 118344 h 710051"/>
              <a:gd name="connsiteX4" fmla="*/ 1318486 w 1318486"/>
              <a:gd name="connsiteY4" fmla="*/ 591707 h 710051"/>
              <a:gd name="connsiteX5" fmla="*/ 1200142 w 1318486"/>
              <a:gd name="connsiteY5" fmla="*/ 710051 h 710051"/>
              <a:gd name="connsiteX6" fmla="*/ 118344 w 1318486"/>
              <a:gd name="connsiteY6" fmla="*/ 710051 h 710051"/>
              <a:gd name="connsiteX7" fmla="*/ 0 w 1318486"/>
              <a:gd name="connsiteY7" fmla="*/ 591707 h 710051"/>
              <a:gd name="connsiteX8" fmla="*/ 0 w 1318486"/>
              <a:gd name="connsiteY8" fmla="*/ 118344 h 71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8486" h="710051">
                <a:moveTo>
                  <a:pt x="0" y="118344"/>
                </a:moveTo>
                <a:cubicBezTo>
                  <a:pt x="0" y="52984"/>
                  <a:pt x="52984" y="0"/>
                  <a:pt x="118344" y="0"/>
                </a:cubicBezTo>
                <a:lnTo>
                  <a:pt x="1200142" y="0"/>
                </a:lnTo>
                <a:cubicBezTo>
                  <a:pt x="1265502" y="0"/>
                  <a:pt x="1318486" y="52984"/>
                  <a:pt x="1318486" y="118344"/>
                </a:cubicBezTo>
                <a:lnTo>
                  <a:pt x="1318486" y="591707"/>
                </a:lnTo>
                <a:cubicBezTo>
                  <a:pt x="1318486" y="657067"/>
                  <a:pt x="1265502" y="710051"/>
                  <a:pt x="1200142" y="710051"/>
                </a:cubicBezTo>
                <a:lnTo>
                  <a:pt x="118344" y="710051"/>
                </a:lnTo>
                <a:cubicBezTo>
                  <a:pt x="52984" y="710051"/>
                  <a:pt x="0" y="657067"/>
                  <a:pt x="0" y="591707"/>
                </a:cubicBezTo>
                <a:lnTo>
                  <a:pt x="0" y="118344"/>
                </a:lnTo>
                <a:close/>
              </a:path>
            </a:pathLst>
          </a:custGeom>
          <a:solidFill>
            <a:srgbClr val="FFC000"/>
          </a:solidFill>
          <a:ln w="28575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952" tIns="252000" rIns="68952" bIns="68952" spcCol="1270" anchor="ctr"/>
          <a:lstStyle/>
          <a:p>
            <a:pPr algn="ctr" defTabSz="400050">
              <a:lnSpc>
                <a:spcPts val="1100"/>
              </a:lnSpc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Lato Black" pitchFamily="34" charset="0"/>
                <a:cs typeface="Arial"/>
              </a:rPr>
              <a:t>УТ</a:t>
            </a:r>
            <a:endParaRPr lang="ar-SA" sz="2400" dirty="0">
              <a:solidFill>
                <a:srgbClr val="C00000"/>
              </a:solidFill>
              <a:latin typeface="Lato Black" pitchFamily="34" charset="0"/>
              <a:cs typeface="Arial"/>
            </a:endParaRPr>
          </a:p>
        </p:txBody>
      </p:sp>
      <p:cxnSp>
        <p:nvCxnSpPr>
          <p:cNvPr id="57347" name="Прямая со стрелкой 70"/>
          <p:cNvCxnSpPr>
            <a:cxnSpLocks noChangeShapeType="1"/>
          </p:cNvCxnSpPr>
          <p:nvPr/>
        </p:nvCxnSpPr>
        <p:spPr bwMode="auto">
          <a:xfrm flipV="1">
            <a:off x="1414463" y="3043246"/>
            <a:ext cx="0" cy="219075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348" name="Прямая соединительная линия 73"/>
          <p:cNvCxnSpPr>
            <a:cxnSpLocks noChangeShapeType="1"/>
          </p:cNvCxnSpPr>
          <p:nvPr/>
        </p:nvCxnSpPr>
        <p:spPr bwMode="auto">
          <a:xfrm flipV="1">
            <a:off x="611188" y="3146425"/>
            <a:ext cx="7497762" cy="6350"/>
          </a:xfrm>
          <a:prstGeom prst="line">
            <a:avLst/>
          </a:prstGeom>
          <a:noFill/>
          <a:ln w="38100" algn="ctr">
            <a:solidFill>
              <a:srgbClr val="CC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51"/>
          <p:cNvSpPr txBox="1">
            <a:spLocks noChangeArrowheads="1"/>
          </p:cNvSpPr>
          <p:nvPr/>
        </p:nvSpPr>
        <p:spPr bwMode="auto">
          <a:xfrm>
            <a:off x="5508629" y="3443288"/>
            <a:ext cx="2519363" cy="2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Оперативный учет</a:t>
            </a:r>
          </a:p>
        </p:txBody>
      </p:sp>
      <p:sp>
        <p:nvSpPr>
          <p:cNvPr id="35848" name="TextBox 52"/>
          <p:cNvSpPr txBox="1">
            <a:spLocks noChangeArrowheads="1"/>
          </p:cNvSpPr>
          <p:nvPr/>
        </p:nvSpPr>
        <p:spPr bwMode="auto">
          <a:xfrm>
            <a:off x="5508629" y="2557470"/>
            <a:ext cx="2519363" cy="2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Управление финансами</a:t>
            </a:r>
          </a:p>
        </p:txBody>
      </p:sp>
      <p:sp>
        <p:nvSpPr>
          <p:cNvPr id="36" name="Rectangle 13"/>
          <p:cNvSpPr/>
          <p:nvPr/>
        </p:nvSpPr>
        <p:spPr>
          <a:xfrm>
            <a:off x="620717" y="4508500"/>
            <a:ext cx="6624637" cy="2255838"/>
          </a:xfrm>
          <a:prstGeom prst="rect">
            <a:avLst/>
          </a:prstGeom>
          <a:solidFill>
            <a:srgbClr val="F9E383">
              <a:alpha val="50000"/>
            </a:srgbClr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Корпоративные финансовые шаблоны для дочерних обществ</a:t>
            </a:r>
          </a:p>
          <a:p>
            <a:pPr>
              <a:buSzPct val="80000"/>
              <a:buFont typeface="Arial" charset="0"/>
              <a:buChar char="►"/>
              <a:defRPr/>
            </a:pP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SzPct val="80000"/>
              <a:buFont typeface="Arial" charset="0"/>
              <a:buChar char="►"/>
              <a:defRPr/>
            </a:pP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7352" name="Группа 36"/>
          <p:cNvGrpSpPr>
            <a:grpSpLocks/>
          </p:cNvGrpSpPr>
          <p:nvPr/>
        </p:nvGrpSpPr>
        <p:grpSpPr bwMode="auto">
          <a:xfrm>
            <a:off x="612779" y="4005271"/>
            <a:ext cx="7847013" cy="2808287"/>
            <a:chOff x="467544" y="3218061"/>
            <a:chExt cx="8352928" cy="3379291"/>
          </a:xfrm>
        </p:grpSpPr>
        <p:grpSp>
          <p:nvGrpSpPr>
            <p:cNvPr id="57375" name="Группа 5"/>
            <p:cNvGrpSpPr>
              <a:grpSpLocks/>
            </p:cNvGrpSpPr>
            <p:nvPr/>
          </p:nvGrpSpPr>
          <p:grpSpPr bwMode="auto">
            <a:xfrm>
              <a:off x="467544" y="3218061"/>
              <a:ext cx="8352928" cy="3379291"/>
              <a:chOff x="467544" y="3218061"/>
              <a:chExt cx="8352928" cy="3379291"/>
            </a:xfrm>
          </p:grpSpPr>
          <p:grpSp>
            <p:nvGrpSpPr>
              <p:cNvPr id="57377" name="Группа 4"/>
              <p:cNvGrpSpPr>
                <a:grpSpLocks/>
              </p:cNvGrpSpPr>
              <p:nvPr/>
            </p:nvGrpSpPr>
            <p:grpSpPr bwMode="auto">
              <a:xfrm>
                <a:off x="467544" y="3265190"/>
                <a:ext cx="8352928" cy="3332162"/>
                <a:chOff x="467544" y="3265190"/>
                <a:chExt cx="8352928" cy="3332162"/>
              </a:xfrm>
            </p:grpSpPr>
            <p:cxnSp>
              <p:nvCxnSpPr>
                <p:cNvPr id="54" name="Straight Arrow Connector 7"/>
                <p:cNvCxnSpPr/>
                <p:nvPr/>
              </p:nvCxnSpPr>
              <p:spPr>
                <a:xfrm flipH="1" flipV="1">
                  <a:off x="467544" y="3265817"/>
                  <a:ext cx="8450" cy="3331535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380" name="Группа 3"/>
                <p:cNvGrpSpPr>
                  <a:grpSpLocks/>
                </p:cNvGrpSpPr>
                <p:nvPr/>
              </p:nvGrpSpPr>
              <p:grpSpPr bwMode="auto">
                <a:xfrm>
                  <a:off x="467544" y="6026373"/>
                  <a:ext cx="8352928" cy="556694"/>
                  <a:chOff x="467544" y="6026373"/>
                  <a:chExt cx="8352928" cy="556694"/>
                </a:xfrm>
              </p:grpSpPr>
              <p:cxnSp>
                <p:nvCxnSpPr>
                  <p:cNvPr id="56" name="Straight Arrow Connector 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7544" y="6557238"/>
                    <a:ext cx="8352928" cy="26744"/>
                  </a:xfrm>
                  <a:prstGeom prst="straightConnector1">
                    <a:avLst/>
                  </a:prstGeom>
                  <a:noFill/>
                  <a:ln w="38100" algn="ctr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57" name="Rectangle 11"/>
                  <p:cNvSpPr/>
                  <p:nvPr/>
                </p:nvSpPr>
                <p:spPr>
                  <a:xfrm>
                    <a:off x="475994" y="6026178"/>
                    <a:ext cx="3519957" cy="531059"/>
                  </a:xfrm>
                  <a:prstGeom prst="rect">
                    <a:avLst/>
                  </a:prstGeom>
                  <a:solidFill>
                    <a:srgbClr val="F9E383">
                      <a:alpha val="50000"/>
                    </a:srgbClr>
                  </a:solidFill>
                  <a:ln w="38100" cap="flat" cmpd="sng" algn="ctr">
                    <a:solidFill>
                      <a:srgbClr val="CC33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buSzPct val="80000"/>
                      <a:buFont typeface="Arial" charset="0"/>
                      <a:buChar char="►"/>
                      <a:defRPr/>
                    </a:pPr>
                    <a:r>
                      <a:rPr lang="ru-RU" altLang="ru-RU" sz="14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rPr>
                      <a:t>Консолидированная отчетность</a:t>
                    </a:r>
                  </a:p>
                  <a:p>
                    <a:pPr>
                      <a:buSzPct val="80000"/>
                      <a:buFont typeface="Arial" charset="0"/>
                      <a:buChar char="►"/>
                      <a:defRPr/>
                    </a:pPr>
                    <a:r>
                      <a:rPr lang="ru-RU" altLang="ru-RU" sz="14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rPr>
                      <a:t>Управление мастер-данными</a:t>
                    </a:r>
                  </a:p>
                </p:txBody>
              </p:sp>
            </p:grpSp>
          </p:grpSp>
          <p:sp>
            <p:nvSpPr>
              <p:cNvPr id="57378" name="TextBox 15"/>
              <p:cNvSpPr txBox="1">
                <a:spLocks noChangeArrowheads="1"/>
              </p:cNvSpPr>
              <p:nvPr/>
            </p:nvSpPr>
            <p:spPr bwMode="auto">
              <a:xfrm>
                <a:off x="539552" y="3218061"/>
                <a:ext cx="1368152" cy="485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6576" rIns="0" bIns="0">
                <a:spAutoFit/>
              </a:bodyPr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charset="0"/>
                  </a:defRPr>
                </a:lvl1pPr>
                <a:lvl2pPr marL="557213" indent="-214313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charset="0"/>
                  </a:defRPr>
                </a:lvl2pPr>
                <a:lvl3pPr marL="857250" indent="-17145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charset="0"/>
                  </a:defRPr>
                </a:lvl3pPr>
                <a:lvl4pPr marL="1200150" indent="-17145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charset="0"/>
                  </a:defRPr>
                </a:lvl4pPr>
                <a:lvl5pPr marL="1543050" indent="-171450">
                  <a:spcBef>
                    <a:spcPct val="20000"/>
                  </a:spcBef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5pPr>
                <a:lvl6pPr marL="20002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6pPr>
                <a:lvl7pPr marL="24574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7pPr>
                <a:lvl8pPr marL="29146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8pPr>
                <a:lvl9pPr marL="33718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Tx/>
                  <a:buNone/>
                </a:pPr>
                <a:r>
                  <a:rPr lang="ru-RU" altLang="ru-RU" sz="1400">
                    <a:solidFill>
                      <a:schemeClr val="tx1"/>
                    </a:solidFill>
                  </a:rPr>
                  <a:t>Бюджет, сроки</a:t>
                </a:r>
              </a:p>
              <a:p>
                <a:pPr algn="ctr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Tx/>
                  <a:buNone/>
                </a:pPr>
                <a:r>
                  <a:rPr lang="ru-RU" altLang="ru-RU" sz="1400">
                    <a:solidFill>
                      <a:schemeClr val="tx1"/>
                    </a:solidFill>
                  </a:rPr>
                  <a:t>проекта</a:t>
                </a:r>
              </a:p>
            </p:txBody>
          </p:sp>
        </p:grpSp>
        <p:sp>
          <p:nvSpPr>
            <p:cNvPr id="57376" name="TextBox 16"/>
            <p:cNvSpPr txBox="1">
              <a:spLocks noChangeArrowheads="1"/>
            </p:cNvSpPr>
            <p:nvPr/>
          </p:nvSpPr>
          <p:spPr bwMode="auto">
            <a:xfrm>
              <a:off x="7346701" y="6233031"/>
              <a:ext cx="1401763" cy="264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36576" rIns="0" bIns="0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557213" indent="-214313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857250" indent="-17145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200150" indent="-17145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1543050" indent="-17145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000250" indent="-1714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457450" indent="-1714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2914650" indent="-1714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371850" indent="-1714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Tx/>
                <a:buNone/>
              </a:pPr>
              <a:r>
                <a:rPr lang="ru-RU" altLang="ru-RU" sz="1400">
                  <a:solidFill>
                    <a:schemeClr val="tx1"/>
                  </a:solidFill>
                </a:rPr>
                <a:t>Эффект</a:t>
              </a:r>
            </a:p>
          </p:txBody>
        </p:sp>
      </p:grpSp>
      <p:sp>
        <p:nvSpPr>
          <p:cNvPr id="58" name="Rectangle 13"/>
          <p:cNvSpPr/>
          <p:nvPr/>
        </p:nvSpPr>
        <p:spPr>
          <a:xfrm>
            <a:off x="611192" y="5157796"/>
            <a:ext cx="5184775" cy="1620837"/>
          </a:xfrm>
          <a:prstGeom prst="rect">
            <a:avLst/>
          </a:prstGeom>
          <a:solidFill>
            <a:srgbClr val="F9E383">
              <a:alpha val="50000"/>
            </a:srgbClr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Фабрика платежей</a:t>
            </a:r>
          </a:p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Централизованное управление закупками</a:t>
            </a:r>
          </a:p>
          <a:p>
            <a:pPr>
              <a:buSzPct val="80000"/>
              <a:buFont typeface="Arial" charset="0"/>
              <a:buChar char="►"/>
              <a:defRPr/>
            </a:pP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Управление инвестиционными проектами</a:t>
            </a:r>
          </a:p>
          <a:p>
            <a:pPr>
              <a:buSzPct val="80000"/>
              <a:buFont typeface="Arial" charset="0"/>
              <a:buChar char="►"/>
              <a:defRPr/>
            </a:pP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354" name="Заголовок 1"/>
          <p:cNvSpPr>
            <a:spLocks noGrp="1"/>
          </p:cNvSpPr>
          <p:nvPr>
            <p:ph type="title"/>
          </p:nvPr>
        </p:nvSpPr>
        <p:spPr>
          <a:xfrm>
            <a:off x="1665292" y="44450"/>
            <a:ext cx="5354637" cy="1081088"/>
          </a:xfrm>
        </p:spPr>
        <p:txBody>
          <a:bodyPr/>
          <a:lstStyle/>
          <a:p>
            <a:pPr eaLnBrk="1" hangingPunct="1"/>
            <a:r>
              <a:rPr lang="en-US" altLang="ru-RU" sz="2300" smtClean="0"/>
              <a:t>1C</a:t>
            </a:r>
            <a:r>
              <a:rPr lang="ru-RU" altLang="ru-RU" sz="2300" smtClean="0"/>
              <a:t>:Управление холдингом адаптируется под Вашу компанию</a:t>
            </a:r>
          </a:p>
        </p:txBody>
      </p:sp>
      <p:cxnSp>
        <p:nvCxnSpPr>
          <p:cNvPr id="57355" name="Прямая соединительная линия 73"/>
          <p:cNvCxnSpPr>
            <a:cxnSpLocks noChangeShapeType="1"/>
          </p:cNvCxnSpPr>
          <p:nvPr/>
        </p:nvCxnSpPr>
        <p:spPr bwMode="auto">
          <a:xfrm flipV="1">
            <a:off x="1387477" y="2292350"/>
            <a:ext cx="2497138" cy="0"/>
          </a:xfrm>
          <a:prstGeom prst="lin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7356" name="Группа 4"/>
          <p:cNvGrpSpPr>
            <a:grpSpLocks/>
          </p:cNvGrpSpPr>
          <p:nvPr/>
        </p:nvGrpSpPr>
        <p:grpSpPr bwMode="auto">
          <a:xfrm>
            <a:off x="874717" y="1397008"/>
            <a:ext cx="2359025" cy="2455863"/>
            <a:chOff x="874713" y="1397000"/>
            <a:chExt cx="2359025" cy="2455863"/>
          </a:xfrm>
        </p:grpSpPr>
        <p:sp>
          <p:nvSpPr>
            <p:cNvPr id="61" name="Полилиния 60"/>
            <p:cNvSpPr/>
            <p:nvPr/>
          </p:nvSpPr>
          <p:spPr bwMode="auto">
            <a:xfrm>
              <a:off x="874713" y="2457450"/>
              <a:ext cx="2359025" cy="581025"/>
            </a:xfrm>
            <a:custGeom>
              <a:avLst/>
              <a:gdLst>
                <a:gd name="connsiteX0" fmla="*/ 0 w 1318486"/>
                <a:gd name="connsiteY0" fmla="*/ 118344 h 710051"/>
                <a:gd name="connsiteX1" fmla="*/ 118344 w 1318486"/>
                <a:gd name="connsiteY1" fmla="*/ 0 h 710051"/>
                <a:gd name="connsiteX2" fmla="*/ 1200142 w 1318486"/>
                <a:gd name="connsiteY2" fmla="*/ 0 h 710051"/>
                <a:gd name="connsiteX3" fmla="*/ 1318486 w 1318486"/>
                <a:gd name="connsiteY3" fmla="*/ 118344 h 710051"/>
                <a:gd name="connsiteX4" fmla="*/ 1318486 w 1318486"/>
                <a:gd name="connsiteY4" fmla="*/ 591707 h 710051"/>
                <a:gd name="connsiteX5" fmla="*/ 1200142 w 1318486"/>
                <a:gd name="connsiteY5" fmla="*/ 710051 h 710051"/>
                <a:gd name="connsiteX6" fmla="*/ 118344 w 1318486"/>
                <a:gd name="connsiteY6" fmla="*/ 710051 h 710051"/>
                <a:gd name="connsiteX7" fmla="*/ 0 w 1318486"/>
                <a:gd name="connsiteY7" fmla="*/ 591707 h 710051"/>
                <a:gd name="connsiteX8" fmla="*/ 0 w 1318486"/>
                <a:gd name="connsiteY8" fmla="*/ 118344 h 71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486" h="710051">
                  <a:moveTo>
                    <a:pt x="0" y="118344"/>
                  </a:moveTo>
                  <a:cubicBezTo>
                    <a:pt x="0" y="52984"/>
                    <a:pt x="52984" y="0"/>
                    <a:pt x="118344" y="0"/>
                  </a:cubicBezTo>
                  <a:lnTo>
                    <a:pt x="1200142" y="0"/>
                  </a:lnTo>
                  <a:cubicBezTo>
                    <a:pt x="1265502" y="0"/>
                    <a:pt x="1318486" y="52984"/>
                    <a:pt x="1318486" y="118344"/>
                  </a:cubicBezTo>
                  <a:lnTo>
                    <a:pt x="1318486" y="591707"/>
                  </a:lnTo>
                  <a:cubicBezTo>
                    <a:pt x="1318486" y="657067"/>
                    <a:pt x="1265502" y="710051"/>
                    <a:pt x="1200142" y="710051"/>
                  </a:cubicBezTo>
                  <a:lnTo>
                    <a:pt x="118344" y="710051"/>
                  </a:lnTo>
                  <a:cubicBezTo>
                    <a:pt x="52984" y="710051"/>
                    <a:pt x="0" y="657067"/>
                    <a:pt x="0" y="591707"/>
                  </a:cubicBezTo>
                  <a:lnTo>
                    <a:pt x="0" y="118344"/>
                  </a:lnTo>
                  <a:close/>
                </a:path>
              </a:pathLst>
            </a:custGeom>
            <a:solidFill>
              <a:srgbClr val="F4EE00"/>
            </a:solidFill>
            <a:ln w="28575" cap="flat" cmpd="sng" algn="ctr">
              <a:solidFill>
                <a:srgbClr val="C0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952" tIns="108000" rIns="68952" bIns="68952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C00000"/>
                  </a:solidFill>
                  <a:latin typeface="Lato Black" pitchFamily="34" charset="0"/>
                  <a:cs typeface="Arial"/>
                </a:rPr>
                <a:t>УХ</a:t>
              </a:r>
              <a:endParaRPr lang="ar-SA" sz="2400" dirty="0">
                <a:solidFill>
                  <a:srgbClr val="C00000"/>
                </a:solidFill>
                <a:latin typeface="Lato Black" pitchFamily="34" charset="0"/>
                <a:cs typeface="Arial"/>
              </a:endParaRPr>
            </a:p>
          </p:txBody>
        </p:sp>
        <p:cxnSp>
          <p:nvCxnSpPr>
            <p:cNvPr id="57370" name="Прямая со стрелкой 69"/>
            <p:cNvCxnSpPr>
              <a:cxnSpLocks noChangeShapeType="1"/>
            </p:cNvCxnSpPr>
            <p:nvPr/>
          </p:nvCxnSpPr>
          <p:spPr bwMode="auto">
            <a:xfrm flipV="1">
              <a:off x="2693988" y="3043238"/>
              <a:ext cx="0" cy="217487"/>
            </a:xfrm>
            <a:prstGeom prst="straightConnector1">
              <a:avLst/>
            </a:prstGeom>
            <a:noFill/>
            <a:ln w="28575" algn="ctr">
              <a:solidFill>
                <a:srgbClr val="CC33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Полилиния 32"/>
            <p:cNvSpPr/>
            <p:nvPr/>
          </p:nvSpPr>
          <p:spPr bwMode="auto">
            <a:xfrm>
              <a:off x="2152650" y="3270250"/>
              <a:ext cx="1081088" cy="582613"/>
            </a:xfrm>
            <a:custGeom>
              <a:avLst/>
              <a:gdLst>
                <a:gd name="connsiteX0" fmla="*/ 0 w 1318486"/>
                <a:gd name="connsiteY0" fmla="*/ 118344 h 710051"/>
                <a:gd name="connsiteX1" fmla="*/ 118344 w 1318486"/>
                <a:gd name="connsiteY1" fmla="*/ 0 h 710051"/>
                <a:gd name="connsiteX2" fmla="*/ 1200142 w 1318486"/>
                <a:gd name="connsiteY2" fmla="*/ 0 h 710051"/>
                <a:gd name="connsiteX3" fmla="*/ 1318486 w 1318486"/>
                <a:gd name="connsiteY3" fmla="*/ 118344 h 710051"/>
                <a:gd name="connsiteX4" fmla="*/ 1318486 w 1318486"/>
                <a:gd name="connsiteY4" fmla="*/ 591707 h 710051"/>
                <a:gd name="connsiteX5" fmla="*/ 1200142 w 1318486"/>
                <a:gd name="connsiteY5" fmla="*/ 710051 h 710051"/>
                <a:gd name="connsiteX6" fmla="*/ 118344 w 1318486"/>
                <a:gd name="connsiteY6" fmla="*/ 710051 h 710051"/>
                <a:gd name="connsiteX7" fmla="*/ 0 w 1318486"/>
                <a:gd name="connsiteY7" fmla="*/ 591707 h 710051"/>
                <a:gd name="connsiteX8" fmla="*/ 0 w 1318486"/>
                <a:gd name="connsiteY8" fmla="*/ 118344 h 71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486" h="710051">
                  <a:moveTo>
                    <a:pt x="0" y="118344"/>
                  </a:moveTo>
                  <a:cubicBezTo>
                    <a:pt x="0" y="52984"/>
                    <a:pt x="52984" y="0"/>
                    <a:pt x="118344" y="0"/>
                  </a:cubicBezTo>
                  <a:lnTo>
                    <a:pt x="1200142" y="0"/>
                  </a:lnTo>
                  <a:cubicBezTo>
                    <a:pt x="1265502" y="0"/>
                    <a:pt x="1318486" y="52984"/>
                    <a:pt x="1318486" y="118344"/>
                  </a:cubicBezTo>
                  <a:lnTo>
                    <a:pt x="1318486" y="591707"/>
                  </a:lnTo>
                  <a:cubicBezTo>
                    <a:pt x="1318486" y="657067"/>
                    <a:pt x="1265502" y="710051"/>
                    <a:pt x="1200142" y="710051"/>
                  </a:cubicBezTo>
                  <a:lnTo>
                    <a:pt x="118344" y="710051"/>
                  </a:lnTo>
                  <a:cubicBezTo>
                    <a:pt x="52984" y="710051"/>
                    <a:pt x="0" y="657067"/>
                    <a:pt x="0" y="591707"/>
                  </a:cubicBezTo>
                  <a:lnTo>
                    <a:pt x="0" y="118344"/>
                  </a:ln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952" tIns="252000" rIns="68952" bIns="68952" spcCol="1270" anchor="ctr"/>
            <a:lstStyle/>
            <a:p>
              <a:pPr algn="ctr" defTabSz="400050">
                <a:lnSpc>
                  <a:spcPts val="1100"/>
                </a:lnSpc>
                <a:spcAft>
                  <a:spcPts val="0"/>
                </a:spcAft>
                <a:defRPr/>
              </a:pPr>
              <a:r>
                <a:rPr lang="ru-RU" sz="2400" dirty="0" smtClean="0">
                  <a:solidFill>
                    <a:srgbClr val="C00000"/>
                  </a:solidFill>
                  <a:latin typeface="Lato Black" pitchFamily="34" charset="0"/>
                  <a:cs typeface="Arial"/>
                </a:rPr>
                <a:t>УПП</a:t>
              </a:r>
              <a:endParaRPr lang="ar-SA" sz="2400" dirty="0">
                <a:solidFill>
                  <a:srgbClr val="C00000"/>
                </a:solidFill>
                <a:latin typeface="Lato Black" pitchFamily="34" charset="0"/>
                <a:cs typeface="Arial"/>
              </a:endParaRPr>
            </a:p>
          </p:txBody>
        </p:sp>
        <p:sp>
          <p:nvSpPr>
            <p:cNvPr id="57372" name="Скругленный прямоугольник 61"/>
            <p:cNvSpPr>
              <a:spLocks noChangeArrowheads="1"/>
            </p:cNvSpPr>
            <p:nvPr/>
          </p:nvSpPr>
          <p:spPr bwMode="auto">
            <a:xfrm>
              <a:off x="2152650" y="1397000"/>
              <a:ext cx="1081088" cy="582613"/>
            </a:xfrm>
            <a:prstGeom prst="roundRect">
              <a:avLst>
                <a:gd name="adj" fmla="val 16667"/>
              </a:avLst>
            </a:prstGeom>
            <a:solidFill>
              <a:srgbClr val="F4EE00">
                <a:alpha val="50195"/>
              </a:srgbClr>
            </a:solidFill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2400">
                  <a:solidFill>
                    <a:srgbClr val="C00000"/>
                  </a:solidFill>
                </a:rPr>
                <a:t>УХ</a:t>
              </a:r>
            </a:p>
          </p:txBody>
        </p:sp>
        <p:cxnSp>
          <p:nvCxnSpPr>
            <p:cNvPr id="57373" name="Прямая со стрелкой 62"/>
            <p:cNvCxnSpPr>
              <a:cxnSpLocks noChangeShapeType="1"/>
            </p:cNvCxnSpPr>
            <p:nvPr/>
          </p:nvCxnSpPr>
          <p:spPr bwMode="auto">
            <a:xfrm flipV="1">
              <a:off x="2689225" y="1979613"/>
              <a:ext cx="0" cy="306387"/>
            </a:xfrm>
            <a:prstGeom prst="straightConnector1">
              <a:avLst/>
            </a:prstGeom>
            <a:noFill/>
            <a:ln w="28575" algn="ctr">
              <a:solidFill>
                <a:srgbClr val="CC33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74" name="Прямая соединительная линия 75"/>
            <p:cNvCxnSpPr>
              <a:cxnSpLocks noChangeShapeType="1"/>
            </p:cNvCxnSpPr>
            <p:nvPr/>
          </p:nvCxnSpPr>
          <p:spPr bwMode="auto">
            <a:xfrm flipH="1" flipV="1">
              <a:off x="2684463" y="2292350"/>
              <a:ext cx="4762" cy="165100"/>
            </a:xfrm>
            <a:prstGeom prst="lin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7357" name="Прямая соединительная линия 75"/>
          <p:cNvCxnSpPr>
            <a:cxnSpLocks noChangeShapeType="1"/>
          </p:cNvCxnSpPr>
          <p:nvPr/>
        </p:nvCxnSpPr>
        <p:spPr bwMode="auto">
          <a:xfrm flipV="1">
            <a:off x="1381125" y="2276475"/>
            <a:ext cx="0" cy="196850"/>
          </a:xfrm>
          <a:prstGeom prst="lin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358" name="Прямая соединительная линия 73"/>
          <p:cNvCxnSpPr>
            <a:cxnSpLocks noChangeShapeType="1"/>
          </p:cNvCxnSpPr>
          <p:nvPr/>
        </p:nvCxnSpPr>
        <p:spPr bwMode="auto">
          <a:xfrm>
            <a:off x="611188" y="2181225"/>
            <a:ext cx="7467600" cy="0"/>
          </a:xfrm>
          <a:prstGeom prst="line">
            <a:avLst/>
          </a:prstGeom>
          <a:noFill/>
          <a:ln w="38100" algn="ctr">
            <a:solidFill>
              <a:srgbClr val="CC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500689" y="1670053"/>
            <a:ext cx="2517775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Управление эффективностью</a:t>
            </a:r>
          </a:p>
        </p:txBody>
      </p:sp>
      <p:grpSp>
        <p:nvGrpSpPr>
          <p:cNvPr id="57360" name="Группа 5"/>
          <p:cNvGrpSpPr>
            <a:grpSpLocks/>
          </p:cNvGrpSpPr>
          <p:nvPr/>
        </p:nvGrpSpPr>
        <p:grpSpPr bwMode="auto">
          <a:xfrm>
            <a:off x="3494092" y="2292358"/>
            <a:ext cx="782637" cy="1552575"/>
            <a:chOff x="3494088" y="2292350"/>
            <a:chExt cx="782637" cy="1552575"/>
          </a:xfrm>
        </p:grpSpPr>
        <p:sp>
          <p:nvSpPr>
            <p:cNvPr id="67" name="Полилиния 66"/>
            <p:cNvSpPr/>
            <p:nvPr/>
          </p:nvSpPr>
          <p:spPr bwMode="auto">
            <a:xfrm>
              <a:off x="3494088" y="2459038"/>
              <a:ext cx="782637" cy="1385887"/>
            </a:xfrm>
            <a:custGeom>
              <a:avLst/>
              <a:gdLst>
                <a:gd name="connsiteX0" fmla="*/ 0 w 1318486"/>
                <a:gd name="connsiteY0" fmla="*/ 118344 h 710051"/>
                <a:gd name="connsiteX1" fmla="*/ 118344 w 1318486"/>
                <a:gd name="connsiteY1" fmla="*/ 0 h 710051"/>
                <a:gd name="connsiteX2" fmla="*/ 1200142 w 1318486"/>
                <a:gd name="connsiteY2" fmla="*/ 0 h 710051"/>
                <a:gd name="connsiteX3" fmla="*/ 1318486 w 1318486"/>
                <a:gd name="connsiteY3" fmla="*/ 118344 h 710051"/>
                <a:gd name="connsiteX4" fmla="*/ 1318486 w 1318486"/>
                <a:gd name="connsiteY4" fmla="*/ 591707 h 710051"/>
                <a:gd name="connsiteX5" fmla="*/ 1200142 w 1318486"/>
                <a:gd name="connsiteY5" fmla="*/ 710051 h 710051"/>
                <a:gd name="connsiteX6" fmla="*/ 118344 w 1318486"/>
                <a:gd name="connsiteY6" fmla="*/ 710051 h 710051"/>
                <a:gd name="connsiteX7" fmla="*/ 0 w 1318486"/>
                <a:gd name="connsiteY7" fmla="*/ 591707 h 710051"/>
                <a:gd name="connsiteX8" fmla="*/ 0 w 1318486"/>
                <a:gd name="connsiteY8" fmla="*/ 118344 h 71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486" h="710051">
                  <a:moveTo>
                    <a:pt x="0" y="118344"/>
                  </a:moveTo>
                  <a:cubicBezTo>
                    <a:pt x="0" y="52984"/>
                    <a:pt x="52984" y="0"/>
                    <a:pt x="118344" y="0"/>
                  </a:cubicBezTo>
                  <a:lnTo>
                    <a:pt x="1200142" y="0"/>
                  </a:lnTo>
                  <a:cubicBezTo>
                    <a:pt x="1265502" y="0"/>
                    <a:pt x="1318486" y="52984"/>
                    <a:pt x="1318486" y="118344"/>
                  </a:cubicBezTo>
                  <a:lnTo>
                    <a:pt x="1318486" y="591707"/>
                  </a:lnTo>
                  <a:cubicBezTo>
                    <a:pt x="1318486" y="657067"/>
                    <a:pt x="1265502" y="710051"/>
                    <a:pt x="1200142" y="710051"/>
                  </a:cubicBezTo>
                  <a:lnTo>
                    <a:pt x="118344" y="710051"/>
                  </a:lnTo>
                  <a:cubicBezTo>
                    <a:pt x="52984" y="710051"/>
                    <a:pt x="0" y="657067"/>
                    <a:pt x="0" y="591707"/>
                  </a:cubicBezTo>
                  <a:lnTo>
                    <a:pt x="0" y="118344"/>
                  </a:ln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952" tIns="108000" rIns="68952" bIns="68952" spcCol="1270" anchorCtr="1"/>
            <a:lstStyle/>
            <a:p>
              <a:pPr algn="ctr" defTabSz="400050">
                <a:lnSpc>
                  <a:spcPct val="90000"/>
                </a:lnSpc>
                <a:spcAft>
                  <a:spcPts val="500"/>
                </a:spcAft>
                <a:defRPr/>
              </a:pPr>
              <a:r>
                <a:rPr lang="en-US" sz="2300" dirty="0" smtClean="0">
                  <a:solidFill>
                    <a:srgbClr val="C00000"/>
                  </a:solidFill>
                  <a:latin typeface="Lato Black" pitchFamily="34" charset="0"/>
                </a:rPr>
                <a:t>1C</a:t>
              </a:r>
              <a:r>
                <a:rPr lang="ru-RU" sz="2300" dirty="0" smtClean="0">
                  <a:solidFill>
                    <a:srgbClr val="C00000"/>
                  </a:solidFill>
                  <a:latin typeface="Lato Black" pitchFamily="34" charset="0"/>
                </a:rPr>
                <a:t>:</a:t>
              </a:r>
              <a:endParaRPr lang="en-US" sz="2300" dirty="0" smtClean="0">
                <a:solidFill>
                  <a:srgbClr val="C00000"/>
                </a:solidFill>
                <a:latin typeface="Lato Black" pitchFamily="34" charset="0"/>
              </a:endParaRPr>
            </a:p>
            <a:p>
              <a:pPr algn="ctr" defTabSz="400050">
                <a:lnSpc>
                  <a:spcPct val="90000"/>
                </a:lnSpc>
                <a:spcAft>
                  <a:spcPts val="500"/>
                </a:spcAft>
                <a:defRPr/>
              </a:pPr>
              <a:r>
                <a:rPr lang="en-US" sz="2300" dirty="0" smtClean="0">
                  <a:solidFill>
                    <a:srgbClr val="C00000"/>
                  </a:solidFill>
                  <a:latin typeface="Lato Black" pitchFamily="34" charset="0"/>
                </a:rPr>
                <a:t>ERP</a:t>
              </a:r>
              <a:endParaRPr lang="en-US" sz="2300" dirty="0">
                <a:solidFill>
                  <a:srgbClr val="C00000"/>
                </a:solidFill>
                <a:latin typeface="Lato Black" pitchFamily="34" charset="0"/>
              </a:endParaRPr>
            </a:p>
          </p:txBody>
        </p:sp>
        <p:cxnSp>
          <p:nvCxnSpPr>
            <p:cNvPr id="57368" name="Прямая соединительная линия 76"/>
            <p:cNvCxnSpPr>
              <a:cxnSpLocks noChangeShapeType="1"/>
            </p:cNvCxnSpPr>
            <p:nvPr/>
          </p:nvCxnSpPr>
          <p:spPr bwMode="auto">
            <a:xfrm>
              <a:off x="3884613" y="2292350"/>
              <a:ext cx="0" cy="165100"/>
            </a:xfrm>
            <a:prstGeom prst="lin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3884613" y="2286008"/>
            <a:ext cx="1616075" cy="1554163"/>
            <a:chOff x="3884613" y="2286000"/>
            <a:chExt cx="1616074" cy="1554163"/>
          </a:xfrm>
        </p:grpSpPr>
        <p:cxnSp>
          <p:nvCxnSpPr>
            <p:cNvPr id="57362" name="Прямая соединительная линия 76"/>
            <p:cNvCxnSpPr>
              <a:cxnSpLocks noChangeShapeType="1"/>
            </p:cNvCxnSpPr>
            <p:nvPr/>
          </p:nvCxnSpPr>
          <p:spPr bwMode="auto">
            <a:xfrm>
              <a:off x="4962124" y="2286000"/>
              <a:ext cx="0" cy="197956"/>
            </a:xfrm>
            <a:prstGeom prst="lin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3" name="Прямая соединительная линия 76"/>
            <p:cNvCxnSpPr>
              <a:cxnSpLocks noChangeShapeType="1"/>
            </p:cNvCxnSpPr>
            <p:nvPr/>
          </p:nvCxnSpPr>
          <p:spPr bwMode="auto">
            <a:xfrm flipH="1" flipV="1">
              <a:off x="3884613" y="2292355"/>
              <a:ext cx="1078362" cy="2099"/>
            </a:xfrm>
            <a:prstGeom prst="lin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Полилиния 61"/>
            <p:cNvSpPr/>
            <p:nvPr/>
          </p:nvSpPr>
          <p:spPr bwMode="auto">
            <a:xfrm>
              <a:off x="4425950" y="3270250"/>
              <a:ext cx="1074737" cy="569913"/>
            </a:xfrm>
            <a:custGeom>
              <a:avLst/>
              <a:gdLst>
                <a:gd name="connsiteX0" fmla="*/ 0 w 1318486"/>
                <a:gd name="connsiteY0" fmla="*/ 118344 h 710051"/>
                <a:gd name="connsiteX1" fmla="*/ 118344 w 1318486"/>
                <a:gd name="connsiteY1" fmla="*/ 0 h 710051"/>
                <a:gd name="connsiteX2" fmla="*/ 1200142 w 1318486"/>
                <a:gd name="connsiteY2" fmla="*/ 0 h 710051"/>
                <a:gd name="connsiteX3" fmla="*/ 1318486 w 1318486"/>
                <a:gd name="connsiteY3" fmla="*/ 118344 h 710051"/>
                <a:gd name="connsiteX4" fmla="*/ 1318486 w 1318486"/>
                <a:gd name="connsiteY4" fmla="*/ 591707 h 710051"/>
                <a:gd name="connsiteX5" fmla="*/ 1200142 w 1318486"/>
                <a:gd name="connsiteY5" fmla="*/ 710051 h 710051"/>
                <a:gd name="connsiteX6" fmla="*/ 118344 w 1318486"/>
                <a:gd name="connsiteY6" fmla="*/ 710051 h 710051"/>
                <a:gd name="connsiteX7" fmla="*/ 0 w 1318486"/>
                <a:gd name="connsiteY7" fmla="*/ 591707 h 710051"/>
                <a:gd name="connsiteX8" fmla="*/ 0 w 1318486"/>
                <a:gd name="connsiteY8" fmla="*/ 118344 h 71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486" h="710051">
                  <a:moveTo>
                    <a:pt x="0" y="118344"/>
                  </a:moveTo>
                  <a:cubicBezTo>
                    <a:pt x="0" y="52984"/>
                    <a:pt x="52984" y="0"/>
                    <a:pt x="118344" y="0"/>
                  </a:cubicBezTo>
                  <a:lnTo>
                    <a:pt x="1200142" y="0"/>
                  </a:lnTo>
                  <a:cubicBezTo>
                    <a:pt x="1265502" y="0"/>
                    <a:pt x="1318486" y="52984"/>
                    <a:pt x="1318486" y="118344"/>
                  </a:cubicBezTo>
                  <a:lnTo>
                    <a:pt x="1318486" y="591707"/>
                  </a:lnTo>
                  <a:cubicBezTo>
                    <a:pt x="1318486" y="657067"/>
                    <a:pt x="1265502" y="710051"/>
                    <a:pt x="1200142" y="710051"/>
                  </a:cubicBezTo>
                  <a:lnTo>
                    <a:pt x="118344" y="710051"/>
                  </a:lnTo>
                  <a:cubicBezTo>
                    <a:pt x="52984" y="710051"/>
                    <a:pt x="0" y="657067"/>
                    <a:pt x="0" y="591707"/>
                  </a:cubicBezTo>
                  <a:lnTo>
                    <a:pt x="0" y="118344"/>
                  </a:ln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952" tIns="108000" rIns="68952" bIns="68952" spcCol="1270" anchorCtr="1"/>
            <a:lstStyle/>
            <a:p>
              <a:pPr algn="ctr" defTabSz="400050">
                <a:lnSpc>
                  <a:spcPct val="90000"/>
                </a:lnSpc>
                <a:spcAft>
                  <a:spcPts val="500"/>
                </a:spcAft>
                <a:defRPr/>
              </a:pPr>
              <a:r>
                <a:rPr lang="ru-RU" sz="3500" b="1" dirty="0">
                  <a:solidFill>
                    <a:srgbClr val="C00000"/>
                  </a:solidFill>
                  <a:latin typeface="Lato Black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Lato Black" pitchFamily="34" charset="0"/>
              </a:endParaRPr>
            </a:p>
          </p:txBody>
        </p:sp>
        <p:sp>
          <p:nvSpPr>
            <p:cNvPr id="39" name="Полилиния 38"/>
            <p:cNvSpPr/>
            <p:nvPr/>
          </p:nvSpPr>
          <p:spPr bwMode="auto">
            <a:xfrm>
              <a:off x="4395788" y="2466975"/>
              <a:ext cx="1081086" cy="581025"/>
            </a:xfrm>
            <a:custGeom>
              <a:avLst/>
              <a:gdLst>
                <a:gd name="connsiteX0" fmla="*/ 0 w 1318486"/>
                <a:gd name="connsiteY0" fmla="*/ 118344 h 710051"/>
                <a:gd name="connsiteX1" fmla="*/ 118344 w 1318486"/>
                <a:gd name="connsiteY1" fmla="*/ 0 h 710051"/>
                <a:gd name="connsiteX2" fmla="*/ 1200142 w 1318486"/>
                <a:gd name="connsiteY2" fmla="*/ 0 h 710051"/>
                <a:gd name="connsiteX3" fmla="*/ 1318486 w 1318486"/>
                <a:gd name="connsiteY3" fmla="*/ 118344 h 710051"/>
                <a:gd name="connsiteX4" fmla="*/ 1318486 w 1318486"/>
                <a:gd name="connsiteY4" fmla="*/ 591707 h 710051"/>
                <a:gd name="connsiteX5" fmla="*/ 1200142 w 1318486"/>
                <a:gd name="connsiteY5" fmla="*/ 710051 h 710051"/>
                <a:gd name="connsiteX6" fmla="*/ 118344 w 1318486"/>
                <a:gd name="connsiteY6" fmla="*/ 710051 h 710051"/>
                <a:gd name="connsiteX7" fmla="*/ 0 w 1318486"/>
                <a:gd name="connsiteY7" fmla="*/ 591707 h 710051"/>
                <a:gd name="connsiteX8" fmla="*/ 0 w 1318486"/>
                <a:gd name="connsiteY8" fmla="*/ 118344 h 71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486" h="710051">
                  <a:moveTo>
                    <a:pt x="0" y="118344"/>
                  </a:moveTo>
                  <a:cubicBezTo>
                    <a:pt x="0" y="52984"/>
                    <a:pt x="52984" y="0"/>
                    <a:pt x="118344" y="0"/>
                  </a:cubicBezTo>
                  <a:lnTo>
                    <a:pt x="1200142" y="0"/>
                  </a:lnTo>
                  <a:cubicBezTo>
                    <a:pt x="1265502" y="0"/>
                    <a:pt x="1318486" y="52984"/>
                    <a:pt x="1318486" y="118344"/>
                  </a:cubicBezTo>
                  <a:lnTo>
                    <a:pt x="1318486" y="591707"/>
                  </a:lnTo>
                  <a:cubicBezTo>
                    <a:pt x="1318486" y="657067"/>
                    <a:pt x="1265502" y="710051"/>
                    <a:pt x="1200142" y="710051"/>
                  </a:cubicBezTo>
                  <a:lnTo>
                    <a:pt x="118344" y="710051"/>
                  </a:lnTo>
                  <a:cubicBezTo>
                    <a:pt x="52984" y="710051"/>
                    <a:pt x="0" y="657067"/>
                    <a:pt x="0" y="591707"/>
                  </a:cubicBezTo>
                  <a:lnTo>
                    <a:pt x="0" y="118344"/>
                  </a:lnTo>
                  <a:close/>
                </a:path>
              </a:pathLst>
            </a:custGeom>
            <a:solidFill>
              <a:srgbClr val="F4EE00"/>
            </a:solidFill>
            <a:ln w="28575" cap="flat" cmpd="sng" algn="ctr">
              <a:solidFill>
                <a:srgbClr val="C0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952" tIns="108000" rIns="68952" bIns="68952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C00000"/>
                  </a:solidFill>
                  <a:latin typeface="Lato Black" pitchFamily="34" charset="0"/>
                  <a:cs typeface="Arial"/>
                </a:rPr>
                <a:t>УХ</a:t>
              </a:r>
              <a:endParaRPr lang="ar-SA" sz="2400" dirty="0">
                <a:solidFill>
                  <a:srgbClr val="C00000"/>
                </a:solidFill>
                <a:latin typeface="Lato Black" pitchFamily="34" charset="0"/>
                <a:cs typeface="Arial"/>
              </a:endParaRPr>
            </a:p>
          </p:txBody>
        </p:sp>
        <p:cxnSp>
          <p:nvCxnSpPr>
            <p:cNvPr id="57366" name="Прямая со стрелкой 69"/>
            <p:cNvCxnSpPr>
              <a:cxnSpLocks noChangeShapeType="1"/>
            </p:cNvCxnSpPr>
            <p:nvPr/>
          </p:nvCxnSpPr>
          <p:spPr bwMode="auto">
            <a:xfrm flipV="1">
              <a:off x="4963712" y="3037681"/>
              <a:ext cx="0" cy="217487"/>
            </a:xfrm>
            <a:prstGeom prst="straightConnector1">
              <a:avLst/>
            </a:prstGeom>
            <a:noFill/>
            <a:ln w="28575" algn="ctr">
              <a:solidFill>
                <a:srgbClr val="CC33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0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92" y="6597650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Финансовые инструменты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107950" y="1341438"/>
            <a:ext cx="8928100" cy="5256212"/>
          </a:xfrm>
        </p:spPr>
        <p:txBody>
          <a:bodyPr/>
          <a:lstStyle/>
          <a:p>
            <a:r>
              <a:rPr lang="ru-RU" altLang="ru-RU" sz="2000" dirty="0">
                <a:solidFill>
                  <a:srgbClr val="C00000"/>
                </a:solidFill>
              </a:rPr>
              <a:t>Кредитные лимиты / Лимиты размещения</a:t>
            </a:r>
          </a:p>
          <a:p>
            <a:pPr lvl="1"/>
            <a:r>
              <a:rPr lang="ru-RU" altLang="ru-RU" sz="1800" dirty="0"/>
              <a:t>Сколько нам готов дать банк?</a:t>
            </a:r>
          </a:p>
          <a:p>
            <a:pPr lvl="1"/>
            <a:r>
              <a:rPr lang="ru-RU" altLang="ru-RU" sz="1800" dirty="0"/>
              <a:t>Какую сумму мы готовы доверить данному банку</a:t>
            </a:r>
            <a:r>
              <a:rPr lang="ru-RU" altLang="ru-RU" sz="1800" dirty="0" smtClean="0"/>
              <a:t>?</a:t>
            </a:r>
          </a:p>
          <a:p>
            <a:r>
              <a:rPr lang="ru-RU" altLang="ru-RU" sz="2000" dirty="0">
                <a:solidFill>
                  <a:srgbClr val="C00000"/>
                </a:solidFill>
              </a:rPr>
              <a:t>Учет </a:t>
            </a:r>
            <a:r>
              <a:rPr lang="ru-RU" altLang="ru-RU" sz="2000" dirty="0" err="1">
                <a:solidFill>
                  <a:srgbClr val="C00000"/>
                </a:solidFill>
              </a:rPr>
              <a:t>ковенантов</a:t>
            </a:r>
            <a:r>
              <a:rPr lang="ru-RU" altLang="ru-RU" sz="2000" dirty="0">
                <a:solidFill>
                  <a:srgbClr val="C00000"/>
                </a:solidFill>
              </a:rPr>
              <a:t> и обеспечения</a:t>
            </a:r>
          </a:p>
          <a:p>
            <a:r>
              <a:rPr lang="ru-RU" altLang="ru-RU" sz="2000" dirty="0">
                <a:solidFill>
                  <a:srgbClr val="C00000"/>
                </a:solidFill>
              </a:rPr>
              <a:t>Исполнение договоров</a:t>
            </a:r>
          </a:p>
          <a:p>
            <a:pPr lvl="1"/>
            <a:r>
              <a:rPr lang="ru-RU" altLang="ru-RU" sz="1800" dirty="0"/>
              <a:t>Расчет графиков ДДС по условиям договора</a:t>
            </a:r>
          </a:p>
          <a:p>
            <a:pPr lvl="1"/>
            <a:r>
              <a:rPr lang="ru-RU" altLang="ru-RU" sz="1800" dirty="0"/>
              <a:t>Загрузка графиков из ФСД</a:t>
            </a:r>
          </a:p>
          <a:p>
            <a:pPr lvl="1"/>
            <a:r>
              <a:rPr lang="ru-RU" altLang="ru-RU" sz="1800" dirty="0"/>
              <a:t>Контроль исполнения, актуализация графиков, хранение версий</a:t>
            </a:r>
          </a:p>
          <a:p>
            <a:r>
              <a:rPr lang="ru-RU" altLang="ru-RU" sz="2000" dirty="0">
                <a:solidFill>
                  <a:srgbClr val="C00000"/>
                </a:solidFill>
              </a:rPr>
              <a:t>Планирование сделок из платежного календаря</a:t>
            </a:r>
          </a:p>
          <a:p>
            <a:r>
              <a:rPr lang="ru-RU" altLang="ru-RU" sz="2000" dirty="0">
                <a:solidFill>
                  <a:srgbClr val="C00000"/>
                </a:solidFill>
              </a:rPr>
              <a:t>Анализ кредитного портфеля</a:t>
            </a:r>
          </a:p>
          <a:p>
            <a:r>
              <a:rPr lang="ru-RU" altLang="ru-RU" sz="2000" dirty="0">
                <a:solidFill>
                  <a:srgbClr val="C00000"/>
                </a:solidFill>
              </a:rPr>
              <a:t>Управление портфелем ценных бумаг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5C97553-7B4B-4A33-82A8-AFB5EDE3BB3A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60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8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Кредит: подробнее о расчетах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107954" y="1484317"/>
            <a:ext cx="8712200" cy="5113337"/>
          </a:xfrm>
        </p:spPr>
        <p:txBody>
          <a:bodyPr/>
          <a:lstStyle/>
          <a:p>
            <a:pPr>
              <a:tabLst>
                <a:tab pos="2506663" algn="l"/>
              </a:tabLst>
            </a:pPr>
            <a:endParaRPr lang="ru-RU" altLang="ru-RU"/>
          </a:p>
          <a:p>
            <a:pPr>
              <a:tabLst>
                <a:tab pos="2506663" algn="l"/>
              </a:tabLst>
            </a:pPr>
            <a:endParaRPr lang="ru-RU" altLang="ru-RU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507B7FC-874B-4383-A085-8C651F971FC2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61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9"/>
            <a:ext cx="764698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84216" y="2924183"/>
            <a:ext cx="7056437" cy="1044575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84217" y="3968758"/>
            <a:ext cx="7056437" cy="900113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84217" y="4868863"/>
            <a:ext cx="7056437" cy="342900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7" y="5172075"/>
            <a:ext cx="7056437" cy="342900"/>
          </a:xfrm>
          <a:prstGeom prst="rect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034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График исполнения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EFF1411-6AB9-4C52-82A7-271911AC9D7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62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317448" name="Граф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412883"/>
            <a:ext cx="90360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рамка факт"/>
          <p:cNvSpPr>
            <a:spLocks noChangeArrowheads="1"/>
          </p:cNvSpPr>
          <p:nvPr/>
        </p:nvSpPr>
        <p:spPr bwMode="auto">
          <a:xfrm>
            <a:off x="1116017" y="2924175"/>
            <a:ext cx="935037" cy="217488"/>
          </a:xfrm>
          <a:prstGeom prst="rect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24" name="рамка ручные правки"/>
          <p:cNvSpPr>
            <a:spLocks noChangeArrowheads="1"/>
          </p:cNvSpPr>
          <p:nvPr/>
        </p:nvSpPr>
        <p:spPr bwMode="auto">
          <a:xfrm>
            <a:off x="3419479" y="3500438"/>
            <a:ext cx="936625" cy="215900"/>
          </a:xfrm>
          <a:prstGeom prst="rect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25" name="рамка не бьется"/>
          <p:cNvSpPr>
            <a:spLocks noChangeArrowheads="1"/>
          </p:cNvSpPr>
          <p:nvPr/>
        </p:nvSpPr>
        <p:spPr bwMode="auto">
          <a:xfrm>
            <a:off x="7812092" y="6021388"/>
            <a:ext cx="936625" cy="215900"/>
          </a:xfrm>
          <a:prstGeom prst="rect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pic>
        <p:nvPicPr>
          <p:cNvPr id="3174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65583"/>
            <a:ext cx="37830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44640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/>
          <p:cNvCxnSpPr>
            <a:cxnSpLocks noChangeShapeType="1"/>
            <a:stCxn id="24" idx="2"/>
          </p:cNvCxnSpPr>
          <p:nvPr/>
        </p:nvCxnSpPr>
        <p:spPr bwMode="auto">
          <a:xfrm flipH="1">
            <a:off x="3779838" y="3716338"/>
            <a:ext cx="107950" cy="576262"/>
          </a:xfrm>
          <a:prstGeom prst="straightConnector1">
            <a:avLst/>
          </a:prstGeom>
          <a:noFill/>
          <a:ln w="254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>
            <a:cxnSpLocks noChangeShapeType="1"/>
            <a:stCxn id="24" idx="2"/>
          </p:cNvCxnSpPr>
          <p:nvPr/>
        </p:nvCxnSpPr>
        <p:spPr bwMode="auto">
          <a:xfrm>
            <a:off x="3887792" y="3716340"/>
            <a:ext cx="1044575" cy="441325"/>
          </a:xfrm>
          <a:prstGeom prst="straightConnector1">
            <a:avLst/>
          </a:prstGeom>
          <a:noFill/>
          <a:ln w="2540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74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42" y="3535367"/>
            <a:ext cx="712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773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4" grpId="1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Вывод сравнений</a:t>
            </a:r>
            <a:endParaRPr lang="ru-RU" altLang="ru-RU" dirty="0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16CE45D-FE54-4FCB-AC4D-047595E5055E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63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316437" name="Убрали ненужные кол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3" y="1341442"/>
            <a:ext cx="62007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38" name="Ввели досроч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7" y="1555750"/>
            <a:ext cx="6208712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светка досрочки"/>
          <p:cNvSpPr>
            <a:spLocks noChangeArrowheads="1"/>
          </p:cNvSpPr>
          <p:nvPr/>
        </p:nvSpPr>
        <p:spPr bwMode="auto">
          <a:xfrm>
            <a:off x="2843213" y="3284538"/>
            <a:ext cx="792162" cy="2755900"/>
          </a:xfrm>
          <a:prstGeom prst="rect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pic>
        <p:nvPicPr>
          <p:cNvPr id="316439" name="Что поменялос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7" y="1565283"/>
            <a:ext cx="6208712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Э - Экономия"/>
          <p:cNvSpPr>
            <a:spLocks noChangeArrowheads="1"/>
          </p:cNvSpPr>
          <p:nvPr/>
        </p:nvSpPr>
        <p:spPr bwMode="auto">
          <a:xfrm>
            <a:off x="4211642" y="6237296"/>
            <a:ext cx="1512887" cy="287337"/>
          </a:xfrm>
          <a:prstGeom prst="rect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37" name="Э - Экономия"/>
          <p:cNvSpPr>
            <a:spLocks noChangeArrowheads="1"/>
          </p:cNvSpPr>
          <p:nvPr/>
        </p:nvSpPr>
        <p:spPr bwMode="auto">
          <a:xfrm>
            <a:off x="1274763" y="1916116"/>
            <a:ext cx="3802062" cy="288925"/>
          </a:xfrm>
          <a:prstGeom prst="rect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809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Кредитная линия</a:t>
            </a:r>
          </a:p>
        </p:txBody>
      </p:sp>
      <p:sp>
        <p:nvSpPr>
          <p:cNvPr id="1331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98DB5A9-5742-41DF-B6C2-FC9608A58C2C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64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80168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07954" y="1484317"/>
            <a:ext cx="8712200" cy="5113337"/>
          </a:xfrm>
        </p:spPr>
        <p:txBody>
          <a:bodyPr/>
          <a:lstStyle/>
          <a:p>
            <a:pPr>
              <a:tabLst>
                <a:tab pos="2506663" algn="l"/>
              </a:tabLst>
            </a:pPr>
            <a:r>
              <a:rPr lang="ru-RU" altLang="ru-RU" dirty="0"/>
              <a:t>Возможность ведения расчетов в разрезе траншей</a:t>
            </a:r>
          </a:p>
          <a:p>
            <a:pPr>
              <a:tabLst>
                <a:tab pos="2506663" algn="l"/>
              </a:tabLst>
            </a:pPr>
            <a:r>
              <a:rPr lang="ru-RU" altLang="ru-RU" dirty="0" smtClean="0"/>
              <a:t>Вывод </a:t>
            </a:r>
            <a:r>
              <a:rPr lang="ru-RU" altLang="ru-RU" dirty="0"/>
              <a:t>необходимой информации в формах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348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Займы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07954" y="1484317"/>
            <a:ext cx="8712200" cy="5113337"/>
          </a:xfrm>
        </p:spPr>
        <p:txBody>
          <a:bodyPr/>
          <a:lstStyle/>
          <a:p>
            <a:pPr>
              <a:tabLst>
                <a:tab pos="2506663" algn="l"/>
              </a:tabLst>
            </a:pPr>
            <a:r>
              <a:rPr lang="ru-RU" altLang="ru-RU" dirty="0"/>
              <a:t>Автоматическая генерация встречного договора либо ручная связь с последующей синхронизацией графиков</a:t>
            </a:r>
          </a:p>
          <a:p>
            <a:pPr>
              <a:tabLst>
                <a:tab pos="2506663" algn="l"/>
              </a:tabLst>
            </a:pPr>
            <a:r>
              <a:rPr lang="ru-RU" altLang="ru-RU" dirty="0"/>
              <a:t>Распределение привлеченного кредита по ДЗО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FBC22F8-C8EE-405D-AA96-3E0C6B443B3C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65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27581"/>
            <a:ext cx="678338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993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368" y="3652510"/>
            <a:ext cx="5622288" cy="3458709"/>
          </a:xfrm>
          <a:prstGeom prst="rect">
            <a:avLst/>
          </a:prstGeom>
          <a:noFill/>
          <a:ln>
            <a:noFill/>
          </a:ln>
          <a:effectLst>
            <a:outerShdw blurRad="127000" dist="35921" dir="5400000" sx="103000" sy="103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cs typeface="Arial" charset="0"/>
              </a:rPr>
              <a:t>Позицию сбалансировали, </a:t>
            </a:r>
            <a:br>
              <a:rPr lang="ru-RU" altLang="ru-RU" dirty="0">
                <a:cs typeface="Arial" charset="0"/>
              </a:rPr>
            </a:br>
            <a:r>
              <a:rPr lang="ru-RU" altLang="ru-RU" dirty="0">
                <a:cs typeface="Arial" charset="0"/>
              </a:rPr>
              <a:t>что дальше?</a:t>
            </a:r>
            <a:endParaRPr lang="en-US" alt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28188" y="3742765"/>
            <a:ext cx="96777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6576" rIns="0" bIns="0">
            <a:spAutoFit/>
          </a:bodyPr>
          <a:lstStyle/>
          <a:p>
            <a:pPr algn="ctr">
              <a:lnSpc>
                <a:spcPct val="85000"/>
              </a:lnSpc>
              <a:buClr>
                <a:schemeClr val="accent2"/>
              </a:buClr>
              <a:buSzPct val="70000"/>
              <a:defRPr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Банк</a:t>
            </a:r>
          </a:p>
        </p:txBody>
      </p:sp>
      <p:sp>
        <p:nvSpPr>
          <p:cNvPr id="10" name="Freeform 99"/>
          <p:cNvSpPr>
            <a:spLocks noChangeAspect="1" noEditPoints="1"/>
          </p:cNvSpPr>
          <p:nvPr/>
        </p:nvSpPr>
        <p:spPr bwMode="auto">
          <a:xfrm>
            <a:off x="6244752" y="2636920"/>
            <a:ext cx="1017752" cy="1005247"/>
          </a:xfrm>
          <a:custGeom>
            <a:avLst/>
            <a:gdLst>
              <a:gd name="T0" fmla="*/ 2147483647 w 4826"/>
              <a:gd name="T1" fmla="*/ 2147483647 h 4763"/>
              <a:gd name="T2" fmla="*/ 2147483647 w 4826"/>
              <a:gd name="T3" fmla="*/ 2147483647 h 4763"/>
              <a:gd name="T4" fmla="*/ 2147483647 w 4826"/>
              <a:gd name="T5" fmla="*/ 2147483647 h 4763"/>
              <a:gd name="T6" fmla="*/ 2147483647 w 4826"/>
              <a:gd name="T7" fmla="*/ 2147483647 h 4763"/>
              <a:gd name="T8" fmla="*/ 2147483647 w 4826"/>
              <a:gd name="T9" fmla="*/ 2147483647 h 4763"/>
              <a:gd name="T10" fmla="*/ 2147483647 w 4826"/>
              <a:gd name="T11" fmla="*/ 2147483647 h 4763"/>
              <a:gd name="T12" fmla="*/ 2147483647 w 4826"/>
              <a:gd name="T13" fmla="*/ 2147483647 h 4763"/>
              <a:gd name="T14" fmla="*/ 2147483647 w 4826"/>
              <a:gd name="T15" fmla="*/ 2147483647 h 4763"/>
              <a:gd name="T16" fmla="*/ 2147483647 w 4826"/>
              <a:gd name="T17" fmla="*/ 2147483647 h 4763"/>
              <a:gd name="T18" fmla="*/ 2147483647 w 4826"/>
              <a:gd name="T19" fmla="*/ 2147483647 h 4763"/>
              <a:gd name="T20" fmla="*/ 2147483647 w 4826"/>
              <a:gd name="T21" fmla="*/ 2147483647 h 4763"/>
              <a:gd name="T22" fmla="*/ 2147483647 w 4826"/>
              <a:gd name="T23" fmla="*/ 2147483647 h 4763"/>
              <a:gd name="T24" fmla="*/ 2147483647 w 4826"/>
              <a:gd name="T25" fmla="*/ 2147483647 h 4763"/>
              <a:gd name="T26" fmla="*/ 2147483647 w 4826"/>
              <a:gd name="T27" fmla="*/ 2147483647 h 4763"/>
              <a:gd name="T28" fmla="*/ 2147483647 w 4826"/>
              <a:gd name="T29" fmla="*/ 2147483647 h 4763"/>
              <a:gd name="T30" fmla="*/ 2147483647 w 4826"/>
              <a:gd name="T31" fmla="*/ 2147483647 h 4763"/>
              <a:gd name="T32" fmla="*/ 2147483647 w 4826"/>
              <a:gd name="T33" fmla="*/ 2147483647 h 4763"/>
              <a:gd name="T34" fmla="*/ 2147483647 w 4826"/>
              <a:gd name="T35" fmla="*/ 2147483647 h 4763"/>
              <a:gd name="T36" fmla="*/ 2147483647 w 4826"/>
              <a:gd name="T37" fmla="*/ 2147483647 h 4763"/>
              <a:gd name="T38" fmla="*/ 2147483647 w 4826"/>
              <a:gd name="T39" fmla="*/ 2147483647 h 4763"/>
              <a:gd name="T40" fmla="*/ 2147483647 w 4826"/>
              <a:gd name="T41" fmla="*/ 2147483647 h 4763"/>
              <a:gd name="T42" fmla="*/ 2147483647 w 4826"/>
              <a:gd name="T43" fmla="*/ 2147483647 h 4763"/>
              <a:gd name="T44" fmla="*/ 2147483647 w 4826"/>
              <a:gd name="T45" fmla="*/ 2147483647 h 4763"/>
              <a:gd name="T46" fmla="*/ 2147483647 w 4826"/>
              <a:gd name="T47" fmla="*/ 2147483647 h 4763"/>
              <a:gd name="T48" fmla="*/ 2147483647 w 4826"/>
              <a:gd name="T49" fmla="*/ 2147483647 h 4763"/>
              <a:gd name="T50" fmla="*/ 2147483647 w 4826"/>
              <a:gd name="T51" fmla="*/ 2147483647 h 4763"/>
              <a:gd name="T52" fmla="*/ 2147483647 w 4826"/>
              <a:gd name="T53" fmla="*/ 2147483647 h 4763"/>
              <a:gd name="T54" fmla="*/ 2147483647 w 4826"/>
              <a:gd name="T55" fmla="*/ 2147483647 h 4763"/>
              <a:gd name="T56" fmla="*/ 2147483647 w 4826"/>
              <a:gd name="T57" fmla="*/ 2147483647 h 4763"/>
              <a:gd name="T58" fmla="*/ 2147483647 w 4826"/>
              <a:gd name="T59" fmla="*/ 2147483647 h 4763"/>
              <a:gd name="T60" fmla="*/ 2147483647 w 4826"/>
              <a:gd name="T61" fmla="*/ 2147483647 h 4763"/>
              <a:gd name="T62" fmla="*/ 2147483647 w 4826"/>
              <a:gd name="T63" fmla="*/ 2147483647 h 4763"/>
              <a:gd name="T64" fmla="*/ 2147483647 w 4826"/>
              <a:gd name="T65" fmla="*/ 2147483647 h 4763"/>
              <a:gd name="T66" fmla="*/ 2147483647 w 4826"/>
              <a:gd name="T67" fmla="*/ 2147483647 h 4763"/>
              <a:gd name="T68" fmla="*/ 2147483647 w 4826"/>
              <a:gd name="T69" fmla="*/ 2147483647 h 4763"/>
              <a:gd name="T70" fmla="*/ 2147483647 w 4826"/>
              <a:gd name="T71" fmla="*/ 2147483647 h 4763"/>
              <a:gd name="T72" fmla="*/ 2147483647 w 4826"/>
              <a:gd name="T73" fmla="*/ 2147483647 h 4763"/>
              <a:gd name="T74" fmla="*/ 2147483647 w 4826"/>
              <a:gd name="T75" fmla="*/ 2147483647 h 4763"/>
              <a:gd name="T76" fmla="*/ 2147483647 w 4826"/>
              <a:gd name="T77" fmla="*/ 2147483647 h 4763"/>
              <a:gd name="T78" fmla="*/ 2147483647 w 4826"/>
              <a:gd name="T79" fmla="*/ 2147483647 h 4763"/>
              <a:gd name="T80" fmla="*/ 2147483647 w 4826"/>
              <a:gd name="T81" fmla="*/ 2147483647 h 4763"/>
              <a:gd name="T82" fmla="*/ 2147483647 w 4826"/>
              <a:gd name="T83" fmla="*/ 2147483647 h 4763"/>
              <a:gd name="T84" fmla="*/ 2147483647 w 4826"/>
              <a:gd name="T85" fmla="*/ 2147483647 h 4763"/>
              <a:gd name="T86" fmla="*/ 2147483647 w 4826"/>
              <a:gd name="T87" fmla="*/ 2147483647 h 4763"/>
              <a:gd name="T88" fmla="*/ 2147483647 w 4826"/>
              <a:gd name="T89" fmla="*/ 2147483647 h 4763"/>
              <a:gd name="T90" fmla="*/ 2147483647 w 4826"/>
              <a:gd name="T91" fmla="*/ 2147483647 h 4763"/>
              <a:gd name="T92" fmla="*/ 2147483647 w 4826"/>
              <a:gd name="T93" fmla="*/ 2147483647 h 4763"/>
              <a:gd name="T94" fmla="*/ 2147483647 w 4826"/>
              <a:gd name="T95" fmla="*/ 2147483647 h 4763"/>
              <a:gd name="T96" fmla="*/ 2147483647 w 4826"/>
              <a:gd name="T97" fmla="*/ 2147483647 h 4763"/>
              <a:gd name="T98" fmla="*/ 2147483647 w 4826"/>
              <a:gd name="T99" fmla="*/ 2147483647 h 4763"/>
              <a:gd name="T100" fmla="*/ 2147483647 w 4826"/>
              <a:gd name="T101" fmla="*/ 2147483647 h 4763"/>
              <a:gd name="T102" fmla="*/ 2147483647 w 4826"/>
              <a:gd name="T103" fmla="*/ 2147483647 h 4763"/>
              <a:gd name="T104" fmla="*/ 2147483647 w 4826"/>
              <a:gd name="T105" fmla="*/ 2147483647 h 4763"/>
              <a:gd name="T106" fmla="*/ 2147483647 w 4826"/>
              <a:gd name="T107" fmla="*/ 2147483647 h 4763"/>
              <a:gd name="T108" fmla="*/ 2147483647 w 4826"/>
              <a:gd name="T109" fmla="*/ 2147483647 h 4763"/>
              <a:gd name="T110" fmla="*/ 2147483647 w 4826"/>
              <a:gd name="T111" fmla="*/ 2147483647 h 4763"/>
              <a:gd name="T112" fmla="*/ 2147483647 w 4826"/>
              <a:gd name="T113" fmla="*/ 2147483647 h 4763"/>
              <a:gd name="T114" fmla="*/ 2147483647 w 4826"/>
              <a:gd name="T115" fmla="*/ 2147483647 h 4763"/>
              <a:gd name="T116" fmla="*/ 2147483647 w 4826"/>
              <a:gd name="T117" fmla="*/ 2147483647 h 4763"/>
              <a:gd name="T118" fmla="*/ 2147483647 w 4826"/>
              <a:gd name="T119" fmla="*/ 2147483647 h 4763"/>
              <a:gd name="T120" fmla="*/ 2147483647 w 4826"/>
              <a:gd name="T121" fmla="*/ 2147483647 h 47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26"/>
              <a:gd name="T184" fmla="*/ 0 h 4763"/>
              <a:gd name="T185" fmla="*/ 4826 w 4826"/>
              <a:gd name="T186" fmla="*/ 4763 h 47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26" h="4763">
                <a:moveTo>
                  <a:pt x="3865" y="1076"/>
                </a:moveTo>
                <a:lnTo>
                  <a:pt x="4826" y="1489"/>
                </a:lnTo>
                <a:lnTo>
                  <a:pt x="4710" y="1916"/>
                </a:lnTo>
                <a:lnTo>
                  <a:pt x="116" y="1916"/>
                </a:lnTo>
                <a:lnTo>
                  <a:pt x="0" y="1489"/>
                </a:lnTo>
                <a:lnTo>
                  <a:pt x="2409" y="448"/>
                </a:lnTo>
                <a:lnTo>
                  <a:pt x="2862" y="644"/>
                </a:lnTo>
                <a:lnTo>
                  <a:pt x="2873" y="620"/>
                </a:lnTo>
                <a:lnTo>
                  <a:pt x="2885" y="595"/>
                </a:lnTo>
                <a:lnTo>
                  <a:pt x="2899" y="573"/>
                </a:lnTo>
                <a:lnTo>
                  <a:pt x="2913" y="549"/>
                </a:lnTo>
                <a:lnTo>
                  <a:pt x="2929" y="528"/>
                </a:lnTo>
                <a:lnTo>
                  <a:pt x="2946" y="505"/>
                </a:lnTo>
                <a:lnTo>
                  <a:pt x="2965" y="486"/>
                </a:lnTo>
                <a:lnTo>
                  <a:pt x="2985" y="466"/>
                </a:lnTo>
                <a:lnTo>
                  <a:pt x="3005" y="446"/>
                </a:lnTo>
                <a:lnTo>
                  <a:pt x="3027" y="428"/>
                </a:lnTo>
                <a:lnTo>
                  <a:pt x="3048" y="412"/>
                </a:lnTo>
                <a:lnTo>
                  <a:pt x="3072" y="397"/>
                </a:lnTo>
                <a:lnTo>
                  <a:pt x="3095" y="383"/>
                </a:lnTo>
                <a:lnTo>
                  <a:pt x="3118" y="370"/>
                </a:lnTo>
                <a:lnTo>
                  <a:pt x="3143" y="359"/>
                </a:lnTo>
                <a:lnTo>
                  <a:pt x="3167" y="349"/>
                </a:lnTo>
                <a:lnTo>
                  <a:pt x="3192" y="340"/>
                </a:lnTo>
                <a:lnTo>
                  <a:pt x="3218" y="332"/>
                </a:lnTo>
                <a:lnTo>
                  <a:pt x="3243" y="325"/>
                </a:lnTo>
                <a:lnTo>
                  <a:pt x="3269" y="320"/>
                </a:lnTo>
                <a:lnTo>
                  <a:pt x="3295" y="316"/>
                </a:lnTo>
                <a:lnTo>
                  <a:pt x="3321" y="314"/>
                </a:lnTo>
                <a:lnTo>
                  <a:pt x="3347" y="312"/>
                </a:lnTo>
                <a:lnTo>
                  <a:pt x="3373" y="312"/>
                </a:lnTo>
                <a:lnTo>
                  <a:pt x="3399" y="314"/>
                </a:lnTo>
                <a:lnTo>
                  <a:pt x="3426" y="316"/>
                </a:lnTo>
                <a:lnTo>
                  <a:pt x="3452" y="319"/>
                </a:lnTo>
                <a:lnTo>
                  <a:pt x="3477" y="324"/>
                </a:lnTo>
                <a:lnTo>
                  <a:pt x="3503" y="330"/>
                </a:lnTo>
                <a:lnTo>
                  <a:pt x="3528" y="337"/>
                </a:lnTo>
                <a:lnTo>
                  <a:pt x="3553" y="346"/>
                </a:lnTo>
                <a:lnTo>
                  <a:pt x="3577" y="356"/>
                </a:lnTo>
                <a:lnTo>
                  <a:pt x="3601" y="367"/>
                </a:lnTo>
                <a:lnTo>
                  <a:pt x="3625" y="378"/>
                </a:lnTo>
                <a:lnTo>
                  <a:pt x="3648" y="392"/>
                </a:lnTo>
                <a:lnTo>
                  <a:pt x="3671" y="407"/>
                </a:lnTo>
                <a:lnTo>
                  <a:pt x="3693" y="423"/>
                </a:lnTo>
                <a:lnTo>
                  <a:pt x="3714" y="441"/>
                </a:lnTo>
                <a:lnTo>
                  <a:pt x="3736" y="459"/>
                </a:lnTo>
                <a:lnTo>
                  <a:pt x="3755" y="478"/>
                </a:lnTo>
                <a:lnTo>
                  <a:pt x="3770" y="494"/>
                </a:lnTo>
                <a:lnTo>
                  <a:pt x="3784" y="510"/>
                </a:lnTo>
                <a:lnTo>
                  <a:pt x="3797" y="527"/>
                </a:lnTo>
                <a:lnTo>
                  <a:pt x="3809" y="543"/>
                </a:lnTo>
                <a:lnTo>
                  <a:pt x="3820" y="560"/>
                </a:lnTo>
                <a:lnTo>
                  <a:pt x="3831" y="578"/>
                </a:lnTo>
                <a:lnTo>
                  <a:pt x="3841" y="595"/>
                </a:lnTo>
                <a:lnTo>
                  <a:pt x="3850" y="612"/>
                </a:lnTo>
                <a:lnTo>
                  <a:pt x="3859" y="631"/>
                </a:lnTo>
                <a:lnTo>
                  <a:pt x="3868" y="650"/>
                </a:lnTo>
                <a:lnTo>
                  <a:pt x="3881" y="687"/>
                </a:lnTo>
                <a:lnTo>
                  <a:pt x="3892" y="726"/>
                </a:lnTo>
                <a:lnTo>
                  <a:pt x="3900" y="764"/>
                </a:lnTo>
                <a:lnTo>
                  <a:pt x="3906" y="803"/>
                </a:lnTo>
                <a:lnTo>
                  <a:pt x="3909" y="843"/>
                </a:lnTo>
                <a:lnTo>
                  <a:pt x="3909" y="883"/>
                </a:lnTo>
                <a:lnTo>
                  <a:pt x="3905" y="922"/>
                </a:lnTo>
                <a:lnTo>
                  <a:pt x="3900" y="961"/>
                </a:lnTo>
                <a:lnTo>
                  <a:pt x="3891" y="1000"/>
                </a:lnTo>
                <a:lnTo>
                  <a:pt x="3879" y="1038"/>
                </a:lnTo>
                <a:lnTo>
                  <a:pt x="3865" y="1076"/>
                </a:lnTo>
                <a:close/>
                <a:moveTo>
                  <a:pt x="238" y="1605"/>
                </a:moveTo>
                <a:lnTo>
                  <a:pt x="268" y="1717"/>
                </a:lnTo>
                <a:lnTo>
                  <a:pt x="4558" y="1717"/>
                </a:lnTo>
                <a:lnTo>
                  <a:pt x="4588" y="1605"/>
                </a:lnTo>
                <a:lnTo>
                  <a:pt x="3653" y="1196"/>
                </a:lnTo>
                <a:lnTo>
                  <a:pt x="3673" y="1178"/>
                </a:lnTo>
                <a:lnTo>
                  <a:pt x="3690" y="1161"/>
                </a:lnTo>
                <a:lnTo>
                  <a:pt x="3704" y="1144"/>
                </a:lnTo>
                <a:lnTo>
                  <a:pt x="3718" y="1127"/>
                </a:lnTo>
                <a:lnTo>
                  <a:pt x="3732" y="1109"/>
                </a:lnTo>
                <a:lnTo>
                  <a:pt x="3743" y="1091"/>
                </a:lnTo>
                <a:lnTo>
                  <a:pt x="3754" y="1072"/>
                </a:lnTo>
                <a:lnTo>
                  <a:pt x="3764" y="1052"/>
                </a:lnTo>
                <a:lnTo>
                  <a:pt x="3773" y="1032"/>
                </a:lnTo>
                <a:lnTo>
                  <a:pt x="3782" y="1012"/>
                </a:lnTo>
                <a:lnTo>
                  <a:pt x="3788" y="992"/>
                </a:lnTo>
                <a:lnTo>
                  <a:pt x="3794" y="971"/>
                </a:lnTo>
                <a:lnTo>
                  <a:pt x="3799" y="950"/>
                </a:lnTo>
                <a:lnTo>
                  <a:pt x="3803" y="929"/>
                </a:lnTo>
                <a:lnTo>
                  <a:pt x="3807" y="908"/>
                </a:lnTo>
                <a:lnTo>
                  <a:pt x="3808" y="886"/>
                </a:lnTo>
                <a:lnTo>
                  <a:pt x="3809" y="865"/>
                </a:lnTo>
                <a:lnTo>
                  <a:pt x="3809" y="844"/>
                </a:lnTo>
                <a:lnTo>
                  <a:pt x="3808" y="823"/>
                </a:lnTo>
                <a:lnTo>
                  <a:pt x="3805" y="802"/>
                </a:lnTo>
                <a:lnTo>
                  <a:pt x="3803" y="779"/>
                </a:lnTo>
                <a:lnTo>
                  <a:pt x="3798" y="759"/>
                </a:lnTo>
                <a:lnTo>
                  <a:pt x="3793" y="738"/>
                </a:lnTo>
                <a:lnTo>
                  <a:pt x="3787" y="717"/>
                </a:lnTo>
                <a:lnTo>
                  <a:pt x="3779" y="697"/>
                </a:lnTo>
                <a:lnTo>
                  <a:pt x="3770" y="677"/>
                </a:lnTo>
                <a:lnTo>
                  <a:pt x="3762" y="657"/>
                </a:lnTo>
                <a:lnTo>
                  <a:pt x="3752" y="637"/>
                </a:lnTo>
                <a:lnTo>
                  <a:pt x="3739" y="619"/>
                </a:lnTo>
                <a:lnTo>
                  <a:pt x="3727" y="600"/>
                </a:lnTo>
                <a:lnTo>
                  <a:pt x="3714" y="583"/>
                </a:lnTo>
                <a:lnTo>
                  <a:pt x="3699" y="565"/>
                </a:lnTo>
                <a:lnTo>
                  <a:pt x="3685" y="548"/>
                </a:lnTo>
                <a:lnTo>
                  <a:pt x="3667" y="532"/>
                </a:lnTo>
                <a:lnTo>
                  <a:pt x="3651" y="517"/>
                </a:lnTo>
                <a:lnTo>
                  <a:pt x="3634" y="503"/>
                </a:lnTo>
                <a:lnTo>
                  <a:pt x="3615" y="489"/>
                </a:lnTo>
                <a:lnTo>
                  <a:pt x="3596" y="477"/>
                </a:lnTo>
                <a:lnTo>
                  <a:pt x="3577" y="467"/>
                </a:lnTo>
                <a:lnTo>
                  <a:pt x="3558" y="457"/>
                </a:lnTo>
                <a:lnTo>
                  <a:pt x="3539" y="447"/>
                </a:lnTo>
                <a:lnTo>
                  <a:pt x="3518" y="439"/>
                </a:lnTo>
                <a:lnTo>
                  <a:pt x="3498" y="432"/>
                </a:lnTo>
                <a:lnTo>
                  <a:pt x="3477" y="426"/>
                </a:lnTo>
                <a:lnTo>
                  <a:pt x="3457" y="422"/>
                </a:lnTo>
                <a:lnTo>
                  <a:pt x="3436" y="417"/>
                </a:lnTo>
                <a:lnTo>
                  <a:pt x="3414" y="415"/>
                </a:lnTo>
                <a:lnTo>
                  <a:pt x="3392" y="412"/>
                </a:lnTo>
                <a:lnTo>
                  <a:pt x="3371" y="412"/>
                </a:lnTo>
                <a:lnTo>
                  <a:pt x="3350" y="412"/>
                </a:lnTo>
                <a:lnTo>
                  <a:pt x="3329" y="413"/>
                </a:lnTo>
                <a:lnTo>
                  <a:pt x="3307" y="416"/>
                </a:lnTo>
                <a:lnTo>
                  <a:pt x="3286" y="418"/>
                </a:lnTo>
                <a:lnTo>
                  <a:pt x="3265" y="423"/>
                </a:lnTo>
                <a:lnTo>
                  <a:pt x="3244" y="428"/>
                </a:lnTo>
                <a:lnTo>
                  <a:pt x="3224" y="434"/>
                </a:lnTo>
                <a:lnTo>
                  <a:pt x="3203" y="442"/>
                </a:lnTo>
                <a:lnTo>
                  <a:pt x="3183" y="449"/>
                </a:lnTo>
                <a:lnTo>
                  <a:pt x="3163" y="459"/>
                </a:lnTo>
                <a:lnTo>
                  <a:pt x="3144" y="469"/>
                </a:lnTo>
                <a:lnTo>
                  <a:pt x="3124" y="481"/>
                </a:lnTo>
                <a:lnTo>
                  <a:pt x="3107" y="493"/>
                </a:lnTo>
                <a:lnTo>
                  <a:pt x="3088" y="507"/>
                </a:lnTo>
                <a:lnTo>
                  <a:pt x="3071" y="522"/>
                </a:lnTo>
                <a:lnTo>
                  <a:pt x="3053" y="537"/>
                </a:lnTo>
                <a:lnTo>
                  <a:pt x="3036" y="555"/>
                </a:lnTo>
                <a:lnTo>
                  <a:pt x="3020" y="574"/>
                </a:lnTo>
                <a:lnTo>
                  <a:pt x="3005" y="594"/>
                </a:lnTo>
                <a:lnTo>
                  <a:pt x="2990" y="614"/>
                </a:lnTo>
                <a:lnTo>
                  <a:pt x="2978" y="635"/>
                </a:lnTo>
                <a:lnTo>
                  <a:pt x="2966" y="656"/>
                </a:lnTo>
                <a:lnTo>
                  <a:pt x="2955" y="677"/>
                </a:lnTo>
                <a:lnTo>
                  <a:pt x="2946" y="700"/>
                </a:lnTo>
                <a:lnTo>
                  <a:pt x="2939" y="722"/>
                </a:lnTo>
                <a:lnTo>
                  <a:pt x="2933" y="746"/>
                </a:lnTo>
                <a:lnTo>
                  <a:pt x="2926" y="768"/>
                </a:lnTo>
                <a:lnTo>
                  <a:pt x="2923" y="792"/>
                </a:lnTo>
                <a:lnTo>
                  <a:pt x="2920" y="815"/>
                </a:lnTo>
                <a:lnTo>
                  <a:pt x="2918" y="839"/>
                </a:lnTo>
                <a:lnTo>
                  <a:pt x="2918" y="863"/>
                </a:lnTo>
                <a:lnTo>
                  <a:pt x="2919" y="886"/>
                </a:lnTo>
                <a:lnTo>
                  <a:pt x="2409" y="665"/>
                </a:lnTo>
                <a:lnTo>
                  <a:pt x="238" y="1605"/>
                </a:lnTo>
                <a:close/>
                <a:moveTo>
                  <a:pt x="3194" y="1376"/>
                </a:moveTo>
                <a:lnTo>
                  <a:pt x="3194" y="1376"/>
                </a:lnTo>
                <a:lnTo>
                  <a:pt x="3170" y="1368"/>
                </a:lnTo>
                <a:lnTo>
                  <a:pt x="3148" y="1358"/>
                </a:lnTo>
                <a:lnTo>
                  <a:pt x="3126" y="1348"/>
                </a:lnTo>
                <a:lnTo>
                  <a:pt x="3103" y="1337"/>
                </a:lnTo>
                <a:lnTo>
                  <a:pt x="2447" y="1054"/>
                </a:lnTo>
                <a:lnTo>
                  <a:pt x="2526" y="871"/>
                </a:lnTo>
                <a:lnTo>
                  <a:pt x="3864" y="1447"/>
                </a:lnTo>
                <a:lnTo>
                  <a:pt x="3785" y="1630"/>
                </a:lnTo>
                <a:lnTo>
                  <a:pt x="3194" y="1376"/>
                </a:lnTo>
                <a:close/>
                <a:moveTo>
                  <a:pt x="3139" y="619"/>
                </a:moveTo>
                <a:lnTo>
                  <a:pt x="3139" y="619"/>
                </a:lnTo>
                <a:lnTo>
                  <a:pt x="3152" y="608"/>
                </a:lnTo>
                <a:lnTo>
                  <a:pt x="3164" y="598"/>
                </a:lnTo>
                <a:lnTo>
                  <a:pt x="3178" y="588"/>
                </a:lnTo>
                <a:lnTo>
                  <a:pt x="3192" y="578"/>
                </a:lnTo>
                <a:lnTo>
                  <a:pt x="3205" y="570"/>
                </a:lnTo>
                <a:lnTo>
                  <a:pt x="3219" y="561"/>
                </a:lnTo>
                <a:lnTo>
                  <a:pt x="3234" y="555"/>
                </a:lnTo>
                <a:lnTo>
                  <a:pt x="3249" y="549"/>
                </a:lnTo>
                <a:lnTo>
                  <a:pt x="3264" y="544"/>
                </a:lnTo>
                <a:lnTo>
                  <a:pt x="3279" y="539"/>
                </a:lnTo>
                <a:lnTo>
                  <a:pt x="3295" y="535"/>
                </a:lnTo>
                <a:lnTo>
                  <a:pt x="3310" y="532"/>
                </a:lnTo>
                <a:lnTo>
                  <a:pt x="3326" y="529"/>
                </a:lnTo>
                <a:lnTo>
                  <a:pt x="3341" y="528"/>
                </a:lnTo>
                <a:lnTo>
                  <a:pt x="3357" y="528"/>
                </a:lnTo>
                <a:lnTo>
                  <a:pt x="3372" y="527"/>
                </a:lnTo>
                <a:lnTo>
                  <a:pt x="3388" y="528"/>
                </a:lnTo>
                <a:lnTo>
                  <a:pt x="3404" y="529"/>
                </a:lnTo>
                <a:lnTo>
                  <a:pt x="3419" y="532"/>
                </a:lnTo>
                <a:lnTo>
                  <a:pt x="3436" y="534"/>
                </a:lnTo>
                <a:lnTo>
                  <a:pt x="3451" y="538"/>
                </a:lnTo>
                <a:lnTo>
                  <a:pt x="3465" y="543"/>
                </a:lnTo>
                <a:lnTo>
                  <a:pt x="3480" y="548"/>
                </a:lnTo>
                <a:lnTo>
                  <a:pt x="3495" y="553"/>
                </a:lnTo>
                <a:lnTo>
                  <a:pt x="3510" y="560"/>
                </a:lnTo>
                <a:lnTo>
                  <a:pt x="3524" y="568"/>
                </a:lnTo>
                <a:lnTo>
                  <a:pt x="3539" y="575"/>
                </a:lnTo>
                <a:lnTo>
                  <a:pt x="3553" y="584"/>
                </a:lnTo>
                <a:lnTo>
                  <a:pt x="3565" y="594"/>
                </a:lnTo>
                <a:lnTo>
                  <a:pt x="3579" y="604"/>
                </a:lnTo>
                <a:lnTo>
                  <a:pt x="3591" y="615"/>
                </a:lnTo>
                <a:lnTo>
                  <a:pt x="3602" y="627"/>
                </a:lnTo>
                <a:lnTo>
                  <a:pt x="3207" y="1010"/>
                </a:lnTo>
                <a:lnTo>
                  <a:pt x="3051" y="945"/>
                </a:lnTo>
                <a:lnTo>
                  <a:pt x="3046" y="924"/>
                </a:lnTo>
                <a:lnTo>
                  <a:pt x="3042" y="903"/>
                </a:lnTo>
                <a:lnTo>
                  <a:pt x="3040" y="880"/>
                </a:lnTo>
                <a:lnTo>
                  <a:pt x="3039" y="859"/>
                </a:lnTo>
                <a:lnTo>
                  <a:pt x="3040" y="837"/>
                </a:lnTo>
                <a:lnTo>
                  <a:pt x="3041" y="815"/>
                </a:lnTo>
                <a:lnTo>
                  <a:pt x="3045" y="794"/>
                </a:lnTo>
                <a:lnTo>
                  <a:pt x="3050" y="772"/>
                </a:lnTo>
                <a:lnTo>
                  <a:pt x="3056" y="752"/>
                </a:lnTo>
                <a:lnTo>
                  <a:pt x="3063" y="731"/>
                </a:lnTo>
                <a:lnTo>
                  <a:pt x="3072" y="711"/>
                </a:lnTo>
                <a:lnTo>
                  <a:pt x="3083" y="691"/>
                </a:lnTo>
                <a:lnTo>
                  <a:pt x="3095" y="672"/>
                </a:lnTo>
                <a:lnTo>
                  <a:pt x="3108" y="654"/>
                </a:lnTo>
                <a:lnTo>
                  <a:pt x="3123" y="636"/>
                </a:lnTo>
                <a:lnTo>
                  <a:pt x="3139" y="619"/>
                </a:lnTo>
                <a:close/>
                <a:moveTo>
                  <a:pt x="3693" y="828"/>
                </a:moveTo>
                <a:lnTo>
                  <a:pt x="3414" y="1098"/>
                </a:lnTo>
                <a:lnTo>
                  <a:pt x="3310" y="1053"/>
                </a:lnTo>
                <a:lnTo>
                  <a:pt x="3662" y="712"/>
                </a:lnTo>
                <a:lnTo>
                  <a:pt x="3675" y="741"/>
                </a:lnTo>
                <a:lnTo>
                  <a:pt x="3683" y="769"/>
                </a:lnTo>
                <a:lnTo>
                  <a:pt x="3690" y="798"/>
                </a:lnTo>
                <a:lnTo>
                  <a:pt x="3693" y="828"/>
                </a:lnTo>
                <a:close/>
                <a:moveTo>
                  <a:pt x="2628" y="2374"/>
                </a:moveTo>
                <a:lnTo>
                  <a:pt x="2134" y="2868"/>
                </a:lnTo>
                <a:lnTo>
                  <a:pt x="2134" y="4108"/>
                </a:lnTo>
                <a:lnTo>
                  <a:pt x="2628" y="4108"/>
                </a:lnTo>
                <a:lnTo>
                  <a:pt x="2628" y="2374"/>
                </a:lnTo>
                <a:close/>
                <a:moveTo>
                  <a:pt x="2034" y="2374"/>
                </a:moveTo>
                <a:lnTo>
                  <a:pt x="1964" y="2374"/>
                </a:lnTo>
                <a:lnTo>
                  <a:pt x="1949" y="2373"/>
                </a:lnTo>
                <a:lnTo>
                  <a:pt x="1934" y="2368"/>
                </a:lnTo>
                <a:lnTo>
                  <a:pt x="1922" y="2362"/>
                </a:lnTo>
                <a:lnTo>
                  <a:pt x="1909" y="2354"/>
                </a:lnTo>
                <a:lnTo>
                  <a:pt x="1901" y="2344"/>
                </a:lnTo>
                <a:lnTo>
                  <a:pt x="1893" y="2333"/>
                </a:lnTo>
                <a:lnTo>
                  <a:pt x="1891" y="2327"/>
                </a:lnTo>
                <a:lnTo>
                  <a:pt x="1888" y="2319"/>
                </a:lnTo>
                <a:lnTo>
                  <a:pt x="1887" y="2313"/>
                </a:lnTo>
                <a:lnTo>
                  <a:pt x="1887" y="2306"/>
                </a:lnTo>
                <a:lnTo>
                  <a:pt x="1887" y="2012"/>
                </a:lnTo>
                <a:lnTo>
                  <a:pt x="2034" y="2012"/>
                </a:lnTo>
                <a:lnTo>
                  <a:pt x="2727" y="2012"/>
                </a:lnTo>
                <a:lnTo>
                  <a:pt x="2873" y="2012"/>
                </a:lnTo>
                <a:lnTo>
                  <a:pt x="2873" y="2306"/>
                </a:lnTo>
                <a:lnTo>
                  <a:pt x="2873" y="2313"/>
                </a:lnTo>
                <a:lnTo>
                  <a:pt x="2872" y="2319"/>
                </a:lnTo>
                <a:lnTo>
                  <a:pt x="2870" y="2327"/>
                </a:lnTo>
                <a:lnTo>
                  <a:pt x="2867" y="2333"/>
                </a:lnTo>
                <a:lnTo>
                  <a:pt x="2860" y="2344"/>
                </a:lnTo>
                <a:lnTo>
                  <a:pt x="2851" y="2354"/>
                </a:lnTo>
                <a:lnTo>
                  <a:pt x="2839" y="2362"/>
                </a:lnTo>
                <a:lnTo>
                  <a:pt x="2826" y="2368"/>
                </a:lnTo>
                <a:lnTo>
                  <a:pt x="2812" y="2373"/>
                </a:lnTo>
                <a:lnTo>
                  <a:pt x="2796" y="2374"/>
                </a:lnTo>
                <a:lnTo>
                  <a:pt x="2727" y="2374"/>
                </a:lnTo>
                <a:lnTo>
                  <a:pt x="2727" y="4108"/>
                </a:lnTo>
                <a:lnTo>
                  <a:pt x="3347" y="4108"/>
                </a:lnTo>
                <a:lnTo>
                  <a:pt x="3347" y="2374"/>
                </a:lnTo>
                <a:lnTo>
                  <a:pt x="3279" y="2374"/>
                </a:lnTo>
                <a:lnTo>
                  <a:pt x="3263" y="2373"/>
                </a:lnTo>
                <a:lnTo>
                  <a:pt x="3249" y="2368"/>
                </a:lnTo>
                <a:lnTo>
                  <a:pt x="3235" y="2362"/>
                </a:lnTo>
                <a:lnTo>
                  <a:pt x="3224" y="2354"/>
                </a:lnTo>
                <a:lnTo>
                  <a:pt x="3214" y="2344"/>
                </a:lnTo>
                <a:lnTo>
                  <a:pt x="3208" y="2333"/>
                </a:lnTo>
                <a:lnTo>
                  <a:pt x="3204" y="2327"/>
                </a:lnTo>
                <a:lnTo>
                  <a:pt x="3203" y="2319"/>
                </a:lnTo>
                <a:lnTo>
                  <a:pt x="3202" y="2313"/>
                </a:lnTo>
                <a:lnTo>
                  <a:pt x="3202" y="2306"/>
                </a:lnTo>
                <a:lnTo>
                  <a:pt x="3202" y="2012"/>
                </a:lnTo>
                <a:lnTo>
                  <a:pt x="3347" y="2012"/>
                </a:lnTo>
                <a:lnTo>
                  <a:pt x="4097" y="2012"/>
                </a:lnTo>
                <a:lnTo>
                  <a:pt x="4342" y="2012"/>
                </a:lnTo>
                <a:lnTo>
                  <a:pt x="4342" y="2292"/>
                </a:lnTo>
                <a:lnTo>
                  <a:pt x="4342" y="2311"/>
                </a:lnTo>
                <a:lnTo>
                  <a:pt x="4338" y="2329"/>
                </a:lnTo>
                <a:lnTo>
                  <a:pt x="4333" y="2345"/>
                </a:lnTo>
                <a:lnTo>
                  <a:pt x="4327" y="2362"/>
                </a:lnTo>
                <a:lnTo>
                  <a:pt x="4318" y="2377"/>
                </a:lnTo>
                <a:lnTo>
                  <a:pt x="4308" y="2390"/>
                </a:lnTo>
                <a:lnTo>
                  <a:pt x="4297" y="2403"/>
                </a:lnTo>
                <a:lnTo>
                  <a:pt x="4286" y="2414"/>
                </a:lnTo>
                <a:lnTo>
                  <a:pt x="4272" y="2425"/>
                </a:lnTo>
                <a:lnTo>
                  <a:pt x="4258" y="2434"/>
                </a:lnTo>
                <a:lnTo>
                  <a:pt x="4243" y="2441"/>
                </a:lnTo>
                <a:lnTo>
                  <a:pt x="4229" y="2447"/>
                </a:lnTo>
                <a:lnTo>
                  <a:pt x="4212" y="2452"/>
                </a:lnTo>
                <a:lnTo>
                  <a:pt x="4197" y="2456"/>
                </a:lnTo>
                <a:lnTo>
                  <a:pt x="4181" y="2457"/>
                </a:lnTo>
                <a:lnTo>
                  <a:pt x="4165" y="2459"/>
                </a:lnTo>
                <a:lnTo>
                  <a:pt x="4146" y="2459"/>
                </a:lnTo>
                <a:lnTo>
                  <a:pt x="4146" y="4108"/>
                </a:lnTo>
                <a:lnTo>
                  <a:pt x="4512" y="4108"/>
                </a:lnTo>
                <a:lnTo>
                  <a:pt x="4512" y="4464"/>
                </a:lnTo>
                <a:lnTo>
                  <a:pt x="4413" y="4464"/>
                </a:lnTo>
                <a:lnTo>
                  <a:pt x="4413" y="4208"/>
                </a:lnTo>
                <a:lnTo>
                  <a:pt x="4097" y="4208"/>
                </a:lnTo>
                <a:lnTo>
                  <a:pt x="3347" y="4208"/>
                </a:lnTo>
                <a:lnTo>
                  <a:pt x="2727" y="4208"/>
                </a:lnTo>
                <a:lnTo>
                  <a:pt x="2034" y="4208"/>
                </a:lnTo>
                <a:lnTo>
                  <a:pt x="1413" y="4208"/>
                </a:lnTo>
                <a:lnTo>
                  <a:pt x="667" y="4208"/>
                </a:lnTo>
                <a:lnTo>
                  <a:pt x="413" y="4208"/>
                </a:lnTo>
                <a:lnTo>
                  <a:pt x="413" y="4464"/>
                </a:lnTo>
                <a:lnTo>
                  <a:pt x="314" y="4464"/>
                </a:lnTo>
                <a:lnTo>
                  <a:pt x="314" y="4108"/>
                </a:lnTo>
                <a:lnTo>
                  <a:pt x="617" y="4108"/>
                </a:lnTo>
                <a:lnTo>
                  <a:pt x="617" y="2459"/>
                </a:lnTo>
                <a:lnTo>
                  <a:pt x="599" y="2459"/>
                </a:lnTo>
                <a:lnTo>
                  <a:pt x="583" y="2457"/>
                </a:lnTo>
                <a:lnTo>
                  <a:pt x="566" y="2456"/>
                </a:lnTo>
                <a:lnTo>
                  <a:pt x="551" y="2452"/>
                </a:lnTo>
                <a:lnTo>
                  <a:pt x="535" y="2447"/>
                </a:lnTo>
                <a:lnTo>
                  <a:pt x="520" y="2441"/>
                </a:lnTo>
                <a:lnTo>
                  <a:pt x="505" y="2434"/>
                </a:lnTo>
                <a:lnTo>
                  <a:pt x="492" y="2425"/>
                </a:lnTo>
                <a:lnTo>
                  <a:pt x="478" y="2414"/>
                </a:lnTo>
                <a:lnTo>
                  <a:pt x="466" y="2403"/>
                </a:lnTo>
                <a:lnTo>
                  <a:pt x="456" y="2390"/>
                </a:lnTo>
                <a:lnTo>
                  <a:pt x="446" y="2377"/>
                </a:lnTo>
                <a:lnTo>
                  <a:pt x="437" y="2362"/>
                </a:lnTo>
                <a:lnTo>
                  <a:pt x="431" y="2345"/>
                </a:lnTo>
                <a:lnTo>
                  <a:pt x="426" y="2329"/>
                </a:lnTo>
                <a:lnTo>
                  <a:pt x="422" y="2311"/>
                </a:lnTo>
                <a:lnTo>
                  <a:pt x="421" y="2292"/>
                </a:lnTo>
                <a:lnTo>
                  <a:pt x="421" y="2012"/>
                </a:lnTo>
                <a:lnTo>
                  <a:pt x="667" y="2012"/>
                </a:lnTo>
                <a:lnTo>
                  <a:pt x="1413" y="2012"/>
                </a:lnTo>
                <a:lnTo>
                  <a:pt x="1560" y="2012"/>
                </a:lnTo>
                <a:lnTo>
                  <a:pt x="1560" y="2306"/>
                </a:lnTo>
                <a:lnTo>
                  <a:pt x="1560" y="2313"/>
                </a:lnTo>
                <a:lnTo>
                  <a:pt x="1558" y="2319"/>
                </a:lnTo>
                <a:lnTo>
                  <a:pt x="1556" y="2327"/>
                </a:lnTo>
                <a:lnTo>
                  <a:pt x="1553" y="2333"/>
                </a:lnTo>
                <a:lnTo>
                  <a:pt x="1546" y="2344"/>
                </a:lnTo>
                <a:lnTo>
                  <a:pt x="1537" y="2354"/>
                </a:lnTo>
                <a:lnTo>
                  <a:pt x="1525" y="2362"/>
                </a:lnTo>
                <a:lnTo>
                  <a:pt x="1512" y="2368"/>
                </a:lnTo>
                <a:lnTo>
                  <a:pt x="1497" y="2373"/>
                </a:lnTo>
                <a:lnTo>
                  <a:pt x="1481" y="2374"/>
                </a:lnTo>
                <a:lnTo>
                  <a:pt x="1413" y="2374"/>
                </a:lnTo>
                <a:lnTo>
                  <a:pt x="1413" y="4108"/>
                </a:lnTo>
                <a:lnTo>
                  <a:pt x="2034" y="4108"/>
                </a:lnTo>
                <a:lnTo>
                  <a:pt x="2034" y="2374"/>
                </a:lnTo>
                <a:close/>
                <a:moveTo>
                  <a:pt x="1313" y="2386"/>
                </a:moveTo>
                <a:lnTo>
                  <a:pt x="817" y="2883"/>
                </a:lnTo>
                <a:lnTo>
                  <a:pt x="817" y="4108"/>
                </a:lnTo>
                <a:lnTo>
                  <a:pt x="1313" y="4108"/>
                </a:lnTo>
                <a:lnTo>
                  <a:pt x="1313" y="2386"/>
                </a:lnTo>
                <a:close/>
                <a:moveTo>
                  <a:pt x="3947" y="4108"/>
                </a:moveTo>
                <a:lnTo>
                  <a:pt x="3947" y="2394"/>
                </a:lnTo>
                <a:lnTo>
                  <a:pt x="3447" y="2894"/>
                </a:lnTo>
                <a:lnTo>
                  <a:pt x="3447" y="4108"/>
                </a:lnTo>
                <a:lnTo>
                  <a:pt x="3947" y="4108"/>
                </a:lnTo>
                <a:close/>
                <a:moveTo>
                  <a:pt x="97" y="4564"/>
                </a:moveTo>
                <a:lnTo>
                  <a:pt x="4729" y="4564"/>
                </a:lnTo>
                <a:lnTo>
                  <a:pt x="4729" y="4763"/>
                </a:lnTo>
                <a:lnTo>
                  <a:pt x="97" y="4763"/>
                </a:lnTo>
                <a:lnTo>
                  <a:pt x="97" y="4564"/>
                </a:lnTo>
                <a:close/>
                <a:moveTo>
                  <a:pt x="4336" y="144"/>
                </a:moveTo>
                <a:lnTo>
                  <a:pt x="4336" y="144"/>
                </a:lnTo>
                <a:lnTo>
                  <a:pt x="4353" y="163"/>
                </a:lnTo>
                <a:lnTo>
                  <a:pt x="4368" y="182"/>
                </a:lnTo>
                <a:lnTo>
                  <a:pt x="4383" y="200"/>
                </a:lnTo>
                <a:lnTo>
                  <a:pt x="4395" y="220"/>
                </a:lnTo>
                <a:lnTo>
                  <a:pt x="4408" y="240"/>
                </a:lnTo>
                <a:lnTo>
                  <a:pt x="4419" y="261"/>
                </a:lnTo>
                <a:lnTo>
                  <a:pt x="4429" y="283"/>
                </a:lnTo>
                <a:lnTo>
                  <a:pt x="4438" y="304"/>
                </a:lnTo>
                <a:lnTo>
                  <a:pt x="4445" y="326"/>
                </a:lnTo>
                <a:lnTo>
                  <a:pt x="4453" y="347"/>
                </a:lnTo>
                <a:lnTo>
                  <a:pt x="4458" y="370"/>
                </a:lnTo>
                <a:lnTo>
                  <a:pt x="4463" y="392"/>
                </a:lnTo>
                <a:lnTo>
                  <a:pt x="4465" y="415"/>
                </a:lnTo>
                <a:lnTo>
                  <a:pt x="4468" y="438"/>
                </a:lnTo>
                <a:lnTo>
                  <a:pt x="4469" y="461"/>
                </a:lnTo>
                <a:lnTo>
                  <a:pt x="4469" y="483"/>
                </a:lnTo>
                <a:lnTo>
                  <a:pt x="4469" y="507"/>
                </a:lnTo>
                <a:lnTo>
                  <a:pt x="4466" y="529"/>
                </a:lnTo>
                <a:lnTo>
                  <a:pt x="4464" y="551"/>
                </a:lnTo>
                <a:lnTo>
                  <a:pt x="4459" y="574"/>
                </a:lnTo>
                <a:lnTo>
                  <a:pt x="4454" y="596"/>
                </a:lnTo>
                <a:lnTo>
                  <a:pt x="4448" y="619"/>
                </a:lnTo>
                <a:lnTo>
                  <a:pt x="4440" y="640"/>
                </a:lnTo>
                <a:lnTo>
                  <a:pt x="4431" y="661"/>
                </a:lnTo>
                <a:lnTo>
                  <a:pt x="4421" y="682"/>
                </a:lnTo>
                <a:lnTo>
                  <a:pt x="4411" y="703"/>
                </a:lnTo>
                <a:lnTo>
                  <a:pt x="4399" y="723"/>
                </a:lnTo>
                <a:lnTo>
                  <a:pt x="4387" y="743"/>
                </a:lnTo>
                <a:lnTo>
                  <a:pt x="4373" y="763"/>
                </a:lnTo>
                <a:lnTo>
                  <a:pt x="4358" y="782"/>
                </a:lnTo>
                <a:lnTo>
                  <a:pt x="4342" y="799"/>
                </a:lnTo>
                <a:lnTo>
                  <a:pt x="4324" y="817"/>
                </a:lnTo>
                <a:lnTo>
                  <a:pt x="4307" y="833"/>
                </a:lnTo>
                <a:lnTo>
                  <a:pt x="4290" y="848"/>
                </a:lnTo>
                <a:lnTo>
                  <a:pt x="4271" y="861"/>
                </a:lnTo>
                <a:lnTo>
                  <a:pt x="4252" y="874"/>
                </a:lnTo>
                <a:lnTo>
                  <a:pt x="4233" y="886"/>
                </a:lnTo>
                <a:lnTo>
                  <a:pt x="4214" y="898"/>
                </a:lnTo>
                <a:lnTo>
                  <a:pt x="4194" y="906"/>
                </a:lnTo>
                <a:lnTo>
                  <a:pt x="4172" y="915"/>
                </a:lnTo>
                <a:lnTo>
                  <a:pt x="4153" y="924"/>
                </a:lnTo>
                <a:lnTo>
                  <a:pt x="4131" y="930"/>
                </a:lnTo>
                <a:lnTo>
                  <a:pt x="4110" y="936"/>
                </a:lnTo>
                <a:lnTo>
                  <a:pt x="4089" y="941"/>
                </a:lnTo>
                <a:lnTo>
                  <a:pt x="4067" y="945"/>
                </a:lnTo>
                <a:lnTo>
                  <a:pt x="4046" y="947"/>
                </a:lnTo>
                <a:lnTo>
                  <a:pt x="4023" y="950"/>
                </a:lnTo>
                <a:lnTo>
                  <a:pt x="4002" y="950"/>
                </a:lnTo>
                <a:lnTo>
                  <a:pt x="4006" y="925"/>
                </a:lnTo>
                <a:lnTo>
                  <a:pt x="4007" y="900"/>
                </a:lnTo>
                <a:lnTo>
                  <a:pt x="4008" y="875"/>
                </a:lnTo>
                <a:lnTo>
                  <a:pt x="4008" y="850"/>
                </a:lnTo>
                <a:lnTo>
                  <a:pt x="4042" y="848"/>
                </a:lnTo>
                <a:lnTo>
                  <a:pt x="4059" y="845"/>
                </a:lnTo>
                <a:lnTo>
                  <a:pt x="4075" y="842"/>
                </a:lnTo>
                <a:lnTo>
                  <a:pt x="4092" y="838"/>
                </a:lnTo>
                <a:lnTo>
                  <a:pt x="4108" y="833"/>
                </a:lnTo>
                <a:lnTo>
                  <a:pt x="4124" y="828"/>
                </a:lnTo>
                <a:lnTo>
                  <a:pt x="4139" y="822"/>
                </a:lnTo>
                <a:lnTo>
                  <a:pt x="4155" y="814"/>
                </a:lnTo>
                <a:lnTo>
                  <a:pt x="4170" y="807"/>
                </a:lnTo>
                <a:lnTo>
                  <a:pt x="4185" y="799"/>
                </a:lnTo>
                <a:lnTo>
                  <a:pt x="4200" y="789"/>
                </a:lnTo>
                <a:lnTo>
                  <a:pt x="4215" y="779"/>
                </a:lnTo>
                <a:lnTo>
                  <a:pt x="4229" y="769"/>
                </a:lnTo>
                <a:lnTo>
                  <a:pt x="4242" y="757"/>
                </a:lnTo>
                <a:lnTo>
                  <a:pt x="4255" y="746"/>
                </a:lnTo>
                <a:lnTo>
                  <a:pt x="4268" y="732"/>
                </a:lnTo>
                <a:lnTo>
                  <a:pt x="4281" y="717"/>
                </a:lnTo>
                <a:lnTo>
                  <a:pt x="4293" y="702"/>
                </a:lnTo>
                <a:lnTo>
                  <a:pt x="4304" y="687"/>
                </a:lnTo>
                <a:lnTo>
                  <a:pt x="4314" y="671"/>
                </a:lnTo>
                <a:lnTo>
                  <a:pt x="4323" y="656"/>
                </a:lnTo>
                <a:lnTo>
                  <a:pt x="4332" y="639"/>
                </a:lnTo>
                <a:lnTo>
                  <a:pt x="4339" y="622"/>
                </a:lnTo>
                <a:lnTo>
                  <a:pt x="4347" y="605"/>
                </a:lnTo>
                <a:lnTo>
                  <a:pt x="4352" y="589"/>
                </a:lnTo>
                <a:lnTo>
                  <a:pt x="4358" y="571"/>
                </a:lnTo>
                <a:lnTo>
                  <a:pt x="4362" y="553"/>
                </a:lnTo>
                <a:lnTo>
                  <a:pt x="4365" y="535"/>
                </a:lnTo>
                <a:lnTo>
                  <a:pt x="4368" y="518"/>
                </a:lnTo>
                <a:lnTo>
                  <a:pt x="4369" y="499"/>
                </a:lnTo>
                <a:lnTo>
                  <a:pt x="4369" y="482"/>
                </a:lnTo>
                <a:lnTo>
                  <a:pt x="4369" y="463"/>
                </a:lnTo>
                <a:lnTo>
                  <a:pt x="4369" y="446"/>
                </a:lnTo>
                <a:lnTo>
                  <a:pt x="4367" y="428"/>
                </a:lnTo>
                <a:lnTo>
                  <a:pt x="4364" y="410"/>
                </a:lnTo>
                <a:lnTo>
                  <a:pt x="4360" y="392"/>
                </a:lnTo>
                <a:lnTo>
                  <a:pt x="4355" y="375"/>
                </a:lnTo>
                <a:lnTo>
                  <a:pt x="4350" y="357"/>
                </a:lnTo>
                <a:lnTo>
                  <a:pt x="4344" y="340"/>
                </a:lnTo>
                <a:lnTo>
                  <a:pt x="4338" y="322"/>
                </a:lnTo>
                <a:lnTo>
                  <a:pt x="4329" y="306"/>
                </a:lnTo>
                <a:lnTo>
                  <a:pt x="4321" y="290"/>
                </a:lnTo>
                <a:lnTo>
                  <a:pt x="4312" y="274"/>
                </a:lnTo>
                <a:lnTo>
                  <a:pt x="4301" y="258"/>
                </a:lnTo>
                <a:lnTo>
                  <a:pt x="4290" y="243"/>
                </a:lnTo>
                <a:lnTo>
                  <a:pt x="4277" y="228"/>
                </a:lnTo>
                <a:lnTo>
                  <a:pt x="4265" y="214"/>
                </a:lnTo>
                <a:lnTo>
                  <a:pt x="4251" y="200"/>
                </a:lnTo>
                <a:lnTo>
                  <a:pt x="4236" y="188"/>
                </a:lnTo>
                <a:lnTo>
                  <a:pt x="4221" y="176"/>
                </a:lnTo>
                <a:lnTo>
                  <a:pt x="4206" y="164"/>
                </a:lnTo>
                <a:lnTo>
                  <a:pt x="4191" y="154"/>
                </a:lnTo>
                <a:lnTo>
                  <a:pt x="4175" y="146"/>
                </a:lnTo>
                <a:lnTo>
                  <a:pt x="4159" y="137"/>
                </a:lnTo>
                <a:lnTo>
                  <a:pt x="4141" y="129"/>
                </a:lnTo>
                <a:lnTo>
                  <a:pt x="4124" y="123"/>
                </a:lnTo>
                <a:lnTo>
                  <a:pt x="4108" y="117"/>
                </a:lnTo>
                <a:lnTo>
                  <a:pt x="4090" y="112"/>
                </a:lnTo>
                <a:lnTo>
                  <a:pt x="4072" y="107"/>
                </a:lnTo>
                <a:lnTo>
                  <a:pt x="4054" y="105"/>
                </a:lnTo>
                <a:lnTo>
                  <a:pt x="4037" y="102"/>
                </a:lnTo>
                <a:lnTo>
                  <a:pt x="4018" y="100"/>
                </a:lnTo>
                <a:lnTo>
                  <a:pt x="4001" y="100"/>
                </a:lnTo>
                <a:lnTo>
                  <a:pt x="3982" y="100"/>
                </a:lnTo>
                <a:lnTo>
                  <a:pt x="3965" y="101"/>
                </a:lnTo>
                <a:lnTo>
                  <a:pt x="3947" y="102"/>
                </a:lnTo>
                <a:lnTo>
                  <a:pt x="3929" y="105"/>
                </a:lnTo>
                <a:lnTo>
                  <a:pt x="3911" y="108"/>
                </a:lnTo>
                <a:lnTo>
                  <a:pt x="3894" y="113"/>
                </a:lnTo>
                <a:lnTo>
                  <a:pt x="3876" y="118"/>
                </a:lnTo>
                <a:lnTo>
                  <a:pt x="3859" y="124"/>
                </a:lnTo>
                <a:lnTo>
                  <a:pt x="3841" y="132"/>
                </a:lnTo>
                <a:lnTo>
                  <a:pt x="3825" y="139"/>
                </a:lnTo>
                <a:lnTo>
                  <a:pt x="3809" y="148"/>
                </a:lnTo>
                <a:lnTo>
                  <a:pt x="3793" y="158"/>
                </a:lnTo>
                <a:lnTo>
                  <a:pt x="3778" y="168"/>
                </a:lnTo>
                <a:lnTo>
                  <a:pt x="3762" y="179"/>
                </a:lnTo>
                <a:lnTo>
                  <a:pt x="3747" y="192"/>
                </a:lnTo>
                <a:lnTo>
                  <a:pt x="3733" y="205"/>
                </a:lnTo>
                <a:lnTo>
                  <a:pt x="3714" y="224"/>
                </a:lnTo>
                <a:lnTo>
                  <a:pt x="3698" y="244"/>
                </a:lnTo>
                <a:lnTo>
                  <a:pt x="3682" y="265"/>
                </a:lnTo>
                <a:lnTo>
                  <a:pt x="3668" y="286"/>
                </a:lnTo>
                <a:lnTo>
                  <a:pt x="3646" y="275"/>
                </a:lnTo>
                <a:lnTo>
                  <a:pt x="3624" y="265"/>
                </a:lnTo>
                <a:lnTo>
                  <a:pt x="3601" y="255"/>
                </a:lnTo>
                <a:lnTo>
                  <a:pt x="3577" y="246"/>
                </a:lnTo>
                <a:lnTo>
                  <a:pt x="3595" y="217"/>
                </a:lnTo>
                <a:lnTo>
                  <a:pt x="3616" y="187"/>
                </a:lnTo>
                <a:lnTo>
                  <a:pt x="3638" y="159"/>
                </a:lnTo>
                <a:lnTo>
                  <a:pt x="3663" y="133"/>
                </a:lnTo>
                <a:lnTo>
                  <a:pt x="3682" y="117"/>
                </a:lnTo>
                <a:lnTo>
                  <a:pt x="3701" y="101"/>
                </a:lnTo>
                <a:lnTo>
                  <a:pt x="3719" y="87"/>
                </a:lnTo>
                <a:lnTo>
                  <a:pt x="3739" y="73"/>
                </a:lnTo>
                <a:lnTo>
                  <a:pt x="3759" y="61"/>
                </a:lnTo>
                <a:lnTo>
                  <a:pt x="3780" y="50"/>
                </a:lnTo>
                <a:lnTo>
                  <a:pt x="3802" y="40"/>
                </a:lnTo>
                <a:lnTo>
                  <a:pt x="3823" y="31"/>
                </a:lnTo>
                <a:lnTo>
                  <a:pt x="3845" y="24"/>
                </a:lnTo>
                <a:lnTo>
                  <a:pt x="3866" y="17"/>
                </a:lnTo>
                <a:lnTo>
                  <a:pt x="3889" y="11"/>
                </a:lnTo>
                <a:lnTo>
                  <a:pt x="3911" y="7"/>
                </a:lnTo>
                <a:lnTo>
                  <a:pt x="3933" y="4"/>
                </a:lnTo>
                <a:lnTo>
                  <a:pt x="3957" y="1"/>
                </a:lnTo>
                <a:lnTo>
                  <a:pt x="3980" y="0"/>
                </a:lnTo>
                <a:lnTo>
                  <a:pt x="4002" y="0"/>
                </a:lnTo>
                <a:lnTo>
                  <a:pt x="4026" y="1"/>
                </a:lnTo>
                <a:lnTo>
                  <a:pt x="4048" y="2"/>
                </a:lnTo>
                <a:lnTo>
                  <a:pt x="4070" y="6"/>
                </a:lnTo>
                <a:lnTo>
                  <a:pt x="4093" y="10"/>
                </a:lnTo>
                <a:lnTo>
                  <a:pt x="4115" y="15"/>
                </a:lnTo>
                <a:lnTo>
                  <a:pt x="4138" y="22"/>
                </a:lnTo>
                <a:lnTo>
                  <a:pt x="4159" y="29"/>
                </a:lnTo>
                <a:lnTo>
                  <a:pt x="4180" y="37"/>
                </a:lnTo>
                <a:lnTo>
                  <a:pt x="4201" y="47"/>
                </a:lnTo>
                <a:lnTo>
                  <a:pt x="4222" y="59"/>
                </a:lnTo>
                <a:lnTo>
                  <a:pt x="4242" y="70"/>
                </a:lnTo>
                <a:lnTo>
                  <a:pt x="4262" y="82"/>
                </a:lnTo>
                <a:lnTo>
                  <a:pt x="4282" y="97"/>
                </a:lnTo>
                <a:lnTo>
                  <a:pt x="4301" y="112"/>
                </a:lnTo>
                <a:lnTo>
                  <a:pt x="4318" y="128"/>
                </a:lnTo>
                <a:lnTo>
                  <a:pt x="4336" y="144"/>
                </a:lnTo>
                <a:close/>
                <a:moveTo>
                  <a:pt x="3803" y="269"/>
                </a:moveTo>
                <a:lnTo>
                  <a:pt x="3803" y="269"/>
                </a:lnTo>
                <a:lnTo>
                  <a:pt x="3825" y="250"/>
                </a:lnTo>
                <a:lnTo>
                  <a:pt x="3848" y="234"/>
                </a:lnTo>
                <a:lnTo>
                  <a:pt x="3873" y="220"/>
                </a:lnTo>
                <a:lnTo>
                  <a:pt x="3897" y="209"/>
                </a:lnTo>
                <a:lnTo>
                  <a:pt x="3924" y="200"/>
                </a:lnTo>
                <a:lnTo>
                  <a:pt x="3950" y="194"/>
                </a:lnTo>
                <a:lnTo>
                  <a:pt x="3977" y="192"/>
                </a:lnTo>
                <a:lnTo>
                  <a:pt x="4003" y="190"/>
                </a:lnTo>
                <a:lnTo>
                  <a:pt x="4031" y="192"/>
                </a:lnTo>
                <a:lnTo>
                  <a:pt x="4058" y="197"/>
                </a:lnTo>
                <a:lnTo>
                  <a:pt x="4084" y="203"/>
                </a:lnTo>
                <a:lnTo>
                  <a:pt x="4109" y="213"/>
                </a:lnTo>
                <a:lnTo>
                  <a:pt x="4134" y="225"/>
                </a:lnTo>
                <a:lnTo>
                  <a:pt x="4158" y="239"/>
                </a:lnTo>
                <a:lnTo>
                  <a:pt x="4180" y="256"/>
                </a:lnTo>
                <a:lnTo>
                  <a:pt x="4201" y="276"/>
                </a:lnTo>
                <a:lnTo>
                  <a:pt x="3927" y="542"/>
                </a:lnTo>
                <a:lnTo>
                  <a:pt x="3906" y="505"/>
                </a:lnTo>
                <a:lnTo>
                  <a:pt x="3882" y="472"/>
                </a:lnTo>
                <a:lnTo>
                  <a:pt x="3856" y="438"/>
                </a:lnTo>
                <a:lnTo>
                  <a:pt x="3828" y="407"/>
                </a:lnTo>
                <a:lnTo>
                  <a:pt x="3809" y="388"/>
                </a:lnTo>
                <a:lnTo>
                  <a:pt x="3790" y="371"/>
                </a:lnTo>
                <a:lnTo>
                  <a:pt x="3770" y="355"/>
                </a:lnTo>
                <a:lnTo>
                  <a:pt x="3751" y="339"/>
                </a:lnTo>
                <a:lnTo>
                  <a:pt x="3762" y="320"/>
                </a:lnTo>
                <a:lnTo>
                  <a:pt x="3774" y="303"/>
                </a:lnTo>
                <a:lnTo>
                  <a:pt x="3788" y="285"/>
                </a:lnTo>
                <a:lnTo>
                  <a:pt x="3803" y="269"/>
                </a:lnTo>
                <a:close/>
                <a:moveTo>
                  <a:pt x="4280" y="448"/>
                </a:moveTo>
                <a:lnTo>
                  <a:pt x="3996" y="723"/>
                </a:lnTo>
                <a:lnTo>
                  <a:pt x="3990" y="698"/>
                </a:lnTo>
                <a:lnTo>
                  <a:pt x="3983" y="673"/>
                </a:lnTo>
                <a:lnTo>
                  <a:pt x="3976" y="650"/>
                </a:lnTo>
                <a:lnTo>
                  <a:pt x="3967" y="626"/>
                </a:lnTo>
                <a:lnTo>
                  <a:pt x="4252" y="350"/>
                </a:lnTo>
                <a:lnTo>
                  <a:pt x="4263" y="373"/>
                </a:lnTo>
                <a:lnTo>
                  <a:pt x="4271" y="398"/>
                </a:lnTo>
                <a:lnTo>
                  <a:pt x="4276" y="423"/>
                </a:lnTo>
                <a:lnTo>
                  <a:pt x="4280" y="44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3191" name="Блок-схема: несколько документов 1"/>
          <p:cNvSpPr>
            <a:spLocks noChangeArrowheads="1"/>
          </p:cNvSpPr>
          <p:nvPr/>
        </p:nvSpPr>
        <p:spPr bwMode="auto">
          <a:xfrm>
            <a:off x="558879" y="1412780"/>
            <a:ext cx="1558925" cy="936625"/>
          </a:xfrm>
          <a:prstGeom prst="flowChartMultidocument">
            <a:avLst/>
          </a:prstGeom>
          <a:solidFill>
            <a:schemeClr val="accent5"/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 dirty="0"/>
              <a:t>Заявки</a:t>
            </a:r>
            <a:br>
              <a:rPr lang="ru-RU" altLang="ru-RU" sz="1600" dirty="0"/>
            </a:br>
            <a:r>
              <a:rPr lang="ru-RU" altLang="ru-RU" sz="1600" dirty="0"/>
              <a:t>на оплату</a:t>
            </a:r>
          </a:p>
        </p:txBody>
      </p:sp>
      <p:sp>
        <p:nvSpPr>
          <p:cNvPr id="38" name="Блок-схема: несколько документов 37"/>
          <p:cNvSpPr>
            <a:spLocks noChangeArrowheads="1"/>
          </p:cNvSpPr>
          <p:nvPr/>
        </p:nvSpPr>
        <p:spPr bwMode="auto">
          <a:xfrm>
            <a:off x="6084172" y="1412777"/>
            <a:ext cx="1558925" cy="938598"/>
          </a:xfrm>
          <a:prstGeom prst="flowChartMultidocument">
            <a:avLst/>
          </a:prstGeom>
          <a:solidFill>
            <a:schemeClr val="accent5"/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 dirty="0"/>
              <a:t>Платежные поручения</a:t>
            </a:r>
          </a:p>
        </p:txBody>
      </p:sp>
      <p:sp>
        <p:nvSpPr>
          <p:cNvPr id="93207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A24A704-3924-4609-9F40-5F62DB7688C7}" type="slidenum">
              <a:rPr lang="ru-RU" altLang="ru-RU" sz="1000" smtClean="0">
                <a:solidFill>
                  <a:srgbClr val="5B0917"/>
                </a:solidFill>
              </a:rPr>
              <a:pPr/>
              <a:t>66</a:t>
            </a:fld>
            <a:endParaRPr lang="ru-RU" altLang="ru-RU" sz="1000">
              <a:solidFill>
                <a:srgbClr val="5B0917"/>
              </a:solidFill>
            </a:endParaRPr>
          </a:p>
        </p:txBody>
      </p:sp>
      <p:sp>
        <p:nvSpPr>
          <p:cNvPr id="4" name="Блок-схема: документ 3"/>
          <p:cNvSpPr/>
          <p:nvPr/>
        </p:nvSpPr>
        <p:spPr bwMode="auto">
          <a:xfrm>
            <a:off x="3380904" y="1474714"/>
            <a:ext cx="1440160" cy="818284"/>
          </a:xfrm>
          <a:prstGeom prst="flowChartDocument">
            <a:avLst/>
          </a:prstGeom>
          <a:solidFill>
            <a:schemeClr val="accent5"/>
          </a:solidFill>
          <a:ln w="44450" cap="flat" cmpd="sng" algn="ctr">
            <a:solidFill>
              <a:srgbClr val="CC33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Реестр платежей</a:t>
            </a:r>
          </a:p>
        </p:txBody>
      </p:sp>
      <p:sp>
        <p:nvSpPr>
          <p:cNvPr id="49" name="Блок-схема: несколько документов 48"/>
          <p:cNvSpPr>
            <a:spLocks noChangeArrowheads="1"/>
          </p:cNvSpPr>
          <p:nvPr/>
        </p:nvSpPr>
        <p:spPr bwMode="auto">
          <a:xfrm>
            <a:off x="3380908" y="2736796"/>
            <a:ext cx="1551135" cy="908228"/>
          </a:xfrm>
          <a:prstGeom prst="flowChartMultidocument">
            <a:avLst/>
          </a:prstGeom>
          <a:solidFill>
            <a:schemeClr val="accent5"/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 dirty="0"/>
              <a:t>Банковская выписка</a:t>
            </a:r>
          </a:p>
        </p:txBody>
      </p:sp>
      <p:sp>
        <p:nvSpPr>
          <p:cNvPr id="56" name="Блок-схема: несколько документов 55"/>
          <p:cNvSpPr>
            <a:spLocks noChangeArrowheads="1"/>
          </p:cNvSpPr>
          <p:nvPr/>
        </p:nvSpPr>
        <p:spPr bwMode="auto">
          <a:xfrm>
            <a:off x="564807" y="2742813"/>
            <a:ext cx="1558925" cy="902219"/>
          </a:xfrm>
          <a:prstGeom prst="flowChartMultidocument">
            <a:avLst/>
          </a:prstGeom>
          <a:solidFill>
            <a:schemeClr val="accent5"/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 dirty="0"/>
              <a:t>Отражение факта</a:t>
            </a:r>
          </a:p>
        </p:txBody>
      </p:sp>
      <p:pic>
        <p:nvPicPr>
          <p:cNvPr id="71" name="Picture 2" descr="M:\Руководство_2015\Pict\Raznesenie_001.tif"/>
          <p:cNvPicPr>
            <a:picLocks noChangeAspect="1" noChangeArrowheads="1"/>
          </p:cNvPicPr>
          <p:nvPr/>
        </p:nvPicPr>
        <p:blipFill rotWithShape="1">
          <a:blip r:embed="rId5"/>
          <a:srcRect b="18373"/>
          <a:stretch/>
        </p:blipFill>
        <p:spPr bwMode="auto">
          <a:xfrm>
            <a:off x="163036" y="3999810"/>
            <a:ext cx="6857236" cy="2093486"/>
          </a:xfrm>
          <a:prstGeom prst="rect">
            <a:avLst/>
          </a:prstGeom>
          <a:noFill/>
          <a:ln>
            <a:noFill/>
          </a:ln>
          <a:effectLst>
            <a:outerShdw blurRad="127000" dist="35921" dir="5400000" sx="103000" sy="103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Рисунок 932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30" y="2224100"/>
            <a:ext cx="609600" cy="609600"/>
          </a:xfrm>
          <a:prstGeom prst="rect">
            <a:avLst/>
          </a:prstGeom>
        </p:spPr>
      </p:pic>
      <p:sp>
        <p:nvSpPr>
          <p:cNvPr id="93205" name="Стрелка вправо 93204"/>
          <p:cNvSpPr/>
          <p:nvPr/>
        </p:nvSpPr>
        <p:spPr bwMode="auto">
          <a:xfrm>
            <a:off x="2389312" y="1674614"/>
            <a:ext cx="720080" cy="288705"/>
          </a:xfrm>
          <a:prstGeom prst="rightArrow">
            <a:avLst/>
          </a:prstGeom>
          <a:solidFill>
            <a:schemeClr val="accent5"/>
          </a:solidFill>
          <a:ln>
            <a:solidFill>
              <a:srgbClr val="D2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Стрелка вправо 81"/>
          <p:cNvSpPr/>
          <p:nvPr/>
        </p:nvSpPr>
        <p:spPr bwMode="auto">
          <a:xfrm>
            <a:off x="5092576" y="1674614"/>
            <a:ext cx="720080" cy="288705"/>
          </a:xfrm>
          <a:prstGeom prst="rightArrow">
            <a:avLst/>
          </a:prstGeom>
          <a:solidFill>
            <a:schemeClr val="accent5"/>
          </a:solidFill>
          <a:ln>
            <a:solidFill>
              <a:srgbClr val="D2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Стрелка вправо 82"/>
          <p:cNvSpPr/>
          <p:nvPr/>
        </p:nvSpPr>
        <p:spPr bwMode="auto">
          <a:xfrm flipH="1">
            <a:off x="5092576" y="2932967"/>
            <a:ext cx="720080" cy="288705"/>
          </a:xfrm>
          <a:prstGeom prst="rightArrow">
            <a:avLst/>
          </a:prstGeom>
          <a:solidFill>
            <a:schemeClr val="accent5"/>
          </a:solidFill>
          <a:ln>
            <a:solidFill>
              <a:srgbClr val="D2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Стрелка вправо 83"/>
          <p:cNvSpPr/>
          <p:nvPr/>
        </p:nvSpPr>
        <p:spPr bwMode="auto">
          <a:xfrm flipH="1">
            <a:off x="2389312" y="2932966"/>
            <a:ext cx="720080" cy="288705"/>
          </a:xfrm>
          <a:prstGeom prst="rightArrow">
            <a:avLst/>
          </a:prstGeom>
          <a:solidFill>
            <a:schemeClr val="accent5"/>
          </a:solidFill>
          <a:ln>
            <a:solidFill>
              <a:srgbClr val="D2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52" y="2780928"/>
            <a:ext cx="609600" cy="609600"/>
          </a:xfrm>
          <a:prstGeom prst="rect">
            <a:avLst/>
          </a:prstGeom>
        </p:spPr>
      </p:pic>
      <p:sp>
        <p:nvSpPr>
          <p:cNvPr id="86" name="Стрелка вправо 85"/>
          <p:cNvSpPr/>
          <p:nvPr/>
        </p:nvSpPr>
        <p:spPr bwMode="auto">
          <a:xfrm rot="5400000">
            <a:off x="6573608" y="2380528"/>
            <a:ext cx="360039" cy="296753"/>
          </a:xfrm>
          <a:prstGeom prst="rightArrow">
            <a:avLst/>
          </a:prstGeom>
          <a:solidFill>
            <a:schemeClr val="accent5"/>
          </a:solidFill>
          <a:ln>
            <a:solidFill>
              <a:srgbClr val="D2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1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3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 animBg="1"/>
      <p:bldP spid="49" grpId="0" animBg="1"/>
      <p:bldP spid="5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 можно </a:t>
            </a:r>
            <a:r>
              <a:rPr lang="ru-RU" altLang="ru-RU" dirty="0" err="1" smtClean="0"/>
              <a:t>ДиректБанк</a:t>
            </a:r>
            <a:r>
              <a:rPr lang="ru-RU" altLang="ru-RU" dirty="0" smtClean="0"/>
              <a:t>, </a:t>
            </a:r>
            <a:r>
              <a:rPr lang="ru-RU" altLang="ru-RU" dirty="0"/>
              <a:t>но для валюты</a:t>
            </a:r>
            <a:r>
              <a:rPr lang="en-US" altLang="ru-RU" dirty="0"/>
              <a:t>?</a:t>
            </a:r>
            <a:endParaRPr lang="ru-RU" altLang="ru-RU" dirty="0"/>
          </a:p>
        </p:txBody>
      </p:sp>
      <p:sp>
        <p:nvSpPr>
          <p:cNvPr id="64515" name="Объект 3"/>
          <p:cNvSpPr>
            <a:spLocks noGrp="1"/>
          </p:cNvSpPr>
          <p:nvPr>
            <p:ph idx="1"/>
          </p:nvPr>
        </p:nvSpPr>
        <p:spPr>
          <a:xfrm>
            <a:off x="107950" y="1557338"/>
            <a:ext cx="8928100" cy="5040312"/>
          </a:xfrm>
        </p:spPr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Разработан прототип </a:t>
            </a:r>
            <a:r>
              <a:rPr lang="ru-RU" altLang="ru-RU" dirty="0" smtClean="0">
                <a:solidFill>
                  <a:srgbClr val="C00000"/>
                </a:solidFill>
              </a:rPr>
              <a:t>в 1С:УХ</a:t>
            </a:r>
            <a:endParaRPr lang="ru-RU" altLang="ru-RU" dirty="0">
              <a:solidFill>
                <a:srgbClr val="C00000"/>
              </a:solidFill>
            </a:endParaRPr>
          </a:p>
          <a:p>
            <a:pPr lvl="1"/>
            <a:r>
              <a:rPr lang="ru-RU" altLang="ru-RU" dirty="0">
                <a:solidFill>
                  <a:schemeClr val="tx1"/>
                </a:solidFill>
              </a:rPr>
              <a:t>Формат </a:t>
            </a:r>
            <a:r>
              <a:rPr lang="en-US" altLang="ru-RU" dirty="0">
                <a:solidFill>
                  <a:schemeClr val="tx1"/>
                </a:solidFill>
              </a:rPr>
              <a:t>ISO 20022</a:t>
            </a:r>
            <a:endParaRPr lang="ru-RU" altLang="ru-RU" dirty="0">
              <a:solidFill>
                <a:schemeClr val="tx1"/>
              </a:solidFill>
            </a:endParaRPr>
          </a:p>
          <a:p>
            <a:pPr lvl="1"/>
            <a:r>
              <a:rPr lang="ru-RU" altLang="ru-RU" dirty="0">
                <a:solidFill>
                  <a:schemeClr val="tx1"/>
                </a:solidFill>
              </a:rPr>
              <a:t>Формируем </a:t>
            </a:r>
            <a:r>
              <a:rPr lang="en-US" altLang="ru-RU" dirty="0">
                <a:solidFill>
                  <a:schemeClr val="tx1"/>
                </a:solidFill>
              </a:rPr>
              <a:t>pain001</a:t>
            </a:r>
            <a:endParaRPr lang="ru-RU" altLang="ru-RU" dirty="0">
              <a:solidFill>
                <a:schemeClr val="tx1"/>
              </a:solidFill>
            </a:endParaRPr>
          </a:p>
          <a:p>
            <a:pPr lvl="1"/>
            <a:r>
              <a:rPr lang="ru-RU" altLang="ru-RU" dirty="0">
                <a:solidFill>
                  <a:schemeClr val="tx1"/>
                </a:solidFill>
              </a:rPr>
              <a:t>Читаем </a:t>
            </a:r>
            <a:r>
              <a:rPr lang="en-US" altLang="ru-RU" dirty="0">
                <a:solidFill>
                  <a:schemeClr val="tx1"/>
                </a:solidFill>
              </a:rPr>
              <a:t>camt053</a:t>
            </a:r>
            <a:endParaRPr lang="ru-RU" altLang="ru-RU" dirty="0">
              <a:solidFill>
                <a:schemeClr val="tx1"/>
              </a:solidFill>
            </a:endParaRPr>
          </a:p>
          <a:p>
            <a:r>
              <a:rPr lang="ru-RU" altLang="ru-RU" dirty="0">
                <a:solidFill>
                  <a:srgbClr val="C00000"/>
                </a:solidFill>
              </a:rPr>
              <a:t>В планах – валютный контроль</a:t>
            </a:r>
          </a:p>
        </p:txBody>
      </p:sp>
      <p:sp>
        <p:nvSpPr>
          <p:cNvPr id="64516" name="Номер слайда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029F404-FF21-41AE-BF04-45E59330792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67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64517" name="Picture 5" descr="C:\Users\Spevak_D\OneDrive\Pics\Свободные изображения\ISO_english_logo_ic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2630496"/>
            <a:ext cx="422275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256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title"/>
          </p:nvPr>
        </p:nvSpPr>
        <p:spPr>
          <a:xfrm>
            <a:off x="1692279" y="152400"/>
            <a:ext cx="5688013" cy="1081088"/>
          </a:xfrm>
        </p:spPr>
        <p:txBody>
          <a:bodyPr/>
          <a:lstStyle/>
          <a:p>
            <a:r>
              <a:rPr lang="ru-RU" altLang="ru-RU" dirty="0" smtClean="0">
                <a:cs typeface="Arial" panose="020B0604020202020204" pitchFamily="34" charset="0"/>
              </a:rPr>
              <a:t>Кстати, о валютном контроле</a:t>
            </a:r>
            <a:endParaRPr lang="en-US" altLang="ru-RU" dirty="0"/>
          </a:p>
        </p:txBody>
      </p:sp>
      <p:sp>
        <p:nvSpPr>
          <p:cNvPr id="34819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86BCDBB-E827-4BB8-B6A7-FD53C1B2B786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68</a:t>
            </a:fld>
            <a:endParaRPr lang="ru-RU" altLang="ru-RU" sz="1000"/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755576" y="1436693"/>
            <a:ext cx="566578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solidFill>
                  <a:schemeClr val="tx1"/>
                </a:solidFill>
              </a:rPr>
              <a:t>Паспорта сделок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solidFill>
                  <a:schemeClr val="tx1"/>
                </a:solidFill>
              </a:rPr>
              <a:t>Справки о валютных операциях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solidFill>
                  <a:schemeClr val="tx1"/>
                </a:solidFill>
              </a:rPr>
              <a:t>Справки о подтверждающих документах</a:t>
            </a:r>
          </a:p>
        </p:txBody>
      </p:sp>
      <p:grpSp>
        <p:nvGrpSpPr>
          <p:cNvPr id="34821" name="Группа 6"/>
          <p:cNvGrpSpPr>
            <a:grpSpLocks/>
          </p:cNvGrpSpPr>
          <p:nvPr/>
        </p:nvGrpSpPr>
        <p:grpSpPr bwMode="auto">
          <a:xfrm>
            <a:off x="2411417" y="4616450"/>
            <a:ext cx="1944687" cy="1778000"/>
            <a:chOff x="2195736" y="4579367"/>
            <a:chExt cx="1944216" cy="1778322"/>
          </a:xfrm>
        </p:grpSpPr>
        <p:sp>
          <p:nvSpPr>
            <p:cNvPr id="8" name="Овал 7"/>
            <p:cNvSpPr/>
            <p:nvPr/>
          </p:nvSpPr>
          <p:spPr bwMode="auto">
            <a:xfrm>
              <a:off x="2195736" y="4579367"/>
              <a:ext cx="1944216" cy="1778322"/>
            </a:xfrm>
            <a:prstGeom prst="ellipse">
              <a:avLst/>
            </a:prstGeom>
            <a:solidFill>
              <a:srgbClr val="F9E383">
                <a:alpha val="50000"/>
              </a:srgbClr>
            </a:solidFill>
            <a:ln w="4445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67980" y="5185373"/>
              <a:ext cx="1599730" cy="5664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latin typeface="Arial Black" panose="020B0A04020102020204" pitchFamily="34" charset="0"/>
                </a:rPr>
                <a:t>173-ФЗ</a:t>
              </a:r>
            </a:p>
          </p:txBody>
        </p:sp>
      </p:grpSp>
      <p:grpSp>
        <p:nvGrpSpPr>
          <p:cNvPr id="34822" name="Группа 5"/>
          <p:cNvGrpSpPr>
            <a:grpSpLocks/>
          </p:cNvGrpSpPr>
          <p:nvPr/>
        </p:nvGrpSpPr>
        <p:grpSpPr bwMode="auto">
          <a:xfrm>
            <a:off x="4787900" y="4616450"/>
            <a:ext cx="1820863" cy="1765300"/>
            <a:chOff x="5652120" y="4615830"/>
            <a:chExt cx="1820510" cy="1765498"/>
          </a:xfrm>
        </p:grpSpPr>
        <p:sp>
          <p:nvSpPr>
            <p:cNvPr id="9" name="Овал 8"/>
            <p:cNvSpPr/>
            <p:nvPr/>
          </p:nvSpPr>
          <p:spPr bwMode="auto">
            <a:xfrm>
              <a:off x="5652120" y="4615830"/>
              <a:ext cx="1820510" cy="1765498"/>
            </a:xfrm>
            <a:prstGeom prst="ellipse">
              <a:avLst/>
            </a:prstGeom>
            <a:solidFill>
              <a:srgbClr val="F9E383">
                <a:alpha val="50000"/>
              </a:srgbClr>
            </a:solidFill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01906" y="5215424"/>
              <a:ext cx="1320940" cy="5663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latin typeface="Arial Black" panose="020B0A04020102020204" pitchFamily="34" charset="0"/>
                </a:rPr>
                <a:t>138-И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301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Основная задача – контроль сроков</a:t>
            </a:r>
            <a:endParaRPr lang="ru-RU" alt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341438"/>
            <a:ext cx="8928100" cy="52562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b="1">
                <a:solidFill>
                  <a:srgbClr val="C00000"/>
                </a:solidFill>
              </a:rPr>
              <a:t>Оповещения:</a:t>
            </a:r>
          </a:p>
          <a:p>
            <a:pPr lvl="1"/>
            <a:r>
              <a:rPr lang="ru-RU" altLang="ru-RU">
                <a:solidFill>
                  <a:schemeClr val="tx1"/>
                </a:solidFill>
              </a:rPr>
              <a:t>Подходит ожидаемый срок закрытия задолженности, указанный в СВО/СПД</a:t>
            </a:r>
          </a:p>
          <a:p>
            <a:pPr lvl="1"/>
            <a:r>
              <a:rPr lang="ru-RU" altLang="ru-RU">
                <a:solidFill>
                  <a:schemeClr val="tx1"/>
                </a:solidFill>
              </a:rPr>
              <a:t>Подходит срок формирования СВО/СПД по первичному документу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b="1">
                <a:solidFill>
                  <a:srgbClr val="C00000"/>
                </a:solidFill>
              </a:rPr>
              <a:t>Отчеты по контролю сроков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50A88A6-C3C2-4A19-9AA8-EFD1D0C76185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69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5" name="Picture 5" descr="https://gyazo.com/2a45298a1331ad1a8439aa1b2673225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3573016"/>
            <a:ext cx="8455025" cy="1296987"/>
          </a:xfrm>
          <a:prstGeom prst="rect">
            <a:avLst/>
          </a:prstGeom>
          <a:noFill/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Spevak_D\AppData\Roaming\Skype\darth_anyan\media_messaging\media_cache_v3\^FD0A602A86174E3C1A0A00F56C086EB49359A83C233F34E622^pimgpsh_fullsize_dist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4827042"/>
            <a:ext cx="8753475" cy="1338262"/>
          </a:xfrm>
          <a:prstGeom prst="rect">
            <a:avLst/>
          </a:prstGeom>
          <a:noFill/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866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Прямоугольник 173"/>
          <p:cNvSpPr/>
          <p:nvPr/>
        </p:nvSpPr>
        <p:spPr>
          <a:xfrm>
            <a:off x="92075" y="1673225"/>
            <a:ext cx="8963025" cy="393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93663" y="4338646"/>
            <a:ext cx="6532562" cy="11334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93663" y="3027371"/>
            <a:ext cx="6532562" cy="11334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98362" name="Скругленный прямоугольник 98361"/>
          <p:cNvSpPr/>
          <p:nvPr/>
        </p:nvSpPr>
        <p:spPr>
          <a:xfrm>
            <a:off x="92079" y="1700221"/>
            <a:ext cx="6532563" cy="11334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cxnSp>
        <p:nvCxnSpPr>
          <p:cNvPr id="98359" name="Прямая соединительная линия 98358"/>
          <p:cNvCxnSpPr/>
          <p:nvPr/>
        </p:nvCxnSpPr>
        <p:spPr>
          <a:xfrm>
            <a:off x="1984375" y="2765425"/>
            <a:ext cx="1588" cy="1987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Текст 6"/>
          <p:cNvSpPr txBox="1">
            <a:spLocks/>
          </p:cNvSpPr>
          <p:nvPr/>
        </p:nvSpPr>
        <p:spPr bwMode="auto">
          <a:xfrm>
            <a:off x="92075" y="3036896"/>
            <a:ext cx="9032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3500" anchor="b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355600" indent="-17780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541338" indent="-18573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719138" indent="-1778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ru-RU" altLang="ru-RU" sz="1500" b="1">
                <a:solidFill>
                  <a:srgbClr val="0051A0"/>
                </a:solidFill>
              </a:rPr>
              <a:t>Филиал</a:t>
            </a:r>
          </a:p>
        </p:txBody>
      </p:sp>
      <p:sp>
        <p:nvSpPr>
          <p:cNvPr id="39945" name="Текст 6"/>
          <p:cNvSpPr txBox="1">
            <a:spLocks/>
          </p:cNvSpPr>
          <p:nvPr/>
        </p:nvSpPr>
        <p:spPr bwMode="auto">
          <a:xfrm>
            <a:off x="127000" y="1762125"/>
            <a:ext cx="901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3500" anchor="b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355600" indent="-17780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541338" indent="-185738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719138" indent="-1778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ru-RU" altLang="ru-RU" sz="1500" b="1">
                <a:solidFill>
                  <a:srgbClr val="0051A0"/>
                </a:solidFill>
              </a:rPr>
              <a:t>АУП</a:t>
            </a:r>
          </a:p>
        </p:txBody>
      </p:sp>
      <p:pic>
        <p:nvPicPr>
          <p:cNvPr id="39946" name="Picture 2" descr="http://cliparts.co/cliparts/riL/ne5/riLne5x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7" y="2105025"/>
            <a:ext cx="68738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4" descr="http://www.oaksec.co.uk/wp-content/uploads/2013/09/Icon_FM_Solution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11580" r="11082" b="12608"/>
          <a:stretch/>
        </p:blipFill>
        <p:spPr bwMode="auto">
          <a:xfrm>
            <a:off x="231895" y="3442159"/>
            <a:ext cx="595394" cy="6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2" descr="http://www.ceresfairfood.org.au/wp-content/uploads/2010/02/Host-House-Icon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5" y="4614112"/>
            <a:ext cx="876344" cy="7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9" name="Прямоугольник 98355"/>
          <p:cNvSpPr>
            <a:spLocks noChangeArrowheads="1"/>
          </p:cNvSpPr>
          <p:nvPr/>
        </p:nvSpPr>
        <p:spPr bwMode="auto">
          <a:xfrm>
            <a:off x="237392" y="4379920"/>
            <a:ext cx="6110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00" b="1">
                <a:solidFill>
                  <a:srgbClr val="0051A0"/>
                </a:solidFill>
              </a:rPr>
              <a:t>ОПС</a:t>
            </a:r>
          </a:p>
        </p:txBody>
      </p:sp>
      <p:sp>
        <p:nvSpPr>
          <p:cNvPr id="98357" name="Скругленный прямоугольник 98356"/>
          <p:cNvSpPr/>
          <p:nvPr/>
        </p:nvSpPr>
        <p:spPr>
          <a:xfrm>
            <a:off x="2727329" y="1720850"/>
            <a:ext cx="2132013" cy="4318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en-US" sz="140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1C: </a:t>
            </a:r>
            <a:r>
              <a:rPr lang="ru-RU" sz="140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Управление Холдингом</a:t>
            </a: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1133475" y="2279658"/>
            <a:ext cx="17018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1С: Управление торговлей АСКУ</a:t>
            </a: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4756154" y="2284421"/>
            <a:ext cx="17018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1С: Зарплата и управление персоналом АСЗУП</a:t>
            </a: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1136654" y="3321053"/>
            <a:ext cx="1700213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1С: Управление торговлей АСКУ </a:t>
            </a:r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2944814" y="3325816"/>
            <a:ext cx="1701800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1С: Бухгалтерия КОРП АБСНУ</a:t>
            </a: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4757738" y="3325816"/>
            <a:ext cx="17018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1С: Зарплата и управление персоналом АСЗУП</a:t>
            </a: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1136650" y="4645033"/>
            <a:ext cx="5322888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en-US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Front Office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Торговый модуль</a:t>
            </a:r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3794125" y="2152658"/>
            <a:ext cx="1588" cy="1217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5611817" y="2738438"/>
            <a:ext cx="1587" cy="1987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30" idx="1"/>
          </p:cNvCxnSpPr>
          <p:nvPr/>
        </p:nvCxnSpPr>
        <p:spPr>
          <a:xfrm flipH="1" flipV="1">
            <a:off x="2840038" y="3552825"/>
            <a:ext cx="1917700" cy="15875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H="1" flipV="1">
            <a:off x="2838450" y="2511433"/>
            <a:ext cx="1917700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Скругленный прямоугольник 125"/>
          <p:cNvSpPr/>
          <p:nvPr/>
        </p:nvSpPr>
        <p:spPr>
          <a:xfrm>
            <a:off x="2943229" y="2284421"/>
            <a:ext cx="1700213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1С: Бухгалтерия КОРП АСБНУ</a:t>
            </a:r>
          </a:p>
        </p:txBody>
      </p:sp>
      <p:grpSp>
        <p:nvGrpSpPr>
          <p:cNvPr id="39962" name="Группа 77"/>
          <p:cNvGrpSpPr>
            <a:grpSpLocks/>
          </p:cNvGrpSpPr>
          <p:nvPr/>
        </p:nvGrpSpPr>
        <p:grpSpPr bwMode="auto">
          <a:xfrm>
            <a:off x="2244729" y="1936750"/>
            <a:ext cx="2614613" cy="1411288"/>
            <a:chOff x="3025083" y="1415261"/>
            <a:chExt cx="3486404" cy="1881940"/>
          </a:xfrm>
        </p:grpSpPr>
        <p:cxnSp>
          <p:nvCxnSpPr>
            <p:cNvPr id="65" name="Соединительная линия уступом 64"/>
            <p:cNvCxnSpPr/>
            <p:nvPr/>
          </p:nvCxnSpPr>
          <p:spPr>
            <a:xfrm rot="16200000" flipH="1">
              <a:off x="3845350" y="2470582"/>
              <a:ext cx="6351" cy="1646886"/>
            </a:xfrm>
            <a:prstGeom prst="bentConnector3">
              <a:avLst>
                <a:gd name="adj1" fmla="val -9071988"/>
              </a:avLst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Соединительная линия уступом 69"/>
            <p:cNvCxnSpPr>
              <a:stCxn id="98357" idx="3"/>
            </p:cNvCxnSpPr>
            <p:nvPr/>
          </p:nvCxnSpPr>
          <p:spPr>
            <a:xfrm flipH="1">
              <a:off x="4678320" y="1415261"/>
              <a:ext cx="1833167" cy="1301905"/>
            </a:xfrm>
            <a:prstGeom prst="bentConnector3">
              <a:avLst>
                <a:gd name="adj1" fmla="val -16630"/>
              </a:avLst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Скругленный прямоугольник 171"/>
          <p:cNvSpPr/>
          <p:nvPr/>
        </p:nvSpPr>
        <p:spPr>
          <a:xfrm>
            <a:off x="6883403" y="1720850"/>
            <a:ext cx="2063750" cy="4318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ru-RU" sz="1050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Характеристики тиражного решения</a:t>
            </a:r>
          </a:p>
        </p:txBody>
      </p:sp>
      <p:sp>
        <p:nvSpPr>
          <p:cNvPr id="173" name="Скругленный прямоугольник 172"/>
          <p:cNvSpPr/>
          <p:nvPr/>
        </p:nvSpPr>
        <p:spPr>
          <a:xfrm>
            <a:off x="6883400" y="2197107"/>
            <a:ext cx="2065338" cy="3275013"/>
          </a:xfrm>
          <a:prstGeom prst="roundRect">
            <a:avLst>
              <a:gd name="adj" fmla="val 33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25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Масштаб тиража</a:t>
            </a:r>
          </a:p>
          <a:p>
            <a:pPr algn="ctr">
              <a:defRPr/>
            </a:pPr>
            <a:r>
              <a:rPr lang="ru-RU" sz="1125" dirty="0">
                <a:solidFill>
                  <a:srgbClr val="5F0000">
                    <a:lumMod val="90000"/>
                    <a:lumOff val="10000"/>
                  </a:srgbClr>
                </a:solidFill>
              </a:rPr>
              <a:t>84 УФПС, 773 почтамта, </a:t>
            </a:r>
            <a:br>
              <a:rPr lang="ru-RU" sz="1125" dirty="0">
                <a:solidFill>
                  <a:srgbClr val="5F0000">
                    <a:lumMod val="90000"/>
                    <a:lumOff val="10000"/>
                  </a:srgbClr>
                </a:solidFill>
              </a:rPr>
            </a:br>
            <a:r>
              <a:rPr lang="ru-RU" sz="1125" dirty="0">
                <a:solidFill>
                  <a:srgbClr val="5F0000">
                    <a:lumMod val="90000"/>
                    <a:lumOff val="10000"/>
                  </a:srgbClr>
                </a:solidFill>
              </a:rPr>
              <a:t>42 000 </a:t>
            </a:r>
            <a:r>
              <a:rPr lang="ru-RU" sz="1125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ОПС</a:t>
            </a:r>
          </a:p>
          <a:p>
            <a:pPr algn="ctr">
              <a:defRPr/>
            </a:pPr>
            <a:endParaRPr lang="ru-RU" sz="1125" dirty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r>
              <a:rPr lang="ru-RU" sz="1125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Количество </a:t>
            </a:r>
            <a:r>
              <a:rPr lang="ru-RU" sz="1125" b="1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лицензий</a:t>
            </a:r>
            <a:endParaRPr lang="en-US" sz="1125" b="1" dirty="0" smtClean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r>
              <a:rPr lang="en-US" sz="1125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40 000</a:t>
            </a:r>
            <a:endParaRPr lang="ru-RU" sz="1125" dirty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endParaRPr lang="ru-RU" sz="1125" b="1" dirty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r>
              <a:rPr lang="ru-RU" sz="1125" b="1" dirty="0">
                <a:solidFill>
                  <a:srgbClr val="5F0000">
                    <a:lumMod val="90000"/>
                    <a:lumOff val="10000"/>
                  </a:srgbClr>
                </a:solidFill>
              </a:rPr>
              <a:t>Количество активных </a:t>
            </a:r>
            <a:r>
              <a:rPr lang="ru-RU" sz="1125" b="1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пользователей</a:t>
            </a:r>
            <a:r>
              <a:rPr lang="en-US" sz="1125" b="1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 </a:t>
            </a:r>
            <a:r>
              <a:rPr lang="ru-RU" sz="1125" b="1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УХ</a:t>
            </a:r>
            <a:endParaRPr lang="ru-RU" sz="1125" b="1" dirty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r>
              <a:rPr lang="ru-RU" sz="1125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270</a:t>
            </a:r>
            <a:endParaRPr lang="ru-RU" sz="1125" dirty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endParaRPr lang="ru-RU" sz="1125" dirty="0">
              <a:solidFill>
                <a:srgbClr val="5F0000">
                  <a:lumMod val="90000"/>
                  <a:lumOff val="10000"/>
                </a:srgbClr>
              </a:solidFill>
            </a:endParaRPr>
          </a:p>
          <a:p>
            <a:pPr algn="ctr">
              <a:defRPr/>
            </a:pPr>
            <a:r>
              <a:rPr lang="ru-RU" sz="1125" b="1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Объем хранилища БД</a:t>
            </a:r>
          </a:p>
          <a:p>
            <a:pPr algn="ctr">
              <a:defRPr/>
            </a:pPr>
            <a:r>
              <a:rPr lang="ru-RU" sz="1125" dirty="0" smtClean="0">
                <a:solidFill>
                  <a:srgbClr val="5F0000">
                    <a:lumMod val="90000"/>
                    <a:lumOff val="10000"/>
                  </a:srgbClr>
                </a:solidFill>
              </a:rPr>
              <a:t>15 </a:t>
            </a:r>
            <a:r>
              <a:rPr lang="en-US" sz="1125" dirty="0">
                <a:solidFill>
                  <a:srgbClr val="5F0000">
                    <a:lumMod val="90000"/>
                    <a:lumOff val="10000"/>
                  </a:srgbClr>
                </a:solidFill>
              </a:rPr>
              <a:t>T</a:t>
            </a:r>
            <a:r>
              <a:rPr lang="ru-RU" sz="1125" dirty="0">
                <a:solidFill>
                  <a:srgbClr val="5F0000">
                    <a:lumMod val="90000"/>
                    <a:lumOff val="10000"/>
                  </a:srgbClr>
                </a:solidFill>
              </a:rPr>
              <a:t>б</a:t>
            </a:r>
          </a:p>
        </p:txBody>
      </p:sp>
      <p:pic>
        <p:nvPicPr>
          <p:cNvPr id="39966" name="Picture 21" descr="Poch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7" y="5907806"/>
            <a:ext cx="12842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35" descr="C:\Users\mitrohin_s\Desktop\ЛоготипМКСКОМ дополнительный (непрозрачный фон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84" y="5907806"/>
            <a:ext cx="2317154" cy="5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04448" y="6597650"/>
            <a:ext cx="40620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A501BF-20A3-483C-80BD-A69C3360162A}" type="slidenum">
              <a:rPr lang="ru-RU" altLang="ru-RU" sz="14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ru-RU" altLang="ru-RU" sz="1400" dirty="0"/>
          </a:p>
        </p:txBody>
      </p:sp>
      <p:sp>
        <p:nvSpPr>
          <p:cNvPr id="36" name="Заголовок 2"/>
          <p:cNvSpPr txBox="1">
            <a:spLocks/>
          </p:cNvSpPr>
          <p:nvPr/>
        </p:nvSpPr>
        <p:spPr>
          <a:xfrm>
            <a:off x="1763717" y="169871"/>
            <a:ext cx="5616575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kern="0" dirty="0" smtClean="0"/>
              <a:t>Не бывает корпоративных проектов без интеграции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346735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рисками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70</a:t>
            </a:fld>
            <a:endParaRPr lang="ru-RU" altLang="ru-RU" dirty="0"/>
          </a:p>
        </p:txBody>
      </p:sp>
      <p:pic>
        <p:nvPicPr>
          <p:cNvPr id="3" name="Picture 2" descr="C:\Users\Spevak_D\OneDrive\Pics\Свободные изображения\1330303031-80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33" y="1268760"/>
            <a:ext cx="5400600" cy="45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pevak_D\Downloads\army-2186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81225"/>
            <a:ext cx="6443662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Что может дать система?</a:t>
            </a:r>
          </a:p>
        </p:txBody>
      </p:sp>
      <p:sp>
        <p:nvSpPr>
          <p:cNvPr id="18436" name="Объект 2"/>
          <p:cNvSpPr>
            <a:spLocks noGrp="1"/>
          </p:cNvSpPr>
          <p:nvPr>
            <p:ph idx="1"/>
          </p:nvPr>
        </p:nvSpPr>
        <p:spPr>
          <a:xfrm>
            <a:off x="107950" y="1341438"/>
            <a:ext cx="8928100" cy="5256212"/>
          </a:xfrm>
        </p:spPr>
        <p:txBody>
          <a:bodyPr/>
          <a:lstStyle/>
          <a:p>
            <a:r>
              <a:rPr lang="ru-RU" altLang="ru-RU"/>
              <a:t>Актуальные и достоверные исходные данные</a:t>
            </a:r>
          </a:p>
          <a:p>
            <a:r>
              <a:rPr lang="ru-RU" altLang="ru-RU"/>
              <a:t>Инструменты оценки и идентификации риска</a:t>
            </a:r>
          </a:p>
          <a:p>
            <a:r>
              <a:rPr lang="ru-RU" altLang="ru-RU"/>
              <a:t>Инструменты управления риском</a:t>
            </a:r>
          </a:p>
        </p:txBody>
      </p:sp>
      <p:sp>
        <p:nvSpPr>
          <p:cNvPr id="18437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0C941F1-4E17-4659-ACAD-C70794AD7A72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71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29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4" y="1395415"/>
            <a:ext cx="635317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8F4179F-CF83-4863-BDBA-2D0410E5E713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72</a:t>
            </a:fld>
            <a:endParaRPr lang="ru-RU" altLang="ru-RU" sz="1000"/>
          </a:p>
        </p:txBody>
      </p:sp>
      <p:sp>
        <p:nvSpPr>
          <p:cNvPr id="1946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Валютный риск</a:t>
            </a:r>
          </a:p>
        </p:txBody>
      </p:sp>
    </p:spTree>
    <p:extLst>
      <p:ext uri="{BB962C8B-B14F-4D97-AF65-F5344CB8AC3E}">
        <p14:creationId xmlns:p14="http://schemas.microsoft.com/office/powerpoint/2010/main" val="3331181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4099" name="Заголовок 3"/>
          <p:cNvSpPr>
            <a:spLocks noGrp="1"/>
          </p:cNvSpPr>
          <p:nvPr>
            <p:ph type="title"/>
          </p:nvPr>
        </p:nvSpPr>
        <p:spPr>
          <a:xfrm>
            <a:off x="1620838" y="161925"/>
            <a:ext cx="6696075" cy="1081088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/>
              <a:t>Стресс-тестирование валютных рисков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447808"/>
            <a:ext cx="8634412" cy="3508375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cap="flat" cmpd="sng" algn="ctr">
                <a:solidFill>
                  <a:srgbClr val="CC33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92" y="6597650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73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93663" y="5171909"/>
            <a:ext cx="8928100" cy="1641467"/>
          </a:xfrm>
        </p:spPr>
        <p:txBody>
          <a:bodyPr/>
          <a:lstStyle/>
          <a:p>
            <a:r>
              <a:rPr lang="ru-RU" altLang="ru-RU" dirty="0" smtClean="0"/>
              <a:t>Краткосрочная позиция: платежный календарь</a:t>
            </a:r>
            <a:endParaRPr lang="ru-RU" altLang="ru-RU" dirty="0"/>
          </a:p>
          <a:p>
            <a:r>
              <a:rPr lang="ru-RU" altLang="ru-RU" dirty="0" smtClean="0"/>
              <a:t>Среднесрочная позиция: специальные отчеты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50077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Методы снижения валютного риска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63" y="1341438"/>
            <a:ext cx="8928100" cy="5256212"/>
          </a:xfrm>
        </p:spPr>
        <p:txBody>
          <a:bodyPr/>
          <a:lstStyle/>
          <a:p>
            <a:r>
              <a:rPr lang="ru-RU" altLang="ru-RU" dirty="0"/>
              <a:t>Ограничение перечня используемых валют</a:t>
            </a:r>
          </a:p>
          <a:p>
            <a:r>
              <a:rPr lang="ru-RU" altLang="ru-RU" dirty="0" smtClean="0"/>
              <a:t>Натуральное </a:t>
            </a:r>
            <a:r>
              <a:rPr lang="ru-RU" altLang="ru-RU" dirty="0"/>
              <a:t>хеджирование</a:t>
            </a:r>
          </a:p>
          <a:p>
            <a:r>
              <a:rPr lang="ru-RU" altLang="ru-RU" dirty="0" smtClean="0"/>
              <a:t>Интервальная </a:t>
            </a:r>
            <a:r>
              <a:rPr lang="ru-RU" altLang="ru-RU" dirty="0"/>
              <a:t>оговорка</a:t>
            </a:r>
          </a:p>
          <a:p>
            <a:endParaRPr lang="ru-RU" altLang="ru-RU" dirty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74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3716346"/>
            <a:ext cx="85820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998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4099" name="Заголовок 3"/>
          <p:cNvSpPr>
            <a:spLocks noGrp="1"/>
          </p:cNvSpPr>
          <p:nvPr>
            <p:ph type="title"/>
          </p:nvPr>
        </p:nvSpPr>
        <p:spPr>
          <a:xfrm>
            <a:off x="1558929" y="161925"/>
            <a:ext cx="6696075" cy="1081088"/>
          </a:xfrm>
        </p:spPr>
        <p:txBody>
          <a:bodyPr/>
          <a:lstStyle/>
          <a:p>
            <a:pPr>
              <a:defRPr/>
            </a:pPr>
            <a:r>
              <a:rPr lang="ru-RU" dirty="0"/>
              <a:t>Хеджирование валютных рисков:</a:t>
            </a:r>
            <a:br>
              <a:rPr lang="ru-RU" dirty="0"/>
            </a:br>
            <a:r>
              <a:rPr lang="ru-RU" dirty="0"/>
              <a:t>Валютный своп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520701" y="1268416"/>
            <a:ext cx="7318375" cy="1006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latin typeface="+mj-lt"/>
              </a:rPr>
              <a:t>Валютный своп — это комбинация двух противоположных конверсионных сделок на одинаковую сумму с разными датами валютирования.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2349500"/>
            <a:ext cx="8208962" cy="3589338"/>
          </a:xfrm>
          <a:prstGeom prst="rect">
            <a:avLst/>
          </a:prstGeom>
          <a:noFill/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92" y="6597650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75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55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4099" name="Заголовок 3"/>
          <p:cNvSpPr>
            <a:spLocks noGrp="1"/>
          </p:cNvSpPr>
          <p:nvPr>
            <p:ph type="title"/>
          </p:nvPr>
        </p:nvSpPr>
        <p:spPr>
          <a:xfrm>
            <a:off x="1558929" y="161925"/>
            <a:ext cx="6696075" cy="1081088"/>
          </a:xfrm>
        </p:spPr>
        <p:txBody>
          <a:bodyPr/>
          <a:lstStyle/>
          <a:p>
            <a:pPr>
              <a:defRPr/>
            </a:pPr>
            <a:r>
              <a:rPr lang="ru-RU" dirty="0"/>
              <a:t>Управление процентными рисками:</a:t>
            </a:r>
            <a:br>
              <a:rPr lang="ru-RU" dirty="0"/>
            </a:br>
            <a:r>
              <a:rPr lang="ru-RU" dirty="0"/>
              <a:t>Сбор и оценка риска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395292" y="1508128"/>
            <a:ext cx="8937625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latin typeface="+mj-lt"/>
              </a:rPr>
              <a:t>Процентный риск — риск возникновения финансовых потерь из-за неблагоприятных изменений процентных ставок. 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36529" y="2420941"/>
            <a:ext cx="8855075" cy="2974975"/>
          </a:xfr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cap="flat" cmpd="sng" algn="ctr">
                <a:solidFill>
                  <a:srgbClr val="CC33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92" y="6597650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76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rgbClr val="5F0000"/>
              </a:solidFill>
              <a:cs typeface="Arial" panose="020B0604020202020204" pitchFamily="34" charset="0"/>
            </a:endParaRPr>
          </a:p>
        </p:txBody>
      </p:sp>
      <p:sp>
        <p:nvSpPr>
          <p:cNvPr id="31747" name="Заголовок 3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696075" cy="1081088"/>
          </a:xfrm>
        </p:spPr>
        <p:txBody>
          <a:bodyPr/>
          <a:lstStyle/>
          <a:p>
            <a:r>
              <a:rPr lang="ru-RU" altLang="ru-RU" dirty="0" smtClean="0"/>
              <a:t>Кредитные риски: оцениваем контрагентов</a:t>
            </a:r>
            <a:endParaRPr lang="ru-RU" altLang="ru-RU" dirty="0"/>
          </a:p>
        </p:txBody>
      </p:sp>
      <p:sp>
        <p:nvSpPr>
          <p:cNvPr id="31748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B762BF7-6CDA-4E71-BC26-23BBC959DC98}" type="slidenum">
              <a:rPr lang="ru-RU" altLang="ru-RU" sz="1000">
                <a:solidFill>
                  <a:srgbClr val="C7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77</a:t>
            </a:fld>
            <a:endParaRPr lang="ru-RU" altLang="ru-RU" sz="1000">
              <a:solidFill>
                <a:srgbClr val="C70000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6443665" y="1127125"/>
            <a:ext cx="1441450" cy="1149350"/>
          </a:xfrm>
          <a:prstGeom prst="rect">
            <a:avLst/>
          </a:prstGeom>
          <a:solidFill>
            <a:srgbClr val="4F81BD">
              <a:alpha val="0"/>
            </a:srgbClr>
          </a:solidFill>
          <a:ln w="25400" cap="flat" cmpd="sng" algn="ctr">
            <a:solidFill>
              <a:sysClr val="windowText" lastClr="000000"/>
            </a:solidFill>
            <a:prstDash val="dashDot"/>
          </a:ln>
          <a:effectLst/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cxnSp>
        <p:nvCxnSpPr>
          <p:cNvPr id="31750" name="Прямая соединительная линия 126"/>
          <p:cNvCxnSpPr>
            <a:cxnSpLocks noChangeShapeType="1"/>
          </p:cNvCxnSpPr>
          <p:nvPr/>
        </p:nvCxnSpPr>
        <p:spPr bwMode="auto">
          <a:xfrm>
            <a:off x="1898650" y="1106496"/>
            <a:ext cx="0" cy="2663825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1" name="Прямая соединительная линия 127"/>
          <p:cNvCxnSpPr>
            <a:cxnSpLocks noChangeShapeType="1"/>
          </p:cNvCxnSpPr>
          <p:nvPr/>
        </p:nvCxnSpPr>
        <p:spPr bwMode="auto">
          <a:xfrm>
            <a:off x="3914775" y="1106496"/>
            <a:ext cx="0" cy="2663825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Прямая соединительная линия 128"/>
          <p:cNvCxnSpPr>
            <a:cxnSpLocks noChangeShapeType="1"/>
          </p:cNvCxnSpPr>
          <p:nvPr/>
        </p:nvCxnSpPr>
        <p:spPr bwMode="auto">
          <a:xfrm>
            <a:off x="6003925" y="1098558"/>
            <a:ext cx="0" cy="2663825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Прямая соединительная линия 129"/>
          <p:cNvCxnSpPr>
            <a:cxnSpLocks noChangeShapeType="1"/>
          </p:cNvCxnSpPr>
          <p:nvPr/>
        </p:nvCxnSpPr>
        <p:spPr bwMode="auto">
          <a:xfrm>
            <a:off x="1395417" y="1106488"/>
            <a:ext cx="4606925" cy="0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Прямая соединительная линия 130"/>
          <p:cNvCxnSpPr>
            <a:cxnSpLocks noChangeShapeType="1"/>
          </p:cNvCxnSpPr>
          <p:nvPr/>
        </p:nvCxnSpPr>
        <p:spPr bwMode="auto">
          <a:xfrm>
            <a:off x="1395417" y="2185988"/>
            <a:ext cx="4606925" cy="0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Прямая соединительная линия 131"/>
          <p:cNvCxnSpPr>
            <a:cxnSpLocks noChangeShapeType="1"/>
          </p:cNvCxnSpPr>
          <p:nvPr/>
        </p:nvCxnSpPr>
        <p:spPr bwMode="auto">
          <a:xfrm>
            <a:off x="1395417" y="3338513"/>
            <a:ext cx="4606925" cy="0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6" name="TextBox 132"/>
          <p:cNvSpPr txBox="1">
            <a:spLocks noChangeArrowheads="1"/>
          </p:cNvSpPr>
          <p:nvPr/>
        </p:nvSpPr>
        <p:spPr bwMode="auto">
          <a:xfrm>
            <a:off x="2660656" y="3779839"/>
            <a:ext cx="28377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Платежная дисциплина</a:t>
            </a:r>
          </a:p>
        </p:txBody>
      </p:sp>
      <p:sp>
        <p:nvSpPr>
          <p:cNvPr id="31757" name="TextBox 133"/>
          <p:cNvSpPr txBox="1">
            <a:spLocks noChangeArrowheads="1"/>
          </p:cNvSpPr>
          <p:nvPr/>
        </p:nvSpPr>
        <p:spPr bwMode="auto">
          <a:xfrm rot="-5400000">
            <a:off x="1184565" y="2642061"/>
            <a:ext cx="9519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Низкая</a:t>
            </a:r>
          </a:p>
        </p:txBody>
      </p:sp>
      <p:sp>
        <p:nvSpPr>
          <p:cNvPr id="31758" name="TextBox 134"/>
          <p:cNvSpPr txBox="1">
            <a:spLocks noChangeArrowheads="1"/>
          </p:cNvSpPr>
          <p:nvPr/>
        </p:nvSpPr>
        <p:spPr bwMode="auto">
          <a:xfrm>
            <a:off x="4359275" y="3368678"/>
            <a:ext cx="10994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Высокая</a:t>
            </a:r>
          </a:p>
        </p:txBody>
      </p:sp>
      <p:sp>
        <p:nvSpPr>
          <p:cNvPr id="31759" name="TextBox 135"/>
          <p:cNvSpPr txBox="1">
            <a:spLocks noChangeArrowheads="1"/>
          </p:cNvSpPr>
          <p:nvPr/>
        </p:nvSpPr>
        <p:spPr bwMode="auto">
          <a:xfrm rot="-5400000">
            <a:off x="1102092" y="1460962"/>
            <a:ext cx="10994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Высокая</a:t>
            </a:r>
          </a:p>
        </p:txBody>
      </p:sp>
      <p:sp>
        <p:nvSpPr>
          <p:cNvPr id="31760" name="TextBox 136"/>
          <p:cNvSpPr txBox="1">
            <a:spLocks noChangeArrowheads="1"/>
          </p:cNvSpPr>
          <p:nvPr/>
        </p:nvSpPr>
        <p:spPr bwMode="auto">
          <a:xfrm>
            <a:off x="2446341" y="3368678"/>
            <a:ext cx="9519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Низкая</a:t>
            </a:r>
          </a:p>
        </p:txBody>
      </p:sp>
      <p:sp>
        <p:nvSpPr>
          <p:cNvPr id="31761" name="TextBox 137"/>
          <p:cNvSpPr txBox="1">
            <a:spLocks noChangeArrowheads="1"/>
          </p:cNvSpPr>
          <p:nvPr/>
        </p:nvSpPr>
        <p:spPr bwMode="auto">
          <a:xfrm rot="-5400000">
            <a:off x="452189" y="1950705"/>
            <a:ext cx="14959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Значимость</a:t>
            </a:r>
          </a:p>
        </p:txBody>
      </p:sp>
      <p:cxnSp>
        <p:nvCxnSpPr>
          <p:cNvPr id="31762" name="Прямая соединительная линия 138"/>
          <p:cNvCxnSpPr>
            <a:cxnSpLocks noChangeShapeType="1"/>
          </p:cNvCxnSpPr>
          <p:nvPr/>
        </p:nvCxnSpPr>
        <p:spPr bwMode="auto">
          <a:xfrm>
            <a:off x="1908175" y="3767138"/>
            <a:ext cx="4103688" cy="0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3" name="Прямая соединительная линия 139"/>
          <p:cNvCxnSpPr>
            <a:cxnSpLocks noChangeShapeType="1"/>
          </p:cNvCxnSpPr>
          <p:nvPr/>
        </p:nvCxnSpPr>
        <p:spPr bwMode="auto">
          <a:xfrm>
            <a:off x="1395413" y="1106496"/>
            <a:ext cx="0" cy="2232025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" name="Прямоугольник 140"/>
          <p:cNvSpPr/>
          <p:nvPr/>
        </p:nvSpPr>
        <p:spPr>
          <a:xfrm>
            <a:off x="2906717" y="1674813"/>
            <a:ext cx="720725" cy="360362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П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2187575" y="1674813"/>
            <a:ext cx="719138" cy="360362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А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3143250" y="2322513"/>
            <a:ext cx="476250" cy="360362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П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2187579" y="2322513"/>
            <a:ext cx="955675" cy="360362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А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4814890" y="2322513"/>
            <a:ext cx="900112" cy="360362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П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4273550" y="2322513"/>
            <a:ext cx="541338" cy="360362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А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4645025" y="1674813"/>
            <a:ext cx="1079500" cy="360362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П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4286254" y="1674813"/>
            <a:ext cx="360363" cy="360362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  <a:latin typeface="Calibri"/>
                <a:cs typeface="Arial" charset="0"/>
              </a:rPr>
              <a:t>А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6616700" y="1292233"/>
            <a:ext cx="1079500" cy="360363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prstClr val="black"/>
                </a:solidFill>
                <a:latin typeface="Calibri"/>
                <a:cs typeface="Arial" charset="0"/>
              </a:rPr>
              <a:t>Аванс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6616700" y="1720851"/>
            <a:ext cx="1079500" cy="360363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kern="0" dirty="0" err="1">
                <a:solidFill>
                  <a:prstClr val="black"/>
                </a:solidFill>
                <a:latin typeface="Calibri"/>
                <a:cs typeface="Arial" charset="0"/>
              </a:rPr>
              <a:t>Постоплата</a:t>
            </a:r>
            <a:endParaRPr lang="ru-RU" sz="1400" kern="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31774" name="Рисунок 1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20938"/>
            <a:ext cx="16367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Стрелка влево 151"/>
          <p:cNvSpPr/>
          <p:nvPr/>
        </p:nvSpPr>
        <p:spPr>
          <a:xfrm>
            <a:off x="2906713" y="1700213"/>
            <a:ext cx="252412" cy="334962"/>
          </a:xfrm>
          <a:prstGeom prst="leftArrow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53" name="Стрелка влево 152"/>
          <p:cNvSpPr/>
          <p:nvPr/>
        </p:nvSpPr>
        <p:spPr>
          <a:xfrm rot="10800000">
            <a:off x="2654304" y="1700213"/>
            <a:ext cx="252413" cy="334962"/>
          </a:xfrm>
          <a:prstGeom prst="leftArrow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54" name="Стрелка влево 153"/>
          <p:cNvSpPr/>
          <p:nvPr/>
        </p:nvSpPr>
        <p:spPr>
          <a:xfrm>
            <a:off x="3143250" y="2328863"/>
            <a:ext cx="185738" cy="334962"/>
          </a:xfrm>
          <a:prstGeom prst="leftArrow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55" name="Стрелка влево 154"/>
          <p:cNvSpPr/>
          <p:nvPr/>
        </p:nvSpPr>
        <p:spPr>
          <a:xfrm>
            <a:off x="4822829" y="2322513"/>
            <a:ext cx="360363" cy="334962"/>
          </a:xfrm>
          <a:prstGeom prst="leftArrow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56" name="Стрелка влево 155"/>
          <p:cNvSpPr/>
          <p:nvPr/>
        </p:nvSpPr>
        <p:spPr>
          <a:xfrm rot="10800000">
            <a:off x="4635504" y="2322513"/>
            <a:ext cx="179388" cy="334962"/>
          </a:xfrm>
          <a:prstGeom prst="leftArrow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57" name="Стрелка влево 156"/>
          <p:cNvSpPr/>
          <p:nvPr/>
        </p:nvSpPr>
        <p:spPr>
          <a:xfrm>
            <a:off x="4651375" y="1690688"/>
            <a:ext cx="442913" cy="334962"/>
          </a:xfrm>
          <a:prstGeom prst="leftArrow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31781" name="TextBox 157"/>
          <p:cNvSpPr txBox="1">
            <a:spLocks noChangeArrowheads="1"/>
          </p:cNvSpPr>
          <p:nvPr/>
        </p:nvSpPr>
        <p:spPr bwMode="auto">
          <a:xfrm>
            <a:off x="2105202" y="2824170"/>
            <a:ext cx="17570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Аванс </a:t>
            </a:r>
            <a:r>
              <a:rPr lang="en-US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0%</a:t>
            </a:r>
            <a:r>
              <a:rPr lang="en-US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или 100%</a:t>
            </a:r>
          </a:p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Постоплата </a:t>
            </a:r>
            <a:r>
              <a:rPr lang="en-US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0% или 0%</a:t>
            </a:r>
          </a:p>
        </p:txBody>
      </p:sp>
      <p:sp>
        <p:nvSpPr>
          <p:cNvPr id="31782" name="TextBox 158"/>
          <p:cNvSpPr txBox="1">
            <a:spLocks noChangeArrowheads="1"/>
          </p:cNvSpPr>
          <p:nvPr/>
        </p:nvSpPr>
        <p:spPr bwMode="auto">
          <a:xfrm>
            <a:off x="4254766" y="2824170"/>
            <a:ext cx="124566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Аванс </a:t>
            </a:r>
            <a:r>
              <a:rPr lang="en-US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%</a:t>
            </a:r>
          </a:p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Постоплата </a:t>
            </a:r>
            <a:r>
              <a:rPr lang="en-US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31783" name="TextBox 159"/>
          <p:cNvSpPr txBox="1">
            <a:spLocks noChangeArrowheads="1"/>
          </p:cNvSpPr>
          <p:nvPr/>
        </p:nvSpPr>
        <p:spPr bwMode="auto">
          <a:xfrm>
            <a:off x="2362466" y="1117608"/>
            <a:ext cx="124566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Аванс 50% </a:t>
            </a:r>
          </a:p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Постоплата 50%</a:t>
            </a:r>
          </a:p>
        </p:txBody>
      </p:sp>
      <p:sp>
        <p:nvSpPr>
          <p:cNvPr id="31784" name="TextBox 160"/>
          <p:cNvSpPr txBox="1">
            <a:spLocks noChangeArrowheads="1"/>
          </p:cNvSpPr>
          <p:nvPr/>
        </p:nvSpPr>
        <p:spPr bwMode="auto">
          <a:xfrm>
            <a:off x="4321441" y="1117608"/>
            <a:ext cx="124566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Аванс 20% </a:t>
            </a:r>
          </a:p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Постоплата 80%</a:t>
            </a:r>
          </a:p>
        </p:txBody>
      </p:sp>
      <p:pic>
        <p:nvPicPr>
          <p:cNvPr id="162" name="Рисунок 1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" y="4316413"/>
            <a:ext cx="4608513" cy="2101850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188" y="4316421"/>
            <a:ext cx="4464050" cy="207803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1787" name="TextBox 163"/>
          <p:cNvSpPr txBox="1">
            <a:spLocks noChangeArrowheads="1"/>
          </p:cNvSpPr>
          <p:nvPr/>
        </p:nvSpPr>
        <p:spPr bwMode="auto">
          <a:xfrm>
            <a:off x="250825" y="6369051"/>
            <a:ext cx="36451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Классы контрагентов от задолженности</a:t>
            </a:r>
          </a:p>
        </p:txBody>
      </p:sp>
      <p:sp>
        <p:nvSpPr>
          <p:cNvPr id="31788" name="TextBox 164"/>
          <p:cNvSpPr txBox="1">
            <a:spLocks noChangeArrowheads="1"/>
          </p:cNvSpPr>
          <p:nvPr/>
        </p:nvSpPr>
        <p:spPr bwMode="auto">
          <a:xfrm>
            <a:off x="5489575" y="6378575"/>
            <a:ext cx="296773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Условия расчетов по договорам</a:t>
            </a:r>
          </a:p>
        </p:txBody>
      </p:sp>
      <p:sp>
        <p:nvSpPr>
          <p:cNvPr id="47" name="Стрелка влево 46"/>
          <p:cNvSpPr/>
          <p:nvPr/>
        </p:nvSpPr>
        <p:spPr>
          <a:xfrm rot="10800000">
            <a:off x="2886079" y="2328863"/>
            <a:ext cx="252413" cy="334962"/>
          </a:xfrm>
          <a:prstGeom prst="leftArrow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cxnSp>
        <p:nvCxnSpPr>
          <p:cNvPr id="31790" name="Прямая со стрелкой 49"/>
          <p:cNvCxnSpPr>
            <a:cxnSpLocks noChangeShapeType="1"/>
          </p:cNvCxnSpPr>
          <p:nvPr/>
        </p:nvCxnSpPr>
        <p:spPr bwMode="auto">
          <a:xfrm flipV="1">
            <a:off x="2214563" y="2497138"/>
            <a:ext cx="352425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6951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4099" name="Заголовок 3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696075" cy="1081088"/>
          </a:xfrm>
        </p:spPr>
        <p:txBody>
          <a:bodyPr/>
          <a:lstStyle/>
          <a:p>
            <a:pPr>
              <a:defRPr/>
            </a:pPr>
            <a:r>
              <a:rPr lang="ru-RU" dirty="0"/>
              <a:t>Анализ дебиторской задолженности.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7" y="1412881"/>
            <a:ext cx="8053387" cy="50403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92" y="6597650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749044-ED70-4B78-92CF-52FBF2A9BDC7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78</a:t>
            </a:fld>
            <a:endParaRPr lang="ru-RU" altLang="ru-RU" sz="100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15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Сбор дебиторской задолженности</a:t>
            </a: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5D59924-DBBC-4AC1-80B4-02D6D80A78BF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79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sp>
        <p:nvSpPr>
          <p:cNvPr id="5" name="Freeform 46"/>
          <p:cNvSpPr>
            <a:spLocks noChangeAspect="1" noEditPoints="1"/>
          </p:cNvSpPr>
          <p:nvPr/>
        </p:nvSpPr>
        <p:spPr bwMode="auto">
          <a:xfrm>
            <a:off x="395288" y="2982916"/>
            <a:ext cx="933450" cy="1296987"/>
          </a:xfrm>
          <a:custGeom>
            <a:avLst/>
            <a:gdLst>
              <a:gd name="T0" fmla="*/ 2147483647 w 3426"/>
              <a:gd name="T1" fmla="*/ 2147483647 h 4763"/>
              <a:gd name="T2" fmla="*/ 2147483647 w 3426"/>
              <a:gd name="T3" fmla="*/ 2147483647 h 4763"/>
              <a:gd name="T4" fmla="*/ 2147483647 w 3426"/>
              <a:gd name="T5" fmla="*/ 2147483647 h 4763"/>
              <a:gd name="T6" fmla="*/ 2147483647 w 3426"/>
              <a:gd name="T7" fmla="*/ 2147483647 h 4763"/>
              <a:gd name="T8" fmla="*/ 2147483647 w 3426"/>
              <a:gd name="T9" fmla="*/ 2147483647 h 4763"/>
              <a:gd name="T10" fmla="*/ 2147483647 w 3426"/>
              <a:gd name="T11" fmla="*/ 2147483647 h 4763"/>
              <a:gd name="T12" fmla="*/ 2147483647 w 3426"/>
              <a:gd name="T13" fmla="*/ 2147483647 h 4763"/>
              <a:gd name="T14" fmla="*/ 2147483647 w 3426"/>
              <a:gd name="T15" fmla="*/ 2147483647 h 4763"/>
              <a:gd name="T16" fmla="*/ 2147483647 w 3426"/>
              <a:gd name="T17" fmla="*/ 2147483647 h 4763"/>
              <a:gd name="T18" fmla="*/ 2147483647 w 3426"/>
              <a:gd name="T19" fmla="*/ 2147483647 h 4763"/>
              <a:gd name="T20" fmla="*/ 2147483647 w 3426"/>
              <a:gd name="T21" fmla="*/ 2147483647 h 4763"/>
              <a:gd name="T22" fmla="*/ 2147483647 w 3426"/>
              <a:gd name="T23" fmla="*/ 2147483647 h 4763"/>
              <a:gd name="T24" fmla="*/ 2147483647 w 3426"/>
              <a:gd name="T25" fmla="*/ 2147483647 h 4763"/>
              <a:gd name="T26" fmla="*/ 2147483647 w 3426"/>
              <a:gd name="T27" fmla="*/ 2147483647 h 4763"/>
              <a:gd name="T28" fmla="*/ 2147483647 w 3426"/>
              <a:gd name="T29" fmla="*/ 2147483647 h 4763"/>
              <a:gd name="T30" fmla="*/ 2147483647 w 3426"/>
              <a:gd name="T31" fmla="*/ 2147483647 h 4763"/>
              <a:gd name="T32" fmla="*/ 2147483647 w 3426"/>
              <a:gd name="T33" fmla="*/ 2147483647 h 4763"/>
              <a:gd name="T34" fmla="*/ 2147483647 w 3426"/>
              <a:gd name="T35" fmla="*/ 2147483647 h 4763"/>
              <a:gd name="T36" fmla="*/ 2147483647 w 3426"/>
              <a:gd name="T37" fmla="*/ 2147483647 h 4763"/>
              <a:gd name="T38" fmla="*/ 2147483647 w 3426"/>
              <a:gd name="T39" fmla="*/ 2147483647 h 4763"/>
              <a:gd name="T40" fmla="*/ 2147483647 w 3426"/>
              <a:gd name="T41" fmla="*/ 2147483647 h 4763"/>
              <a:gd name="T42" fmla="*/ 2147483647 w 3426"/>
              <a:gd name="T43" fmla="*/ 2147483647 h 4763"/>
              <a:gd name="T44" fmla="*/ 2147483647 w 3426"/>
              <a:gd name="T45" fmla="*/ 2147483647 h 4763"/>
              <a:gd name="T46" fmla="*/ 2147483647 w 3426"/>
              <a:gd name="T47" fmla="*/ 2147483647 h 4763"/>
              <a:gd name="T48" fmla="*/ 2147483647 w 3426"/>
              <a:gd name="T49" fmla="*/ 2147483647 h 4763"/>
              <a:gd name="T50" fmla="*/ 2147483647 w 3426"/>
              <a:gd name="T51" fmla="*/ 2147483647 h 4763"/>
              <a:gd name="T52" fmla="*/ 2147483647 w 3426"/>
              <a:gd name="T53" fmla="*/ 2147483647 h 4763"/>
              <a:gd name="T54" fmla="*/ 2147483647 w 3426"/>
              <a:gd name="T55" fmla="*/ 2147483647 h 4763"/>
              <a:gd name="T56" fmla="*/ 2147483647 w 3426"/>
              <a:gd name="T57" fmla="*/ 2147483647 h 4763"/>
              <a:gd name="T58" fmla="*/ 2147483647 w 3426"/>
              <a:gd name="T59" fmla="*/ 2147483647 h 4763"/>
              <a:gd name="T60" fmla="*/ 2147483647 w 3426"/>
              <a:gd name="T61" fmla="*/ 2147483647 h 4763"/>
              <a:gd name="T62" fmla="*/ 2147483647 w 3426"/>
              <a:gd name="T63" fmla="*/ 2147483647 h 4763"/>
              <a:gd name="T64" fmla="*/ 2147483647 w 3426"/>
              <a:gd name="T65" fmla="*/ 2147483647 h 4763"/>
              <a:gd name="T66" fmla="*/ 2147483647 w 3426"/>
              <a:gd name="T67" fmla="*/ 2147483647 h 4763"/>
              <a:gd name="T68" fmla="*/ 2147483647 w 3426"/>
              <a:gd name="T69" fmla="*/ 2147483647 h 4763"/>
              <a:gd name="T70" fmla="*/ 2147483647 w 3426"/>
              <a:gd name="T71" fmla="*/ 2147483647 h 4763"/>
              <a:gd name="T72" fmla="*/ 2147483647 w 3426"/>
              <a:gd name="T73" fmla="*/ 2147483647 h 4763"/>
              <a:gd name="T74" fmla="*/ 2147483647 w 3426"/>
              <a:gd name="T75" fmla="*/ 2147483647 h 4763"/>
              <a:gd name="T76" fmla="*/ 2147483647 w 3426"/>
              <a:gd name="T77" fmla="*/ 2147483647 h 4763"/>
              <a:gd name="T78" fmla="*/ 2147483647 w 3426"/>
              <a:gd name="T79" fmla="*/ 2147483647 h 4763"/>
              <a:gd name="T80" fmla="*/ 2147483647 w 3426"/>
              <a:gd name="T81" fmla="*/ 2147483647 h 4763"/>
              <a:gd name="T82" fmla="*/ 2147483647 w 3426"/>
              <a:gd name="T83" fmla="*/ 2147483647 h 4763"/>
              <a:gd name="T84" fmla="*/ 2147483647 w 3426"/>
              <a:gd name="T85" fmla="*/ 2147483647 h 4763"/>
              <a:gd name="T86" fmla="*/ 2147483647 w 3426"/>
              <a:gd name="T87" fmla="*/ 2147483647 h 4763"/>
              <a:gd name="T88" fmla="*/ 2147483647 w 3426"/>
              <a:gd name="T89" fmla="*/ 2147483647 h 4763"/>
              <a:gd name="T90" fmla="*/ 2147483647 w 3426"/>
              <a:gd name="T91" fmla="*/ 2147483647 h 4763"/>
              <a:gd name="T92" fmla="*/ 2147483647 w 3426"/>
              <a:gd name="T93" fmla="*/ 2147483647 h 4763"/>
              <a:gd name="T94" fmla="*/ 2147483647 w 3426"/>
              <a:gd name="T95" fmla="*/ 2147483647 h 4763"/>
              <a:gd name="T96" fmla="*/ 2147483647 w 3426"/>
              <a:gd name="T97" fmla="*/ 2147483647 h 4763"/>
              <a:gd name="T98" fmla="*/ 2147483647 w 3426"/>
              <a:gd name="T99" fmla="*/ 2147483647 h 4763"/>
              <a:gd name="T100" fmla="*/ 2147483647 w 3426"/>
              <a:gd name="T101" fmla="*/ 2147483647 h 4763"/>
              <a:gd name="T102" fmla="*/ 2147483647 w 3426"/>
              <a:gd name="T103" fmla="*/ 2147483647 h 4763"/>
              <a:gd name="T104" fmla="*/ 2147483647 w 3426"/>
              <a:gd name="T105" fmla="*/ 2147483647 h 4763"/>
              <a:gd name="T106" fmla="*/ 2147483647 w 3426"/>
              <a:gd name="T107" fmla="*/ 2147483647 h 4763"/>
              <a:gd name="T108" fmla="*/ 2147483647 w 3426"/>
              <a:gd name="T109" fmla="*/ 2147483647 h 4763"/>
              <a:gd name="T110" fmla="*/ 2147483647 w 3426"/>
              <a:gd name="T111" fmla="*/ 2147483647 h 4763"/>
              <a:gd name="T112" fmla="*/ 2147483647 w 3426"/>
              <a:gd name="T113" fmla="*/ 2147483647 h 4763"/>
              <a:gd name="T114" fmla="*/ 2147483647 w 3426"/>
              <a:gd name="T115" fmla="*/ 2147483647 h 4763"/>
              <a:gd name="T116" fmla="*/ 2147483647 w 3426"/>
              <a:gd name="T117" fmla="*/ 2147483647 h 4763"/>
              <a:gd name="T118" fmla="*/ 2147483647 w 3426"/>
              <a:gd name="T119" fmla="*/ 2147483647 h 4763"/>
              <a:gd name="T120" fmla="*/ 2147483647 w 3426"/>
              <a:gd name="T121" fmla="*/ 2147483647 h 4763"/>
              <a:gd name="T122" fmla="*/ 2147483647 w 3426"/>
              <a:gd name="T123" fmla="*/ 2147483647 h 4763"/>
              <a:gd name="T124" fmla="*/ 2147483647 w 3426"/>
              <a:gd name="T125" fmla="*/ 2147483647 h 4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26"/>
              <a:gd name="T190" fmla="*/ 0 h 4763"/>
              <a:gd name="T191" fmla="*/ 3426 w 3426"/>
              <a:gd name="T192" fmla="*/ 4763 h 476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26" h="4763">
                <a:moveTo>
                  <a:pt x="612" y="2471"/>
                </a:moveTo>
                <a:lnTo>
                  <a:pt x="612" y="2471"/>
                </a:lnTo>
                <a:lnTo>
                  <a:pt x="612" y="2455"/>
                </a:lnTo>
                <a:lnTo>
                  <a:pt x="615" y="2441"/>
                </a:lnTo>
                <a:lnTo>
                  <a:pt x="619" y="2426"/>
                </a:lnTo>
                <a:lnTo>
                  <a:pt x="625" y="2412"/>
                </a:lnTo>
                <a:lnTo>
                  <a:pt x="631" y="2398"/>
                </a:lnTo>
                <a:lnTo>
                  <a:pt x="638" y="2386"/>
                </a:lnTo>
                <a:lnTo>
                  <a:pt x="648" y="2374"/>
                </a:lnTo>
                <a:lnTo>
                  <a:pt x="657" y="2363"/>
                </a:lnTo>
                <a:lnTo>
                  <a:pt x="668" y="2354"/>
                </a:lnTo>
                <a:lnTo>
                  <a:pt x="679" y="2344"/>
                </a:lnTo>
                <a:lnTo>
                  <a:pt x="692" y="2337"/>
                </a:lnTo>
                <a:lnTo>
                  <a:pt x="705" y="2331"/>
                </a:lnTo>
                <a:lnTo>
                  <a:pt x="719" y="2325"/>
                </a:lnTo>
                <a:lnTo>
                  <a:pt x="734" y="2321"/>
                </a:lnTo>
                <a:lnTo>
                  <a:pt x="749" y="2319"/>
                </a:lnTo>
                <a:lnTo>
                  <a:pt x="765" y="2319"/>
                </a:lnTo>
                <a:lnTo>
                  <a:pt x="780" y="2319"/>
                </a:lnTo>
                <a:lnTo>
                  <a:pt x="796" y="2321"/>
                </a:lnTo>
                <a:lnTo>
                  <a:pt x="811" y="2325"/>
                </a:lnTo>
                <a:lnTo>
                  <a:pt x="824" y="2331"/>
                </a:lnTo>
                <a:lnTo>
                  <a:pt x="837" y="2337"/>
                </a:lnTo>
                <a:lnTo>
                  <a:pt x="850" y="2344"/>
                </a:lnTo>
                <a:lnTo>
                  <a:pt x="861" y="2354"/>
                </a:lnTo>
                <a:lnTo>
                  <a:pt x="872" y="2363"/>
                </a:lnTo>
                <a:lnTo>
                  <a:pt x="883" y="2374"/>
                </a:lnTo>
                <a:lnTo>
                  <a:pt x="892" y="2386"/>
                </a:lnTo>
                <a:lnTo>
                  <a:pt x="899" y="2398"/>
                </a:lnTo>
                <a:lnTo>
                  <a:pt x="905" y="2412"/>
                </a:lnTo>
                <a:lnTo>
                  <a:pt x="911" y="2426"/>
                </a:lnTo>
                <a:lnTo>
                  <a:pt x="914" y="2441"/>
                </a:lnTo>
                <a:lnTo>
                  <a:pt x="917" y="2455"/>
                </a:lnTo>
                <a:lnTo>
                  <a:pt x="917" y="2471"/>
                </a:lnTo>
                <a:lnTo>
                  <a:pt x="917" y="2487"/>
                </a:lnTo>
                <a:lnTo>
                  <a:pt x="914" y="2502"/>
                </a:lnTo>
                <a:lnTo>
                  <a:pt x="911" y="2517"/>
                </a:lnTo>
                <a:lnTo>
                  <a:pt x="905" y="2530"/>
                </a:lnTo>
                <a:lnTo>
                  <a:pt x="899" y="2543"/>
                </a:lnTo>
                <a:lnTo>
                  <a:pt x="892" y="2557"/>
                </a:lnTo>
                <a:lnTo>
                  <a:pt x="883" y="2569"/>
                </a:lnTo>
                <a:lnTo>
                  <a:pt x="872" y="2580"/>
                </a:lnTo>
                <a:lnTo>
                  <a:pt x="861" y="2589"/>
                </a:lnTo>
                <a:lnTo>
                  <a:pt x="850" y="2598"/>
                </a:lnTo>
                <a:lnTo>
                  <a:pt x="837" y="2605"/>
                </a:lnTo>
                <a:lnTo>
                  <a:pt x="824" y="2612"/>
                </a:lnTo>
                <a:lnTo>
                  <a:pt x="811" y="2617"/>
                </a:lnTo>
                <a:lnTo>
                  <a:pt x="796" y="2621"/>
                </a:lnTo>
                <a:lnTo>
                  <a:pt x="780" y="2623"/>
                </a:lnTo>
                <a:lnTo>
                  <a:pt x="765" y="2624"/>
                </a:lnTo>
                <a:lnTo>
                  <a:pt x="749" y="2623"/>
                </a:lnTo>
                <a:lnTo>
                  <a:pt x="734" y="2621"/>
                </a:lnTo>
                <a:lnTo>
                  <a:pt x="719" y="2617"/>
                </a:lnTo>
                <a:lnTo>
                  <a:pt x="705" y="2612"/>
                </a:lnTo>
                <a:lnTo>
                  <a:pt x="692" y="2605"/>
                </a:lnTo>
                <a:lnTo>
                  <a:pt x="679" y="2598"/>
                </a:lnTo>
                <a:lnTo>
                  <a:pt x="668" y="2589"/>
                </a:lnTo>
                <a:lnTo>
                  <a:pt x="657" y="2580"/>
                </a:lnTo>
                <a:lnTo>
                  <a:pt x="648" y="2569"/>
                </a:lnTo>
                <a:lnTo>
                  <a:pt x="638" y="2557"/>
                </a:lnTo>
                <a:lnTo>
                  <a:pt x="631" y="2543"/>
                </a:lnTo>
                <a:lnTo>
                  <a:pt x="625" y="2530"/>
                </a:lnTo>
                <a:lnTo>
                  <a:pt x="619" y="2517"/>
                </a:lnTo>
                <a:lnTo>
                  <a:pt x="615" y="2502"/>
                </a:lnTo>
                <a:lnTo>
                  <a:pt x="612" y="2487"/>
                </a:lnTo>
                <a:lnTo>
                  <a:pt x="612" y="2471"/>
                </a:lnTo>
                <a:close/>
                <a:moveTo>
                  <a:pt x="3160" y="901"/>
                </a:moveTo>
                <a:lnTo>
                  <a:pt x="2532" y="272"/>
                </a:lnTo>
                <a:lnTo>
                  <a:pt x="2532" y="901"/>
                </a:lnTo>
                <a:lnTo>
                  <a:pt x="3160" y="901"/>
                </a:lnTo>
                <a:close/>
                <a:moveTo>
                  <a:pt x="193" y="193"/>
                </a:moveTo>
                <a:lnTo>
                  <a:pt x="193" y="4570"/>
                </a:lnTo>
                <a:lnTo>
                  <a:pt x="3232" y="4570"/>
                </a:lnTo>
                <a:lnTo>
                  <a:pt x="3233" y="1288"/>
                </a:lnTo>
                <a:lnTo>
                  <a:pt x="3426" y="1288"/>
                </a:lnTo>
                <a:lnTo>
                  <a:pt x="3425" y="4763"/>
                </a:lnTo>
                <a:lnTo>
                  <a:pt x="0" y="4763"/>
                </a:lnTo>
                <a:lnTo>
                  <a:pt x="0" y="0"/>
                </a:lnTo>
                <a:lnTo>
                  <a:pt x="2533" y="0"/>
                </a:lnTo>
                <a:lnTo>
                  <a:pt x="3426" y="894"/>
                </a:lnTo>
                <a:lnTo>
                  <a:pt x="3426" y="1095"/>
                </a:lnTo>
                <a:lnTo>
                  <a:pt x="2339" y="1095"/>
                </a:lnTo>
                <a:lnTo>
                  <a:pt x="2339" y="193"/>
                </a:lnTo>
                <a:lnTo>
                  <a:pt x="193" y="193"/>
                </a:lnTo>
                <a:close/>
                <a:moveTo>
                  <a:pt x="1167" y="1806"/>
                </a:moveTo>
                <a:lnTo>
                  <a:pt x="2824" y="1806"/>
                </a:lnTo>
                <a:lnTo>
                  <a:pt x="2824" y="1903"/>
                </a:lnTo>
                <a:lnTo>
                  <a:pt x="1167" y="1903"/>
                </a:lnTo>
                <a:lnTo>
                  <a:pt x="1167" y="1806"/>
                </a:lnTo>
                <a:close/>
                <a:moveTo>
                  <a:pt x="1167" y="2423"/>
                </a:moveTo>
                <a:lnTo>
                  <a:pt x="2824" y="2423"/>
                </a:lnTo>
                <a:lnTo>
                  <a:pt x="2824" y="2519"/>
                </a:lnTo>
                <a:lnTo>
                  <a:pt x="1167" y="2519"/>
                </a:lnTo>
                <a:lnTo>
                  <a:pt x="1167" y="2423"/>
                </a:lnTo>
                <a:close/>
                <a:moveTo>
                  <a:pt x="1167" y="3039"/>
                </a:moveTo>
                <a:lnTo>
                  <a:pt x="2824" y="3039"/>
                </a:lnTo>
                <a:lnTo>
                  <a:pt x="2824" y="3135"/>
                </a:lnTo>
                <a:lnTo>
                  <a:pt x="1167" y="3135"/>
                </a:lnTo>
                <a:lnTo>
                  <a:pt x="1167" y="3039"/>
                </a:lnTo>
                <a:close/>
                <a:moveTo>
                  <a:pt x="1167" y="3656"/>
                </a:moveTo>
                <a:lnTo>
                  <a:pt x="2341" y="3656"/>
                </a:lnTo>
                <a:lnTo>
                  <a:pt x="2341" y="3753"/>
                </a:lnTo>
                <a:lnTo>
                  <a:pt x="1167" y="3753"/>
                </a:lnTo>
                <a:lnTo>
                  <a:pt x="1167" y="3656"/>
                </a:lnTo>
                <a:close/>
                <a:moveTo>
                  <a:pt x="612" y="1855"/>
                </a:moveTo>
                <a:lnTo>
                  <a:pt x="612" y="1855"/>
                </a:lnTo>
                <a:lnTo>
                  <a:pt x="612" y="1839"/>
                </a:lnTo>
                <a:lnTo>
                  <a:pt x="615" y="1823"/>
                </a:lnTo>
                <a:lnTo>
                  <a:pt x="619" y="1809"/>
                </a:lnTo>
                <a:lnTo>
                  <a:pt x="625" y="1794"/>
                </a:lnTo>
                <a:lnTo>
                  <a:pt x="631" y="1781"/>
                </a:lnTo>
                <a:lnTo>
                  <a:pt x="638" y="1769"/>
                </a:lnTo>
                <a:lnTo>
                  <a:pt x="648" y="1757"/>
                </a:lnTo>
                <a:lnTo>
                  <a:pt x="657" y="1746"/>
                </a:lnTo>
                <a:lnTo>
                  <a:pt x="668" y="1736"/>
                </a:lnTo>
                <a:lnTo>
                  <a:pt x="679" y="1728"/>
                </a:lnTo>
                <a:lnTo>
                  <a:pt x="692" y="1719"/>
                </a:lnTo>
                <a:lnTo>
                  <a:pt x="705" y="1713"/>
                </a:lnTo>
                <a:lnTo>
                  <a:pt x="719" y="1708"/>
                </a:lnTo>
                <a:lnTo>
                  <a:pt x="734" y="1705"/>
                </a:lnTo>
                <a:lnTo>
                  <a:pt x="749" y="1702"/>
                </a:lnTo>
                <a:lnTo>
                  <a:pt x="765" y="1701"/>
                </a:lnTo>
                <a:lnTo>
                  <a:pt x="780" y="1702"/>
                </a:lnTo>
                <a:lnTo>
                  <a:pt x="796" y="1705"/>
                </a:lnTo>
                <a:lnTo>
                  <a:pt x="811" y="1708"/>
                </a:lnTo>
                <a:lnTo>
                  <a:pt x="824" y="1713"/>
                </a:lnTo>
                <a:lnTo>
                  <a:pt x="837" y="1719"/>
                </a:lnTo>
                <a:lnTo>
                  <a:pt x="850" y="1728"/>
                </a:lnTo>
                <a:lnTo>
                  <a:pt x="861" y="1736"/>
                </a:lnTo>
                <a:lnTo>
                  <a:pt x="872" y="1746"/>
                </a:lnTo>
                <a:lnTo>
                  <a:pt x="883" y="1757"/>
                </a:lnTo>
                <a:lnTo>
                  <a:pt x="892" y="1769"/>
                </a:lnTo>
                <a:lnTo>
                  <a:pt x="899" y="1781"/>
                </a:lnTo>
                <a:lnTo>
                  <a:pt x="905" y="1794"/>
                </a:lnTo>
                <a:lnTo>
                  <a:pt x="911" y="1809"/>
                </a:lnTo>
                <a:lnTo>
                  <a:pt x="914" y="1823"/>
                </a:lnTo>
                <a:lnTo>
                  <a:pt x="917" y="1839"/>
                </a:lnTo>
                <a:lnTo>
                  <a:pt x="917" y="1855"/>
                </a:lnTo>
                <a:lnTo>
                  <a:pt x="917" y="1869"/>
                </a:lnTo>
                <a:lnTo>
                  <a:pt x="914" y="1885"/>
                </a:lnTo>
                <a:lnTo>
                  <a:pt x="911" y="1899"/>
                </a:lnTo>
                <a:lnTo>
                  <a:pt x="905" y="1914"/>
                </a:lnTo>
                <a:lnTo>
                  <a:pt x="899" y="1927"/>
                </a:lnTo>
                <a:lnTo>
                  <a:pt x="892" y="1939"/>
                </a:lnTo>
                <a:lnTo>
                  <a:pt x="883" y="1951"/>
                </a:lnTo>
                <a:lnTo>
                  <a:pt x="872" y="1962"/>
                </a:lnTo>
                <a:lnTo>
                  <a:pt x="861" y="1972"/>
                </a:lnTo>
                <a:lnTo>
                  <a:pt x="850" y="1980"/>
                </a:lnTo>
                <a:lnTo>
                  <a:pt x="837" y="1989"/>
                </a:lnTo>
                <a:lnTo>
                  <a:pt x="824" y="1995"/>
                </a:lnTo>
                <a:lnTo>
                  <a:pt x="811" y="2000"/>
                </a:lnTo>
                <a:lnTo>
                  <a:pt x="796" y="2003"/>
                </a:lnTo>
                <a:lnTo>
                  <a:pt x="780" y="2006"/>
                </a:lnTo>
                <a:lnTo>
                  <a:pt x="765" y="2007"/>
                </a:lnTo>
                <a:lnTo>
                  <a:pt x="749" y="2006"/>
                </a:lnTo>
                <a:lnTo>
                  <a:pt x="734" y="2003"/>
                </a:lnTo>
                <a:lnTo>
                  <a:pt x="719" y="2000"/>
                </a:lnTo>
                <a:lnTo>
                  <a:pt x="705" y="1995"/>
                </a:lnTo>
                <a:lnTo>
                  <a:pt x="692" y="1989"/>
                </a:lnTo>
                <a:lnTo>
                  <a:pt x="679" y="1980"/>
                </a:lnTo>
                <a:lnTo>
                  <a:pt x="668" y="1972"/>
                </a:lnTo>
                <a:lnTo>
                  <a:pt x="657" y="1962"/>
                </a:lnTo>
                <a:lnTo>
                  <a:pt x="648" y="1951"/>
                </a:lnTo>
                <a:lnTo>
                  <a:pt x="638" y="1939"/>
                </a:lnTo>
                <a:lnTo>
                  <a:pt x="631" y="1927"/>
                </a:lnTo>
                <a:lnTo>
                  <a:pt x="625" y="1914"/>
                </a:lnTo>
                <a:lnTo>
                  <a:pt x="619" y="1899"/>
                </a:lnTo>
                <a:lnTo>
                  <a:pt x="615" y="1885"/>
                </a:lnTo>
                <a:lnTo>
                  <a:pt x="612" y="1869"/>
                </a:lnTo>
                <a:lnTo>
                  <a:pt x="612" y="1855"/>
                </a:lnTo>
                <a:close/>
                <a:moveTo>
                  <a:pt x="612" y="3088"/>
                </a:moveTo>
                <a:lnTo>
                  <a:pt x="612" y="3088"/>
                </a:lnTo>
                <a:lnTo>
                  <a:pt x="612" y="3073"/>
                </a:lnTo>
                <a:lnTo>
                  <a:pt x="615" y="3057"/>
                </a:lnTo>
                <a:lnTo>
                  <a:pt x="619" y="3042"/>
                </a:lnTo>
                <a:lnTo>
                  <a:pt x="625" y="3029"/>
                </a:lnTo>
                <a:lnTo>
                  <a:pt x="631" y="3016"/>
                </a:lnTo>
                <a:lnTo>
                  <a:pt x="638" y="3003"/>
                </a:lnTo>
                <a:lnTo>
                  <a:pt x="648" y="2990"/>
                </a:lnTo>
                <a:lnTo>
                  <a:pt x="657" y="2980"/>
                </a:lnTo>
                <a:lnTo>
                  <a:pt x="668" y="2970"/>
                </a:lnTo>
                <a:lnTo>
                  <a:pt x="679" y="2961"/>
                </a:lnTo>
                <a:lnTo>
                  <a:pt x="692" y="2954"/>
                </a:lnTo>
                <a:lnTo>
                  <a:pt x="705" y="2947"/>
                </a:lnTo>
                <a:lnTo>
                  <a:pt x="719" y="2942"/>
                </a:lnTo>
                <a:lnTo>
                  <a:pt x="734" y="2939"/>
                </a:lnTo>
                <a:lnTo>
                  <a:pt x="749" y="2936"/>
                </a:lnTo>
                <a:lnTo>
                  <a:pt x="765" y="2935"/>
                </a:lnTo>
                <a:lnTo>
                  <a:pt x="780" y="2936"/>
                </a:lnTo>
                <a:lnTo>
                  <a:pt x="796" y="2939"/>
                </a:lnTo>
                <a:lnTo>
                  <a:pt x="811" y="2942"/>
                </a:lnTo>
                <a:lnTo>
                  <a:pt x="824" y="2947"/>
                </a:lnTo>
                <a:lnTo>
                  <a:pt x="837" y="2954"/>
                </a:lnTo>
                <a:lnTo>
                  <a:pt x="850" y="2961"/>
                </a:lnTo>
                <a:lnTo>
                  <a:pt x="861" y="2970"/>
                </a:lnTo>
                <a:lnTo>
                  <a:pt x="872" y="2980"/>
                </a:lnTo>
                <a:lnTo>
                  <a:pt x="883" y="2990"/>
                </a:lnTo>
                <a:lnTo>
                  <a:pt x="892" y="3003"/>
                </a:lnTo>
                <a:lnTo>
                  <a:pt x="899" y="3016"/>
                </a:lnTo>
                <a:lnTo>
                  <a:pt x="905" y="3029"/>
                </a:lnTo>
                <a:lnTo>
                  <a:pt x="911" y="3042"/>
                </a:lnTo>
                <a:lnTo>
                  <a:pt x="914" y="3057"/>
                </a:lnTo>
                <a:lnTo>
                  <a:pt x="917" y="3073"/>
                </a:lnTo>
                <a:lnTo>
                  <a:pt x="917" y="3088"/>
                </a:lnTo>
                <a:lnTo>
                  <a:pt x="917" y="3104"/>
                </a:lnTo>
                <a:lnTo>
                  <a:pt x="914" y="3119"/>
                </a:lnTo>
                <a:lnTo>
                  <a:pt x="911" y="3133"/>
                </a:lnTo>
                <a:lnTo>
                  <a:pt x="905" y="3148"/>
                </a:lnTo>
                <a:lnTo>
                  <a:pt x="899" y="3161"/>
                </a:lnTo>
                <a:lnTo>
                  <a:pt x="892" y="3173"/>
                </a:lnTo>
                <a:lnTo>
                  <a:pt x="883" y="3185"/>
                </a:lnTo>
                <a:lnTo>
                  <a:pt x="872" y="3196"/>
                </a:lnTo>
                <a:lnTo>
                  <a:pt x="861" y="3206"/>
                </a:lnTo>
                <a:lnTo>
                  <a:pt x="850" y="3215"/>
                </a:lnTo>
                <a:lnTo>
                  <a:pt x="837" y="3222"/>
                </a:lnTo>
                <a:lnTo>
                  <a:pt x="824" y="3228"/>
                </a:lnTo>
                <a:lnTo>
                  <a:pt x="811" y="3233"/>
                </a:lnTo>
                <a:lnTo>
                  <a:pt x="796" y="3238"/>
                </a:lnTo>
                <a:lnTo>
                  <a:pt x="780" y="3239"/>
                </a:lnTo>
                <a:lnTo>
                  <a:pt x="765" y="3241"/>
                </a:lnTo>
                <a:lnTo>
                  <a:pt x="749" y="3239"/>
                </a:lnTo>
                <a:lnTo>
                  <a:pt x="734" y="3238"/>
                </a:lnTo>
                <a:lnTo>
                  <a:pt x="719" y="3233"/>
                </a:lnTo>
                <a:lnTo>
                  <a:pt x="705" y="3228"/>
                </a:lnTo>
                <a:lnTo>
                  <a:pt x="692" y="3222"/>
                </a:lnTo>
                <a:lnTo>
                  <a:pt x="679" y="3215"/>
                </a:lnTo>
                <a:lnTo>
                  <a:pt x="668" y="3206"/>
                </a:lnTo>
                <a:lnTo>
                  <a:pt x="657" y="3196"/>
                </a:lnTo>
                <a:lnTo>
                  <a:pt x="648" y="3185"/>
                </a:lnTo>
                <a:lnTo>
                  <a:pt x="638" y="3173"/>
                </a:lnTo>
                <a:lnTo>
                  <a:pt x="631" y="3161"/>
                </a:lnTo>
                <a:lnTo>
                  <a:pt x="625" y="3148"/>
                </a:lnTo>
                <a:lnTo>
                  <a:pt x="619" y="3133"/>
                </a:lnTo>
                <a:lnTo>
                  <a:pt x="615" y="3119"/>
                </a:lnTo>
                <a:lnTo>
                  <a:pt x="612" y="3104"/>
                </a:lnTo>
                <a:lnTo>
                  <a:pt x="612" y="3088"/>
                </a:lnTo>
                <a:close/>
                <a:moveTo>
                  <a:pt x="612" y="3705"/>
                </a:moveTo>
                <a:lnTo>
                  <a:pt x="612" y="3705"/>
                </a:lnTo>
                <a:lnTo>
                  <a:pt x="612" y="3689"/>
                </a:lnTo>
                <a:lnTo>
                  <a:pt x="615" y="3674"/>
                </a:lnTo>
                <a:lnTo>
                  <a:pt x="619" y="3660"/>
                </a:lnTo>
                <a:lnTo>
                  <a:pt x="625" y="3645"/>
                </a:lnTo>
                <a:lnTo>
                  <a:pt x="631" y="3632"/>
                </a:lnTo>
                <a:lnTo>
                  <a:pt x="638" y="3620"/>
                </a:lnTo>
                <a:lnTo>
                  <a:pt x="648" y="3608"/>
                </a:lnTo>
                <a:lnTo>
                  <a:pt x="657" y="3597"/>
                </a:lnTo>
                <a:lnTo>
                  <a:pt x="668" y="3587"/>
                </a:lnTo>
                <a:lnTo>
                  <a:pt x="679" y="3579"/>
                </a:lnTo>
                <a:lnTo>
                  <a:pt x="692" y="3570"/>
                </a:lnTo>
                <a:lnTo>
                  <a:pt x="705" y="3564"/>
                </a:lnTo>
                <a:lnTo>
                  <a:pt x="719" y="3560"/>
                </a:lnTo>
                <a:lnTo>
                  <a:pt x="734" y="3556"/>
                </a:lnTo>
                <a:lnTo>
                  <a:pt x="749" y="3554"/>
                </a:lnTo>
                <a:lnTo>
                  <a:pt x="765" y="3552"/>
                </a:lnTo>
                <a:lnTo>
                  <a:pt x="780" y="3554"/>
                </a:lnTo>
                <a:lnTo>
                  <a:pt x="796" y="3556"/>
                </a:lnTo>
                <a:lnTo>
                  <a:pt x="811" y="3560"/>
                </a:lnTo>
                <a:lnTo>
                  <a:pt x="824" y="3564"/>
                </a:lnTo>
                <a:lnTo>
                  <a:pt x="837" y="3570"/>
                </a:lnTo>
                <a:lnTo>
                  <a:pt x="850" y="3579"/>
                </a:lnTo>
                <a:lnTo>
                  <a:pt x="861" y="3587"/>
                </a:lnTo>
                <a:lnTo>
                  <a:pt x="872" y="3597"/>
                </a:lnTo>
                <a:lnTo>
                  <a:pt x="883" y="3608"/>
                </a:lnTo>
                <a:lnTo>
                  <a:pt x="892" y="3620"/>
                </a:lnTo>
                <a:lnTo>
                  <a:pt x="899" y="3632"/>
                </a:lnTo>
                <a:lnTo>
                  <a:pt x="905" y="3645"/>
                </a:lnTo>
                <a:lnTo>
                  <a:pt x="911" y="3660"/>
                </a:lnTo>
                <a:lnTo>
                  <a:pt x="914" y="3674"/>
                </a:lnTo>
                <a:lnTo>
                  <a:pt x="917" y="3689"/>
                </a:lnTo>
                <a:lnTo>
                  <a:pt x="917" y="3705"/>
                </a:lnTo>
                <a:lnTo>
                  <a:pt x="917" y="3720"/>
                </a:lnTo>
                <a:lnTo>
                  <a:pt x="914" y="3736"/>
                </a:lnTo>
                <a:lnTo>
                  <a:pt x="911" y="3750"/>
                </a:lnTo>
                <a:lnTo>
                  <a:pt x="905" y="3765"/>
                </a:lnTo>
                <a:lnTo>
                  <a:pt x="899" y="3778"/>
                </a:lnTo>
                <a:lnTo>
                  <a:pt x="892" y="3790"/>
                </a:lnTo>
                <a:lnTo>
                  <a:pt x="883" y="3802"/>
                </a:lnTo>
                <a:lnTo>
                  <a:pt x="872" y="3813"/>
                </a:lnTo>
                <a:lnTo>
                  <a:pt x="861" y="3823"/>
                </a:lnTo>
                <a:lnTo>
                  <a:pt x="850" y="3831"/>
                </a:lnTo>
                <a:lnTo>
                  <a:pt x="837" y="3839"/>
                </a:lnTo>
                <a:lnTo>
                  <a:pt x="824" y="3846"/>
                </a:lnTo>
                <a:lnTo>
                  <a:pt x="811" y="3851"/>
                </a:lnTo>
                <a:lnTo>
                  <a:pt x="796" y="3854"/>
                </a:lnTo>
                <a:lnTo>
                  <a:pt x="780" y="3857"/>
                </a:lnTo>
                <a:lnTo>
                  <a:pt x="765" y="3858"/>
                </a:lnTo>
                <a:lnTo>
                  <a:pt x="749" y="3857"/>
                </a:lnTo>
                <a:lnTo>
                  <a:pt x="734" y="3854"/>
                </a:lnTo>
                <a:lnTo>
                  <a:pt x="719" y="3851"/>
                </a:lnTo>
                <a:lnTo>
                  <a:pt x="705" y="3846"/>
                </a:lnTo>
                <a:lnTo>
                  <a:pt x="692" y="3839"/>
                </a:lnTo>
                <a:lnTo>
                  <a:pt x="679" y="3831"/>
                </a:lnTo>
                <a:lnTo>
                  <a:pt x="668" y="3823"/>
                </a:lnTo>
                <a:lnTo>
                  <a:pt x="657" y="3813"/>
                </a:lnTo>
                <a:lnTo>
                  <a:pt x="648" y="3802"/>
                </a:lnTo>
                <a:lnTo>
                  <a:pt x="638" y="3790"/>
                </a:lnTo>
                <a:lnTo>
                  <a:pt x="631" y="3778"/>
                </a:lnTo>
                <a:lnTo>
                  <a:pt x="625" y="3765"/>
                </a:lnTo>
                <a:lnTo>
                  <a:pt x="619" y="3750"/>
                </a:lnTo>
                <a:lnTo>
                  <a:pt x="615" y="3736"/>
                </a:lnTo>
                <a:lnTo>
                  <a:pt x="612" y="3720"/>
                </a:lnTo>
                <a:lnTo>
                  <a:pt x="612" y="37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Freeform 30"/>
          <p:cNvSpPr>
            <a:spLocks noChangeAspect="1" noEditPoints="1"/>
          </p:cNvSpPr>
          <p:nvPr/>
        </p:nvSpPr>
        <p:spPr bwMode="auto">
          <a:xfrm>
            <a:off x="6702425" y="3041653"/>
            <a:ext cx="1568450" cy="1179513"/>
          </a:xfrm>
          <a:custGeom>
            <a:avLst/>
            <a:gdLst>
              <a:gd name="T0" fmla="*/ 2147483647 w 6336"/>
              <a:gd name="T1" fmla="*/ 2147483647 h 4763"/>
              <a:gd name="T2" fmla="*/ 2147483647 w 6336"/>
              <a:gd name="T3" fmla="*/ 2147483647 h 4763"/>
              <a:gd name="T4" fmla="*/ 2147483647 w 6336"/>
              <a:gd name="T5" fmla="*/ 2147483647 h 4763"/>
              <a:gd name="T6" fmla="*/ 2147483647 w 6336"/>
              <a:gd name="T7" fmla="*/ 2147483647 h 4763"/>
              <a:gd name="T8" fmla="*/ 2147483647 w 6336"/>
              <a:gd name="T9" fmla="*/ 2147483647 h 4763"/>
              <a:gd name="T10" fmla="*/ 2147483647 w 6336"/>
              <a:gd name="T11" fmla="*/ 2147483647 h 4763"/>
              <a:gd name="T12" fmla="*/ 2147483647 w 6336"/>
              <a:gd name="T13" fmla="*/ 2147483647 h 4763"/>
              <a:gd name="T14" fmla="*/ 2147483647 w 6336"/>
              <a:gd name="T15" fmla="*/ 2147483647 h 4763"/>
              <a:gd name="T16" fmla="*/ 2147483647 w 6336"/>
              <a:gd name="T17" fmla="*/ 2147483647 h 4763"/>
              <a:gd name="T18" fmla="*/ 2147483647 w 6336"/>
              <a:gd name="T19" fmla="*/ 2147483647 h 4763"/>
              <a:gd name="T20" fmla="*/ 2147483647 w 6336"/>
              <a:gd name="T21" fmla="*/ 2147483647 h 4763"/>
              <a:gd name="T22" fmla="*/ 2147483647 w 6336"/>
              <a:gd name="T23" fmla="*/ 2147483647 h 4763"/>
              <a:gd name="T24" fmla="*/ 2147483647 w 6336"/>
              <a:gd name="T25" fmla="*/ 2147483647 h 4763"/>
              <a:gd name="T26" fmla="*/ 2147483647 w 6336"/>
              <a:gd name="T27" fmla="*/ 2147483647 h 4763"/>
              <a:gd name="T28" fmla="*/ 2147483647 w 6336"/>
              <a:gd name="T29" fmla="*/ 2147483647 h 4763"/>
              <a:gd name="T30" fmla="*/ 2147483647 w 6336"/>
              <a:gd name="T31" fmla="*/ 2147483647 h 4763"/>
              <a:gd name="T32" fmla="*/ 2147483647 w 6336"/>
              <a:gd name="T33" fmla="*/ 2147483647 h 4763"/>
              <a:gd name="T34" fmla="*/ 2147483647 w 6336"/>
              <a:gd name="T35" fmla="*/ 2147483647 h 4763"/>
              <a:gd name="T36" fmla="*/ 2147483647 w 6336"/>
              <a:gd name="T37" fmla="*/ 2147483647 h 4763"/>
              <a:gd name="T38" fmla="*/ 2147483647 w 6336"/>
              <a:gd name="T39" fmla="*/ 2147483647 h 4763"/>
              <a:gd name="T40" fmla="*/ 2147483647 w 6336"/>
              <a:gd name="T41" fmla="*/ 2147483647 h 4763"/>
              <a:gd name="T42" fmla="*/ 2147483647 w 6336"/>
              <a:gd name="T43" fmla="*/ 2147483647 h 4763"/>
              <a:gd name="T44" fmla="*/ 2147483647 w 6336"/>
              <a:gd name="T45" fmla="*/ 2147483647 h 4763"/>
              <a:gd name="T46" fmla="*/ 2147483647 w 6336"/>
              <a:gd name="T47" fmla="*/ 2147483647 h 4763"/>
              <a:gd name="T48" fmla="*/ 2147483647 w 6336"/>
              <a:gd name="T49" fmla="*/ 2147483647 h 4763"/>
              <a:gd name="T50" fmla="*/ 2147483647 w 6336"/>
              <a:gd name="T51" fmla="*/ 2147483647 h 4763"/>
              <a:gd name="T52" fmla="*/ 2147483647 w 6336"/>
              <a:gd name="T53" fmla="*/ 2147483647 h 4763"/>
              <a:gd name="T54" fmla="*/ 2147483647 w 6336"/>
              <a:gd name="T55" fmla="*/ 2147483647 h 4763"/>
              <a:gd name="T56" fmla="*/ 2147483647 w 6336"/>
              <a:gd name="T57" fmla="*/ 2147483647 h 4763"/>
              <a:gd name="T58" fmla="*/ 2147483647 w 6336"/>
              <a:gd name="T59" fmla="*/ 2147483647 h 4763"/>
              <a:gd name="T60" fmla="*/ 2147483647 w 6336"/>
              <a:gd name="T61" fmla="*/ 2147483647 h 4763"/>
              <a:gd name="T62" fmla="*/ 2147483647 w 6336"/>
              <a:gd name="T63" fmla="*/ 2147483647 h 4763"/>
              <a:gd name="T64" fmla="*/ 2147483647 w 6336"/>
              <a:gd name="T65" fmla="*/ 2147483647 h 4763"/>
              <a:gd name="T66" fmla="*/ 2147483647 w 6336"/>
              <a:gd name="T67" fmla="*/ 2147483647 h 4763"/>
              <a:gd name="T68" fmla="*/ 2147483647 w 6336"/>
              <a:gd name="T69" fmla="*/ 2147483647 h 4763"/>
              <a:gd name="T70" fmla="*/ 2147483647 w 6336"/>
              <a:gd name="T71" fmla="*/ 2147483647 h 4763"/>
              <a:gd name="T72" fmla="*/ 2147483647 w 6336"/>
              <a:gd name="T73" fmla="*/ 2147483647 h 4763"/>
              <a:gd name="T74" fmla="*/ 2147483647 w 6336"/>
              <a:gd name="T75" fmla="*/ 2147483647 h 4763"/>
              <a:gd name="T76" fmla="*/ 2147483647 w 6336"/>
              <a:gd name="T77" fmla="*/ 2147483647 h 4763"/>
              <a:gd name="T78" fmla="*/ 2147483647 w 6336"/>
              <a:gd name="T79" fmla="*/ 2147483647 h 4763"/>
              <a:gd name="T80" fmla="*/ 2147483647 w 6336"/>
              <a:gd name="T81" fmla="*/ 2147483647 h 4763"/>
              <a:gd name="T82" fmla="*/ 2147483647 w 6336"/>
              <a:gd name="T83" fmla="*/ 2147483647 h 4763"/>
              <a:gd name="T84" fmla="*/ 2147483647 w 6336"/>
              <a:gd name="T85" fmla="*/ 2147483647 h 4763"/>
              <a:gd name="T86" fmla="*/ 0 w 6336"/>
              <a:gd name="T87" fmla="*/ 2147483647 h 4763"/>
              <a:gd name="T88" fmla="*/ 2147483647 w 6336"/>
              <a:gd name="T89" fmla="*/ 2147483647 h 4763"/>
              <a:gd name="T90" fmla="*/ 0 w 6336"/>
              <a:gd name="T91" fmla="*/ 2147483647 h 4763"/>
              <a:gd name="T92" fmla="*/ 2147483647 w 6336"/>
              <a:gd name="T93" fmla="*/ 2147483647 h 4763"/>
              <a:gd name="T94" fmla="*/ 2147483647 w 6336"/>
              <a:gd name="T95" fmla="*/ 2147483647 h 4763"/>
              <a:gd name="T96" fmla="*/ 2147483647 w 6336"/>
              <a:gd name="T97" fmla="*/ 2147483647 h 4763"/>
              <a:gd name="T98" fmla="*/ 2147483647 w 6336"/>
              <a:gd name="T99" fmla="*/ 2147483647 h 4763"/>
              <a:gd name="T100" fmla="*/ 2147483647 w 6336"/>
              <a:gd name="T101" fmla="*/ 2147483647 h 4763"/>
              <a:gd name="T102" fmla="*/ 2147483647 w 6336"/>
              <a:gd name="T103" fmla="*/ 2147483647 h 4763"/>
              <a:gd name="T104" fmla="*/ 2147483647 w 6336"/>
              <a:gd name="T105" fmla="*/ 2147483647 h 4763"/>
              <a:gd name="T106" fmla="*/ 2147483647 w 6336"/>
              <a:gd name="T107" fmla="*/ 2147483647 h 4763"/>
              <a:gd name="T108" fmla="*/ 2147483647 w 6336"/>
              <a:gd name="T109" fmla="*/ 2147483647 h 4763"/>
              <a:gd name="T110" fmla="*/ 2147483647 w 6336"/>
              <a:gd name="T111" fmla="*/ 2147483647 h 4763"/>
              <a:gd name="T112" fmla="*/ 2147483647 w 6336"/>
              <a:gd name="T113" fmla="*/ 2147483647 h 4763"/>
              <a:gd name="T114" fmla="*/ 2147483647 w 6336"/>
              <a:gd name="T115" fmla="*/ 2147483647 h 4763"/>
              <a:gd name="T116" fmla="*/ 2147483647 w 6336"/>
              <a:gd name="T117" fmla="*/ 2147483647 h 4763"/>
              <a:gd name="T118" fmla="*/ 2147483647 w 6336"/>
              <a:gd name="T119" fmla="*/ 2147483647 h 476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336"/>
              <a:gd name="T181" fmla="*/ 0 h 4763"/>
              <a:gd name="T182" fmla="*/ 6336 w 6336"/>
              <a:gd name="T183" fmla="*/ 4763 h 476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336" h="4763">
                <a:moveTo>
                  <a:pt x="1772" y="3695"/>
                </a:moveTo>
                <a:lnTo>
                  <a:pt x="109" y="2820"/>
                </a:lnTo>
                <a:lnTo>
                  <a:pt x="109" y="2672"/>
                </a:lnTo>
                <a:lnTo>
                  <a:pt x="1772" y="3547"/>
                </a:lnTo>
                <a:lnTo>
                  <a:pt x="1772" y="3695"/>
                </a:lnTo>
                <a:close/>
                <a:moveTo>
                  <a:pt x="3814" y="1925"/>
                </a:moveTo>
                <a:lnTo>
                  <a:pt x="4488" y="1668"/>
                </a:lnTo>
                <a:lnTo>
                  <a:pt x="2515" y="608"/>
                </a:lnTo>
                <a:lnTo>
                  <a:pt x="1795" y="857"/>
                </a:lnTo>
                <a:lnTo>
                  <a:pt x="3814" y="1925"/>
                </a:lnTo>
                <a:close/>
                <a:moveTo>
                  <a:pt x="4541" y="1785"/>
                </a:moveTo>
                <a:lnTo>
                  <a:pt x="3830" y="2056"/>
                </a:lnTo>
                <a:lnTo>
                  <a:pt x="3830" y="4109"/>
                </a:lnTo>
                <a:lnTo>
                  <a:pt x="4501" y="3874"/>
                </a:lnTo>
                <a:lnTo>
                  <a:pt x="4541" y="1785"/>
                </a:lnTo>
                <a:close/>
                <a:moveTo>
                  <a:pt x="2218" y="1229"/>
                </a:moveTo>
                <a:lnTo>
                  <a:pt x="2218" y="1229"/>
                </a:lnTo>
                <a:lnTo>
                  <a:pt x="2183" y="1250"/>
                </a:lnTo>
                <a:lnTo>
                  <a:pt x="2148" y="1271"/>
                </a:lnTo>
                <a:lnTo>
                  <a:pt x="2116" y="1291"/>
                </a:lnTo>
                <a:lnTo>
                  <a:pt x="2084" y="1312"/>
                </a:lnTo>
                <a:lnTo>
                  <a:pt x="2056" y="1333"/>
                </a:lnTo>
                <a:lnTo>
                  <a:pt x="2030" y="1354"/>
                </a:lnTo>
                <a:lnTo>
                  <a:pt x="2005" y="1374"/>
                </a:lnTo>
                <a:lnTo>
                  <a:pt x="1982" y="1395"/>
                </a:lnTo>
                <a:lnTo>
                  <a:pt x="1961" y="1416"/>
                </a:lnTo>
                <a:lnTo>
                  <a:pt x="1944" y="1435"/>
                </a:lnTo>
                <a:lnTo>
                  <a:pt x="1928" y="1456"/>
                </a:lnTo>
                <a:lnTo>
                  <a:pt x="1914" y="1476"/>
                </a:lnTo>
                <a:lnTo>
                  <a:pt x="1904" y="1496"/>
                </a:lnTo>
                <a:lnTo>
                  <a:pt x="1894" y="1515"/>
                </a:lnTo>
                <a:lnTo>
                  <a:pt x="1888" y="1536"/>
                </a:lnTo>
                <a:lnTo>
                  <a:pt x="1885" y="1553"/>
                </a:lnTo>
                <a:lnTo>
                  <a:pt x="1885" y="1569"/>
                </a:lnTo>
                <a:lnTo>
                  <a:pt x="1886" y="1587"/>
                </a:lnTo>
                <a:lnTo>
                  <a:pt x="1890" y="1603"/>
                </a:lnTo>
                <a:lnTo>
                  <a:pt x="1898" y="1619"/>
                </a:lnTo>
                <a:lnTo>
                  <a:pt x="1907" y="1634"/>
                </a:lnTo>
                <a:lnTo>
                  <a:pt x="1920" y="1650"/>
                </a:lnTo>
                <a:lnTo>
                  <a:pt x="1936" y="1666"/>
                </a:lnTo>
                <a:lnTo>
                  <a:pt x="1955" y="1681"/>
                </a:lnTo>
                <a:lnTo>
                  <a:pt x="1976" y="1695"/>
                </a:lnTo>
                <a:lnTo>
                  <a:pt x="2001" y="1710"/>
                </a:lnTo>
                <a:lnTo>
                  <a:pt x="2032" y="1724"/>
                </a:lnTo>
                <a:lnTo>
                  <a:pt x="2064" y="1737"/>
                </a:lnTo>
                <a:lnTo>
                  <a:pt x="2100" y="1748"/>
                </a:lnTo>
                <a:lnTo>
                  <a:pt x="2140" y="1759"/>
                </a:lnTo>
                <a:lnTo>
                  <a:pt x="2185" y="1769"/>
                </a:lnTo>
                <a:lnTo>
                  <a:pt x="2234" y="1778"/>
                </a:lnTo>
                <a:lnTo>
                  <a:pt x="2282" y="1785"/>
                </a:lnTo>
                <a:lnTo>
                  <a:pt x="2333" y="1791"/>
                </a:lnTo>
                <a:lnTo>
                  <a:pt x="2386" y="1796"/>
                </a:lnTo>
                <a:lnTo>
                  <a:pt x="2440" y="1797"/>
                </a:lnTo>
                <a:lnTo>
                  <a:pt x="2496" y="1799"/>
                </a:lnTo>
                <a:lnTo>
                  <a:pt x="2554" y="1799"/>
                </a:lnTo>
                <a:lnTo>
                  <a:pt x="2611" y="1799"/>
                </a:lnTo>
                <a:lnTo>
                  <a:pt x="2670" y="1796"/>
                </a:lnTo>
                <a:lnTo>
                  <a:pt x="2731" y="1791"/>
                </a:lnTo>
                <a:lnTo>
                  <a:pt x="2791" y="1786"/>
                </a:lnTo>
                <a:lnTo>
                  <a:pt x="2854" y="1780"/>
                </a:lnTo>
                <a:lnTo>
                  <a:pt x="2914" y="1772"/>
                </a:lnTo>
                <a:lnTo>
                  <a:pt x="2976" y="1764"/>
                </a:lnTo>
                <a:lnTo>
                  <a:pt x="3040" y="1754"/>
                </a:lnTo>
                <a:lnTo>
                  <a:pt x="3103" y="1743"/>
                </a:lnTo>
                <a:lnTo>
                  <a:pt x="3165" y="1730"/>
                </a:lnTo>
                <a:lnTo>
                  <a:pt x="2218" y="1229"/>
                </a:lnTo>
                <a:close/>
                <a:moveTo>
                  <a:pt x="4258" y="1084"/>
                </a:moveTo>
                <a:lnTo>
                  <a:pt x="4258" y="1084"/>
                </a:lnTo>
                <a:lnTo>
                  <a:pt x="4252" y="1073"/>
                </a:lnTo>
                <a:lnTo>
                  <a:pt x="4244" y="1060"/>
                </a:lnTo>
                <a:lnTo>
                  <a:pt x="4234" y="1049"/>
                </a:lnTo>
                <a:lnTo>
                  <a:pt x="4223" y="1038"/>
                </a:lnTo>
                <a:lnTo>
                  <a:pt x="4210" y="1026"/>
                </a:lnTo>
                <a:lnTo>
                  <a:pt x="4196" y="1015"/>
                </a:lnTo>
                <a:lnTo>
                  <a:pt x="4180" y="1004"/>
                </a:lnTo>
                <a:lnTo>
                  <a:pt x="4162" y="994"/>
                </a:lnTo>
                <a:lnTo>
                  <a:pt x="4143" y="985"/>
                </a:lnTo>
                <a:lnTo>
                  <a:pt x="4122" y="975"/>
                </a:lnTo>
                <a:lnTo>
                  <a:pt x="4078" y="958"/>
                </a:lnTo>
                <a:lnTo>
                  <a:pt x="4027" y="942"/>
                </a:lnTo>
                <a:lnTo>
                  <a:pt x="3969" y="929"/>
                </a:lnTo>
                <a:lnTo>
                  <a:pt x="3907" y="918"/>
                </a:lnTo>
                <a:lnTo>
                  <a:pt x="3841" y="908"/>
                </a:lnTo>
                <a:lnTo>
                  <a:pt x="3770" y="900"/>
                </a:lnTo>
                <a:lnTo>
                  <a:pt x="3693" y="897"/>
                </a:lnTo>
                <a:lnTo>
                  <a:pt x="3613" y="895"/>
                </a:lnTo>
                <a:lnTo>
                  <a:pt x="3529" y="895"/>
                </a:lnTo>
                <a:lnTo>
                  <a:pt x="3441" y="900"/>
                </a:lnTo>
                <a:lnTo>
                  <a:pt x="3348" y="908"/>
                </a:lnTo>
                <a:lnTo>
                  <a:pt x="4132" y="1328"/>
                </a:lnTo>
                <a:lnTo>
                  <a:pt x="4154" y="1309"/>
                </a:lnTo>
                <a:lnTo>
                  <a:pt x="4173" y="1290"/>
                </a:lnTo>
                <a:lnTo>
                  <a:pt x="4191" y="1272"/>
                </a:lnTo>
                <a:lnTo>
                  <a:pt x="4207" y="1253"/>
                </a:lnTo>
                <a:lnTo>
                  <a:pt x="4220" y="1235"/>
                </a:lnTo>
                <a:lnTo>
                  <a:pt x="4233" y="1219"/>
                </a:lnTo>
                <a:lnTo>
                  <a:pt x="4242" y="1204"/>
                </a:lnTo>
                <a:lnTo>
                  <a:pt x="4250" y="1188"/>
                </a:lnTo>
                <a:lnTo>
                  <a:pt x="4256" y="1172"/>
                </a:lnTo>
                <a:lnTo>
                  <a:pt x="4261" y="1157"/>
                </a:lnTo>
                <a:lnTo>
                  <a:pt x="4263" y="1144"/>
                </a:lnTo>
                <a:lnTo>
                  <a:pt x="4264" y="1130"/>
                </a:lnTo>
                <a:lnTo>
                  <a:pt x="4266" y="1117"/>
                </a:lnTo>
                <a:lnTo>
                  <a:pt x="4264" y="1106"/>
                </a:lnTo>
                <a:lnTo>
                  <a:pt x="4261" y="1095"/>
                </a:lnTo>
                <a:lnTo>
                  <a:pt x="4258" y="1084"/>
                </a:lnTo>
                <a:close/>
                <a:moveTo>
                  <a:pt x="1997" y="1111"/>
                </a:moveTo>
                <a:lnTo>
                  <a:pt x="383" y="1655"/>
                </a:lnTo>
                <a:lnTo>
                  <a:pt x="1933" y="2482"/>
                </a:lnTo>
                <a:lnTo>
                  <a:pt x="3516" y="1915"/>
                </a:lnTo>
                <a:lnTo>
                  <a:pt x="3342" y="1824"/>
                </a:lnTo>
                <a:lnTo>
                  <a:pt x="3269" y="1842"/>
                </a:lnTo>
                <a:lnTo>
                  <a:pt x="3194" y="1858"/>
                </a:lnTo>
                <a:lnTo>
                  <a:pt x="3119" y="1872"/>
                </a:lnTo>
                <a:lnTo>
                  <a:pt x="3044" y="1885"/>
                </a:lnTo>
                <a:lnTo>
                  <a:pt x="2969" y="1898"/>
                </a:lnTo>
                <a:lnTo>
                  <a:pt x="2893" y="1907"/>
                </a:lnTo>
                <a:lnTo>
                  <a:pt x="2820" y="1915"/>
                </a:lnTo>
                <a:lnTo>
                  <a:pt x="2747" y="1922"/>
                </a:lnTo>
                <a:lnTo>
                  <a:pt x="2675" y="1927"/>
                </a:lnTo>
                <a:lnTo>
                  <a:pt x="2603" y="1930"/>
                </a:lnTo>
                <a:lnTo>
                  <a:pt x="2534" y="1931"/>
                </a:lnTo>
                <a:lnTo>
                  <a:pt x="2466" y="1930"/>
                </a:lnTo>
                <a:lnTo>
                  <a:pt x="2399" y="1927"/>
                </a:lnTo>
                <a:lnTo>
                  <a:pt x="2335" y="1923"/>
                </a:lnTo>
                <a:lnTo>
                  <a:pt x="2273" y="1915"/>
                </a:lnTo>
                <a:lnTo>
                  <a:pt x="2212" y="1907"/>
                </a:lnTo>
                <a:lnTo>
                  <a:pt x="2166" y="1899"/>
                </a:lnTo>
                <a:lnTo>
                  <a:pt x="2118" y="1888"/>
                </a:lnTo>
                <a:lnTo>
                  <a:pt x="2073" y="1877"/>
                </a:lnTo>
                <a:lnTo>
                  <a:pt x="2030" y="1863"/>
                </a:lnTo>
                <a:lnTo>
                  <a:pt x="1989" y="1847"/>
                </a:lnTo>
                <a:lnTo>
                  <a:pt x="1949" y="1829"/>
                </a:lnTo>
                <a:lnTo>
                  <a:pt x="1912" y="1810"/>
                </a:lnTo>
                <a:lnTo>
                  <a:pt x="1878" y="1788"/>
                </a:lnTo>
                <a:lnTo>
                  <a:pt x="1848" y="1764"/>
                </a:lnTo>
                <a:lnTo>
                  <a:pt x="1834" y="1753"/>
                </a:lnTo>
                <a:lnTo>
                  <a:pt x="1821" y="1738"/>
                </a:lnTo>
                <a:lnTo>
                  <a:pt x="1808" y="1725"/>
                </a:lnTo>
                <a:lnTo>
                  <a:pt x="1799" y="1711"/>
                </a:lnTo>
                <a:lnTo>
                  <a:pt x="1787" y="1697"/>
                </a:lnTo>
                <a:lnTo>
                  <a:pt x="1780" y="1681"/>
                </a:lnTo>
                <a:lnTo>
                  <a:pt x="1772" y="1665"/>
                </a:lnTo>
                <a:lnTo>
                  <a:pt x="1765" y="1649"/>
                </a:lnTo>
                <a:lnTo>
                  <a:pt x="1760" y="1631"/>
                </a:lnTo>
                <a:lnTo>
                  <a:pt x="1757" y="1614"/>
                </a:lnTo>
                <a:lnTo>
                  <a:pt x="1754" y="1596"/>
                </a:lnTo>
                <a:lnTo>
                  <a:pt x="1752" y="1577"/>
                </a:lnTo>
                <a:lnTo>
                  <a:pt x="1752" y="1558"/>
                </a:lnTo>
                <a:lnTo>
                  <a:pt x="1754" y="1539"/>
                </a:lnTo>
                <a:lnTo>
                  <a:pt x="1759" y="1512"/>
                </a:lnTo>
                <a:lnTo>
                  <a:pt x="1765" y="1486"/>
                </a:lnTo>
                <a:lnTo>
                  <a:pt x="1775" y="1461"/>
                </a:lnTo>
                <a:lnTo>
                  <a:pt x="1786" y="1435"/>
                </a:lnTo>
                <a:lnTo>
                  <a:pt x="1800" y="1411"/>
                </a:lnTo>
                <a:lnTo>
                  <a:pt x="1816" y="1385"/>
                </a:lnTo>
                <a:lnTo>
                  <a:pt x="1834" y="1362"/>
                </a:lnTo>
                <a:lnTo>
                  <a:pt x="1855" y="1338"/>
                </a:lnTo>
                <a:lnTo>
                  <a:pt x="1875" y="1314"/>
                </a:lnTo>
                <a:lnTo>
                  <a:pt x="1899" y="1290"/>
                </a:lnTo>
                <a:lnTo>
                  <a:pt x="1926" y="1266"/>
                </a:lnTo>
                <a:lnTo>
                  <a:pt x="1953" y="1243"/>
                </a:lnTo>
                <a:lnTo>
                  <a:pt x="1982" y="1221"/>
                </a:lnTo>
                <a:lnTo>
                  <a:pt x="2013" y="1199"/>
                </a:lnTo>
                <a:lnTo>
                  <a:pt x="2046" y="1176"/>
                </a:lnTo>
                <a:lnTo>
                  <a:pt x="2080" y="1156"/>
                </a:lnTo>
                <a:lnTo>
                  <a:pt x="1997" y="1111"/>
                </a:lnTo>
                <a:close/>
                <a:moveTo>
                  <a:pt x="2753" y="587"/>
                </a:moveTo>
                <a:lnTo>
                  <a:pt x="4496" y="0"/>
                </a:lnTo>
                <a:lnTo>
                  <a:pt x="6307" y="926"/>
                </a:lnTo>
                <a:lnTo>
                  <a:pt x="6307" y="1188"/>
                </a:lnTo>
                <a:lnTo>
                  <a:pt x="4671" y="1773"/>
                </a:lnTo>
                <a:lnTo>
                  <a:pt x="4667" y="2011"/>
                </a:lnTo>
                <a:lnTo>
                  <a:pt x="6221" y="1456"/>
                </a:lnTo>
                <a:lnTo>
                  <a:pt x="6221" y="1596"/>
                </a:lnTo>
                <a:lnTo>
                  <a:pt x="4665" y="2150"/>
                </a:lnTo>
                <a:lnTo>
                  <a:pt x="4662" y="2340"/>
                </a:lnTo>
                <a:lnTo>
                  <a:pt x="6336" y="1743"/>
                </a:lnTo>
                <a:lnTo>
                  <a:pt x="6336" y="1882"/>
                </a:lnTo>
                <a:lnTo>
                  <a:pt x="4659" y="2480"/>
                </a:lnTo>
                <a:lnTo>
                  <a:pt x="4655" y="2670"/>
                </a:lnTo>
                <a:lnTo>
                  <a:pt x="6218" y="2113"/>
                </a:lnTo>
                <a:lnTo>
                  <a:pt x="6218" y="2252"/>
                </a:lnTo>
                <a:lnTo>
                  <a:pt x="4652" y="2811"/>
                </a:lnTo>
                <a:lnTo>
                  <a:pt x="4649" y="2999"/>
                </a:lnTo>
                <a:lnTo>
                  <a:pt x="6336" y="2397"/>
                </a:lnTo>
                <a:lnTo>
                  <a:pt x="6336" y="2538"/>
                </a:lnTo>
                <a:lnTo>
                  <a:pt x="4646" y="3140"/>
                </a:lnTo>
                <a:lnTo>
                  <a:pt x="4643" y="3330"/>
                </a:lnTo>
                <a:lnTo>
                  <a:pt x="6223" y="2766"/>
                </a:lnTo>
                <a:lnTo>
                  <a:pt x="6223" y="2905"/>
                </a:lnTo>
                <a:lnTo>
                  <a:pt x="4639" y="3470"/>
                </a:lnTo>
                <a:lnTo>
                  <a:pt x="4636" y="3658"/>
                </a:lnTo>
                <a:lnTo>
                  <a:pt x="6336" y="3053"/>
                </a:lnTo>
                <a:lnTo>
                  <a:pt x="6336" y="3192"/>
                </a:lnTo>
                <a:lnTo>
                  <a:pt x="4633" y="3799"/>
                </a:lnTo>
                <a:lnTo>
                  <a:pt x="4630" y="3968"/>
                </a:lnTo>
                <a:lnTo>
                  <a:pt x="3699" y="4294"/>
                </a:lnTo>
                <a:lnTo>
                  <a:pt x="3699" y="4133"/>
                </a:lnTo>
                <a:lnTo>
                  <a:pt x="1933" y="4763"/>
                </a:lnTo>
                <a:lnTo>
                  <a:pt x="0" y="3745"/>
                </a:lnTo>
                <a:lnTo>
                  <a:pt x="0" y="3596"/>
                </a:lnTo>
                <a:lnTo>
                  <a:pt x="1944" y="4619"/>
                </a:lnTo>
                <a:lnTo>
                  <a:pt x="3699" y="3994"/>
                </a:lnTo>
                <a:lnTo>
                  <a:pt x="3699" y="3805"/>
                </a:lnTo>
                <a:lnTo>
                  <a:pt x="1933" y="4436"/>
                </a:lnTo>
                <a:lnTo>
                  <a:pt x="109" y="3475"/>
                </a:lnTo>
                <a:lnTo>
                  <a:pt x="109" y="3326"/>
                </a:lnTo>
                <a:lnTo>
                  <a:pt x="1944" y="4292"/>
                </a:lnTo>
                <a:lnTo>
                  <a:pt x="3699" y="3666"/>
                </a:lnTo>
                <a:lnTo>
                  <a:pt x="3699" y="3478"/>
                </a:lnTo>
                <a:lnTo>
                  <a:pt x="1933" y="4107"/>
                </a:lnTo>
                <a:lnTo>
                  <a:pt x="0" y="3090"/>
                </a:lnTo>
                <a:lnTo>
                  <a:pt x="0" y="2942"/>
                </a:lnTo>
                <a:lnTo>
                  <a:pt x="1944" y="3965"/>
                </a:lnTo>
                <a:lnTo>
                  <a:pt x="3699" y="3338"/>
                </a:lnTo>
                <a:lnTo>
                  <a:pt x="3699" y="3149"/>
                </a:lnTo>
                <a:lnTo>
                  <a:pt x="1947" y="3775"/>
                </a:lnTo>
                <a:lnTo>
                  <a:pt x="1947" y="3636"/>
                </a:lnTo>
                <a:lnTo>
                  <a:pt x="3699" y="3010"/>
                </a:lnTo>
                <a:lnTo>
                  <a:pt x="3699" y="2822"/>
                </a:lnTo>
                <a:lnTo>
                  <a:pt x="1933" y="3453"/>
                </a:lnTo>
                <a:lnTo>
                  <a:pt x="0" y="2434"/>
                </a:lnTo>
                <a:lnTo>
                  <a:pt x="0" y="2286"/>
                </a:lnTo>
                <a:lnTo>
                  <a:pt x="1944" y="3309"/>
                </a:lnTo>
                <a:lnTo>
                  <a:pt x="3699" y="2683"/>
                </a:lnTo>
                <a:lnTo>
                  <a:pt x="3699" y="2495"/>
                </a:lnTo>
                <a:lnTo>
                  <a:pt x="2089" y="3069"/>
                </a:lnTo>
                <a:lnTo>
                  <a:pt x="2089" y="2931"/>
                </a:lnTo>
                <a:lnTo>
                  <a:pt x="3699" y="2356"/>
                </a:lnTo>
                <a:lnTo>
                  <a:pt x="3699" y="2121"/>
                </a:lnTo>
                <a:lnTo>
                  <a:pt x="1914" y="2760"/>
                </a:lnTo>
                <a:lnTo>
                  <a:pt x="26" y="1754"/>
                </a:lnTo>
                <a:lnTo>
                  <a:pt x="26" y="1507"/>
                </a:lnTo>
                <a:lnTo>
                  <a:pt x="1465" y="1022"/>
                </a:lnTo>
                <a:lnTo>
                  <a:pt x="1465" y="832"/>
                </a:lnTo>
                <a:lnTo>
                  <a:pt x="1468" y="832"/>
                </a:lnTo>
                <a:lnTo>
                  <a:pt x="2526" y="466"/>
                </a:lnTo>
                <a:lnTo>
                  <a:pt x="2753" y="587"/>
                </a:lnTo>
                <a:close/>
                <a:moveTo>
                  <a:pt x="4475" y="276"/>
                </a:moveTo>
                <a:lnTo>
                  <a:pt x="3061" y="753"/>
                </a:lnTo>
                <a:lnTo>
                  <a:pt x="3154" y="803"/>
                </a:lnTo>
                <a:lnTo>
                  <a:pt x="3259" y="789"/>
                </a:lnTo>
                <a:lnTo>
                  <a:pt x="3364" y="777"/>
                </a:lnTo>
                <a:lnTo>
                  <a:pt x="3466" y="769"/>
                </a:lnTo>
                <a:lnTo>
                  <a:pt x="3567" y="765"/>
                </a:lnTo>
                <a:lnTo>
                  <a:pt x="3666" y="765"/>
                </a:lnTo>
                <a:lnTo>
                  <a:pt x="3712" y="765"/>
                </a:lnTo>
                <a:lnTo>
                  <a:pt x="3760" y="768"/>
                </a:lnTo>
                <a:lnTo>
                  <a:pt x="3805" y="771"/>
                </a:lnTo>
                <a:lnTo>
                  <a:pt x="3849" y="774"/>
                </a:lnTo>
                <a:lnTo>
                  <a:pt x="3894" y="779"/>
                </a:lnTo>
                <a:lnTo>
                  <a:pt x="3936" y="785"/>
                </a:lnTo>
                <a:lnTo>
                  <a:pt x="3977" y="792"/>
                </a:lnTo>
                <a:lnTo>
                  <a:pt x="4015" y="801"/>
                </a:lnTo>
                <a:lnTo>
                  <a:pt x="4054" y="809"/>
                </a:lnTo>
                <a:lnTo>
                  <a:pt x="4090" y="820"/>
                </a:lnTo>
                <a:lnTo>
                  <a:pt x="4126" y="832"/>
                </a:lnTo>
                <a:lnTo>
                  <a:pt x="4158" y="844"/>
                </a:lnTo>
                <a:lnTo>
                  <a:pt x="4189" y="857"/>
                </a:lnTo>
                <a:lnTo>
                  <a:pt x="4220" y="873"/>
                </a:lnTo>
                <a:lnTo>
                  <a:pt x="4247" y="889"/>
                </a:lnTo>
                <a:lnTo>
                  <a:pt x="4272" y="905"/>
                </a:lnTo>
                <a:lnTo>
                  <a:pt x="4295" y="924"/>
                </a:lnTo>
                <a:lnTo>
                  <a:pt x="4317" y="943"/>
                </a:lnTo>
                <a:lnTo>
                  <a:pt x="4336" y="964"/>
                </a:lnTo>
                <a:lnTo>
                  <a:pt x="4352" y="986"/>
                </a:lnTo>
                <a:lnTo>
                  <a:pt x="4367" y="1009"/>
                </a:lnTo>
                <a:lnTo>
                  <a:pt x="4379" y="1033"/>
                </a:lnTo>
                <a:lnTo>
                  <a:pt x="4387" y="1057"/>
                </a:lnTo>
                <a:lnTo>
                  <a:pt x="4394" y="1081"/>
                </a:lnTo>
                <a:lnTo>
                  <a:pt x="4397" y="1103"/>
                </a:lnTo>
                <a:lnTo>
                  <a:pt x="4397" y="1127"/>
                </a:lnTo>
                <a:lnTo>
                  <a:pt x="4397" y="1149"/>
                </a:lnTo>
                <a:lnTo>
                  <a:pt x="4392" y="1173"/>
                </a:lnTo>
                <a:lnTo>
                  <a:pt x="4387" y="1196"/>
                </a:lnTo>
                <a:lnTo>
                  <a:pt x="4379" y="1219"/>
                </a:lnTo>
                <a:lnTo>
                  <a:pt x="4370" y="1242"/>
                </a:lnTo>
                <a:lnTo>
                  <a:pt x="4359" y="1264"/>
                </a:lnTo>
                <a:lnTo>
                  <a:pt x="4344" y="1287"/>
                </a:lnTo>
                <a:lnTo>
                  <a:pt x="4330" y="1309"/>
                </a:lnTo>
                <a:lnTo>
                  <a:pt x="4312" y="1331"/>
                </a:lnTo>
                <a:lnTo>
                  <a:pt x="4295" y="1352"/>
                </a:lnTo>
                <a:lnTo>
                  <a:pt x="4276" y="1373"/>
                </a:lnTo>
                <a:lnTo>
                  <a:pt x="4255" y="1393"/>
                </a:lnTo>
                <a:lnTo>
                  <a:pt x="4542" y="1548"/>
                </a:lnTo>
                <a:lnTo>
                  <a:pt x="5967" y="1038"/>
                </a:lnTo>
                <a:lnTo>
                  <a:pt x="4475" y="276"/>
                </a:lnTo>
                <a:close/>
                <a:moveTo>
                  <a:pt x="1912" y="3114"/>
                </a:moveTo>
                <a:lnTo>
                  <a:pt x="94" y="2156"/>
                </a:lnTo>
                <a:lnTo>
                  <a:pt x="94" y="2008"/>
                </a:lnTo>
                <a:lnTo>
                  <a:pt x="1912" y="2966"/>
                </a:lnTo>
                <a:lnTo>
                  <a:pt x="1912" y="311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670175" y="2205038"/>
            <a:ext cx="2592388" cy="576262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Ждать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670175" y="3343278"/>
            <a:ext cx="2592388" cy="576263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Взыскать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670175" y="4508508"/>
            <a:ext cx="2592388" cy="576263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</a:rPr>
              <a:t>Продать</a:t>
            </a:r>
          </a:p>
        </p:txBody>
      </p:sp>
      <p:cxnSp>
        <p:nvCxnSpPr>
          <p:cNvPr id="10" name="Прямая со стрелкой 28"/>
          <p:cNvCxnSpPr>
            <a:cxnSpLocks noChangeShapeType="1"/>
            <a:endCxn id="8" idx="1"/>
          </p:cNvCxnSpPr>
          <p:nvPr/>
        </p:nvCxnSpPr>
        <p:spPr bwMode="auto">
          <a:xfrm>
            <a:off x="1446217" y="3630613"/>
            <a:ext cx="1223962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28"/>
          <p:cNvCxnSpPr>
            <a:cxnSpLocks noChangeShapeType="1"/>
            <a:endCxn id="7" idx="1"/>
          </p:cNvCxnSpPr>
          <p:nvPr/>
        </p:nvCxnSpPr>
        <p:spPr bwMode="auto">
          <a:xfrm rot="5400000" flipH="1" flipV="1">
            <a:off x="1359694" y="2896398"/>
            <a:ext cx="1714500" cy="906462"/>
          </a:xfrm>
          <a:prstGeom prst="bentConnector2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28"/>
          <p:cNvCxnSpPr>
            <a:cxnSpLocks noChangeShapeType="1"/>
            <a:endCxn id="9" idx="1"/>
          </p:cNvCxnSpPr>
          <p:nvPr/>
        </p:nvCxnSpPr>
        <p:spPr bwMode="auto">
          <a:xfrm rot="16200000" flipH="1">
            <a:off x="1346204" y="3473451"/>
            <a:ext cx="1741487" cy="906462"/>
          </a:xfrm>
          <a:prstGeom prst="bentConnector2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 стрелкой 22"/>
          <p:cNvCxnSpPr>
            <a:cxnSpLocks noChangeShapeType="1"/>
            <a:stCxn id="7" idx="3"/>
          </p:cNvCxnSpPr>
          <p:nvPr/>
        </p:nvCxnSpPr>
        <p:spPr bwMode="auto">
          <a:xfrm>
            <a:off x="5262563" y="2492375"/>
            <a:ext cx="2376487" cy="533400"/>
          </a:xfrm>
          <a:prstGeom prst="bentConnector3">
            <a:avLst>
              <a:gd name="adj1" fmla="val 100106"/>
            </a:avLst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>
            <a:cxnSpLocks noChangeShapeType="1"/>
            <a:stCxn id="8" idx="3"/>
          </p:cNvCxnSpPr>
          <p:nvPr/>
        </p:nvCxnSpPr>
        <p:spPr bwMode="auto">
          <a:xfrm>
            <a:off x="5262567" y="3630613"/>
            <a:ext cx="1368425" cy="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Прямая со стрелкой 39"/>
          <p:cNvCxnSpPr>
            <a:cxnSpLocks noChangeShapeType="1"/>
            <a:stCxn id="9" idx="3"/>
          </p:cNvCxnSpPr>
          <p:nvPr/>
        </p:nvCxnSpPr>
        <p:spPr bwMode="auto">
          <a:xfrm flipV="1">
            <a:off x="5262563" y="4221163"/>
            <a:ext cx="2376487" cy="576262"/>
          </a:xfrm>
          <a:prstGeom prst="bentConnector3">
            <a:avLst>
              <a:gd name="adj1" fmla="val 100037"/>
            </a:avLst>
          </a:prstGeom>
          <a:noFill/>
          <a:ln w="444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229336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4" y="1412883"/>
            <a:ext cx="8435975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2" descr="PONY 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9" y="5624521"/>
            <a:ext cx="14763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AXELOT – автоматизация бизнеса: консолидация отчетности, бюджетирование, нси, управление материально-техническим обеспечением, управление имуществом, документооборот, управление складом - WMS, управление перевоз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681671"/>
            <a:ext cx="2571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1763717" y="169871"/>
            <a:ext cx="5616575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kern="0" dirty="0" smtClean="0"/>
              <a:t>Не бывает корпоративных проектов без интеграции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817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Ждать:Напоминания о наступлении срока оплаты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180975" y="1700213"/>
            <a:ext cx="8928100" cy="52562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/>
              <a:t>При приближении срока оплаты по договору приходит оповещение ответственному.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/>
              <a:t>Оповещения отображаются  на рабочем столе пользователя, а также приходят в почту.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7040337-EA46-4C04-B17D-5C470911549C}" type="slidenum">
              <a:rPr lang="ru-RU" altLang="ru-RU" sz="100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80</a:t>
            </a:fld>
            <a:endParaRPr lang="ru-RU" altLang="ru-RU" sz="1000">
              <a:solidFill>
                <a:srgbClr val="D20000"/>
              </a:solidFill>
            </a:endParaRPr>
          </a:p>
        </p:txBody>
      </p:sp>
      <p:pic>
        <p:nvPicPr>
          <p:cNvPr id="36869" name="Picture 5" descr="C:\Users\Spevak_D\Downloads\mail-1468464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952750"/>
            <a:ext cx="390683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:\Users\Spevak_D\Downloads\now-1432953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4" y="2708283"/>
            <a:ext cx="39608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15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37891" name="Заголовок 3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696075" cy="1081088"/>
          </a:xfrm>
        </p:spPr>
        <p:txBody>
          <a:bodyPr/>
          <a:lstStyle/>
          <a:p>
            <a:r>
              <a:rPr lang="ru-RU" altLang="ru-RU"/>
              <a:t>Взыскать: Претензионно-исковая работа</a:t>
            </a:r>
          </a:p>
        </p:txBody>
      </p:sp>
      <p:sp>
        <p:nvSpPr>
          <p:cNvPr id="37892" name="Номер слайда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D8B6830-885C-4D30-A487-BF296C1DBD9B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81</a:t>
            </a:fld>
            <a:endParaRPr lang="ru-RU" altLang="ru-RU" sz="100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198813" y="2571758"/>
            <a:ext cx="1079500" cy="576263"/>
          </a:xfrm>
          <a:prstGeom prst="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4F81BD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200" b="1" ker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Претензия</a:t>
            </a:r>
          </a:p>
        </p:txBody>
      </p:sp>
      <p:sp>
        <p:nvSpPr>
          <p:cNvPr id="8" name="Стрелка вправо 11"/>
          <p:cNvSpPr>
            <a:spLocks noChangeArrowheads="1"/>
          </p:cNvSpPr>
          <p:nvPr/>
        </p:nvSpPr>
        <p:spPr bwMode="auto">
          <a:xfrm>
            <a:off x="4422775" y="1773238"/>
            <a:ext cx="503238" cy="360362"/>
          </a:xfrm>
          <a:prstGeom prst="rightArrow">
            <a:avLst>
              <a:gd name="adj1" fmla="val 50000"/>
              <a:gd name="adj2" fmla="val 49872"/>
            </a:avLst>
          </a:prstGeom>
          <a:solidFill>
            <a:srgbClr val="C0504D">
              <a:alpha val="50195"/>
            </a:srgbClr>
          </a:solidFill>
          <a:ln w="44450" algn="ctr">
            <a:solidFill>
              <a:srgbClr val="C0504D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000" kern="0">
              <a:solidFill>
                <a:prstClr val="black"/>
              </a:solidFill>
            </a:endParaRPr>
          </a:p>
        </p:txBody>
      </p:sp>
      <p:pic>
        <p:nvPicPr>
          <p:cNvPr id="37895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2859096"/>
            <a:ext cx="60483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7" y="1773241"/>
            <a:ext cx="479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50829" y="1839921"/>
            <a:ext cx="1877437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Нарушение условий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Поставки / Оплаты</a:t>
            </a:r>
          </a:p>
        </p:txBody>
      </p:sp>
      <p:pic>
        <p:nvPicPr>
          <p:cNvPr id="37898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7" y="2638425"/>
            <a:ext cx="4794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50825" y="2705107"/>
            <a:ext cx="2117887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Нарушение процедуры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торгов</a:t>
            </a:r>
          </a:p>
        </p:txBody>
      </p:sp>
      <p:pic>
        <p:nvPicPr>
          <p:cNvPr id="37900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7" y="3430590"/>
            <a:ext cx="4794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250826" y="3527429"/>
            <a:ext cx="1786066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Прочие нарушения</a:t>
            </a:r>
          </a:p>
        </p:txBody>
      </p:sp>
      <p:sp>
        <p:nvSpPr>
          <p:cNvPr id="16" name="Стрелка вправо 25"/>
          <p:cNvSpPr>
            <a:spLocks noChangeArrowheads="1"/>
          </p:cNvSpPr>
          <p:nvPr/>
        </p:nvSpPr>
        <p:spPr bwMode="auto">
          <a:xfrm>
            <a:off x="5970592" y="1773238"/>
            <a:ext cx="503237" cy="360362"/>
          </a:xfrm>
          <a:prstGeom prst="rightArrow">
            <a:avLst>
              <a:gd name="adj1" fmla="val 50000"/>
              <a:gd name="adj2" fmla="val 49872"/>
            </a:avLst>
          </a:prstGeom>
          <a:solidFill>
            <a:srgbClr val="C00000">
              <a:alpha val="50195"/>
            </a:srgbClr>
          </a:solidFill>
          <a:ln w="4445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000" kern="0">
              <a:solidFill>
                <a:prstClr val="black"/>
              </a:solidFill>
            </a:endParaRPr>
          </a:p>
        </p:txBody>
      </p:sp>
      <p:sp>
        <p:nvSpPr>
          <p:cNvPr id="37903" name="Прямоугольник 26"/>
          <p:cNvSpPr>
            <a:spLocks noChangeArrowheads="1"/>
          </p:cNvSpPr>
          <p:nvPr/>
        </p:nvSpPr>
        <p:spPr bwMode="auto">
          <a:xfrm>
            <a:off x="4783138" y="2536833"/>
            <a:ext cx="1187450" cy="576263"/>
          </a:xfrm>
          <a:prstGeom prst="rect">
            <a:avLst/>
          </a:prstGeom>
          <a:solidFill>
            <a:srgbClr val="FFC000">
              <a:alpha val="50195"/>
            </a:srgbClr>
          </a:solidFill>
          <a:ln w="44450" algn="ctr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Претензия</a:t>
            </a:r>
          </a:p>
        </p:txBody>
      </p:sp>
      <p:sp>
        <p:nvSpPr>
          <p:cNvPr id="37904" name="Прямоугольник 27"/>
          <p:cNvSpPr>
            <a:spLocks noChangeArrowheads="1"/>
          </p:cNvSpPr>
          <p:nvPr/>
        </p:nvSpPr>
        <p:spPr bwMode="auto">
          <a:xfrm>
            <a:off x="6296025" y="2533658"/>
            <a:ext cx="1187450" cy="576263"/>
          </a:xfrm>
          <a:prstGeom prst="rect">
            <a:avLst/>
          </a:prstGeom>
          <a:solidFill>
            <a:srgbClr val="FFC000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Претензия</a:t>
            </a:r>
          </a:p>
        </p:txBody>
      </p:sp>
      <p:cxnSp>
        <p:nvCxnSpPr>
          <p:cNvPr id="37905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4657725" y="1268421"/>
            <a:ext cx="0" cy="2700337"/>
          </a:xfrm>
          <a:prstGeom prst="line">
            <a:avLst/>
          </a:prstGeom>
          <a:noFill/>
          <a:ln w="19050" algn="ctr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906" name="Прямая соединительная линия 30"/>
          <p:cNvCxnSpPr>
            <a:cxnSpLocks noChangeShapeType="1"/>
          </p:cNvCxnSpPr>
          <p:nvPr/>
        </p:nvCxnSpPr>
        <p:spPr bwMode="auto">
          <a:xfrm>
            <a:off x="6151563" y="1268421"/>
            <a:ext cx="0" cy="2700337"/>
          </a:xfrm>
          <a:prstGeom prst="line">
            <a:avLst/>
          </a:prstGeom>
          <a:noFill/>
          <a:ln w="19050" algn="ctr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4767264" y="1277946"/>
            <a:ext cx="1220206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Досудебные</a:t>
            </a:r>
          </a:p>
        </p:txBody>
      </p: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6303967" y="1277946"/>
            <a:ext cx="103906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Судебные</a:t>
            </a:r>
          </a:p>
        </p:txBody>
      </p:sp>
      <p:cxnSp>
        <p:nvCxnSpPr>
          <p:cNvPr id="37909" name="Прямая соединительная линия 33"/>
          <p:cNvCxnSpPr>
            <a:cxnSpLocks noChangeShapeType="1"/>
          </p:cNvCxnSpPr>
          <p:nvPr/>
        </p:nvCxnSpPr>
        <p:spPr bwMode="auto">
          <a:xfrm>
            <a:off x="7662863" y="1268421"/>
            <a:ext cx="0" cy="2700337"/>
          </a:xfrm>
          <a:prstGeom prst="line">
            <a:avLst/>
          </a:prstGeom>
          <a:noFill/>
          <a:ln w="19050" algn="ctr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3132138" y="1268421"/>
            <a:ext cx="124264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Регистрация</a:t>
            </a:r>
          </a:p>
        </p:txBody>
      </p:sp>
      <p:sp>
        <p:nvSpPr>
          <p:cNvPr id="37911" name="Прямоугольная выноска 8"/>
          <p:cNvSpPr>
            <a:spLocks noChangeArrowheads="1"/>
          </p:cNvSpPr>
          <p:nvPr/>
        </p:nvSpPr>
        <p:spPr bwMode="auto">
          <a:xfrm>
            <a:off x="3343279" y="1773238"/>
            <a:ext cx="792163" cy="50323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9E383">
              <a:alpha val="50195"/>
            </a:srgbClr>
          </a:solidFill>
          <a:ln w="63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Позиции сторон</a:t>
            </a:r>
          </a:p>
        </p:txBody>
      </p:sp>
      <p:sp>
        <p:nvSpPr>
          <p:cNvPr id="37912" name="Прямоугольная выноска 40"/>
          <p:cNvSpPr>
            <a:spLocks noChangeArrowheads="1"/>
          </p:cNvSpPr>
          <p:nvPr/>
        </p:nvSpPr>
        <p:spPr bwMode="auto">
          <a:xfrm>
            <a:off x="5033963" y="1773238"/>
            <a:ext cx="792162" cy="50323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9E383">
              <a:alpha val="50195"/>
            </a:srgbClr>
          </a:solidFill>
          <a:ln w="63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Поиск решения</a:t>
            </a:r>
          </a:p>
        </p:txBody>
      </p:sp>
      <p:sp>
        <p:nvSpPr>
          <p:cNvPr id="37913" name="Прямоугольная выноска 41"/>
          <p:cNvSpPr>
            <a:spLocks noChangeArrowheads="1"/>
          </p:cNvSpPr>
          <p:nvPr/>
        </p:nvSpPr>
        <p:spPr bwMode="auto">
          <a:xfrm>
            <a:off x="6542092" y="1773238"/>
            <a:ext cx="828675" cy="50323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9E383">
              <a:alpha val="50195"/>
            </a:srgbClr>
          </a:solidFill>
          <a:ln w="63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Арбитраж</a:t>
            </a:r>
          </a:p>
        </p:txBody>
      </p:sp>
      <p:sp>
        <p:nvSpPr>
          <p:cNvPr id="37914" name="Прямоугольная выноска 42"/>
          <p:cNvSpPr>
            <a:spLocks noChangeArrowheads="1"/>
          </p:cNvSpPr>
          <p:nvPr/>
        </p:nvSpPr>
        <p:spPr bwMode="auto">
          <a:xfrm>
            <a:off x="5033966" y="3429001"/>
            <a:ext cx="863600" cy="504825"/>
          </a:xfrm>
          <a:prstGeom prst="wedgeRectCallout">
            <a:avLst>
              <a:gd name="adj1" fmla="val -25644"/>
              <a:gd name="adj2" fmla="val -64106"/>
            </a:avLst>
          </a:prstGeom>
          <a:solidFill>
            <a:srgbClr val="CCFFFF">
              <a:alpha val="50195"/>
            </a:srgbClr>
          </a:solidFill>
          <a:ln w="63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Прогноз взыскания</a:t>
            </a:r>
          </a:p>
        </p:txBody>
      </p:sp>
      <p:sp>
        <p:nvSpPr>
          <p:cNvPr id="37915" name="Прямоугольная выноска 43"/>
          <p:cNvSpPr>
            <a:spLocks noChangeArrowheads="1"/>
          </p:cNvSpPr>
          <p:nvPr/>
        </p:nvSpPr>
        <p:spPr bwMode="auto">
          <a:xfrm>
            <a:off x="3414713" y="3429001"/>
            <a:ext cx="863600" cy="504825"/>
          </a:xfrm>
          <a:prstGeom prst="wedgeRectCallout">
            <a:avLst>
              <a:gd name="adj1" fmla="val -25644"/>
              <a:gd name="adj2" fmla="val -64106"/>
            </a:avLst>
          </a:prstGeom>
          <a:solidFill>
            <a:srgbClr val="CCFFFF">
              <a:alpha val="50195"/>
            </a:srgbClr>
          </a:solidFill>
          <a:ln w="63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Документ основание</a:t>
            </a:r>
          </a:p>
        </p:txBody>
      </p:sp>
      <p:sp>
        <p:nvSpPr>
          <p:cNvPr id="37916" name="Прямоугольная выноска 44"/>
          <p:cNvSpPr>
            <a:spLocks noChangeArrowheads="1"/>
          </p:cNvSpPr>
          <p:nvPr/>
        </p:nvSpPr>
        <p:spPr bwMode="auto">
          <a:xfrm>
            <a:off x="6457950" y="3429001"/>
            <a:ext cx="863600" cy="504825"/>
          </a:xfrm>
          <a:prstGeom prst="wedgeRectCallout">
            <a:avLst>
              <a:gd name="adj1" fmla="val -25644"/>
              <a:gd name="adj2" fmla="val -64106"/>
            </a:avLst>
          </a:prstGeom>
          <a:solidFill>
            <a:srgbClr val="CCFFFF">
              <a:alpha val="50195"/>
            </a:srgbClr>
          </a:solidFill>
          <a:ln w="635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Сроки возврата</a:t>
            </a:r>
          </a:p>
        </p:txBody>
      </p:sp>
      <p:sp>
        <p:nvSpPr>
          <p:cNvPr id="31" name="Правая фигурная скобка 14"/>
          <p:cNvSpPr>
            <a:spLocks/>
          </p:cNvSpPr>
          <p:nvPr/>
        </p:nvSpPr>
        <p:spPr bwMode="auto">
          <a:xfrm>
            <a:off x="2901950" y="1700221"/>
            <a:ext cx="215900" cy="2376487"/>
          </a:xfrm>
          <a:prstGeom prst="rightBrace">
            <a:avLst>
              <a:gd name="adj1" fmla="val 8357"/>
              <a:gd name="adj2" fmla="val 50000"/>
            </a:avLst>
          </a:prstGeom>
          <a:solidFill>
            <a:sysClr val="window" lastClr="FFFFFF">
              <a:alpha val="0"/>
            </a:sysClr>
          </a:solidFill>
          <a:ln w="9525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000" kern="0">
              <a:solidFill>
                <a:prstClr val="black"/>
              </a:solidFill>
            </a:endParaRPr>
          </a:p>
        </p:txBody>
      </p:sp>
      <p:sp>
        <p:nvSpPr>
          <p:cNvPr id="32" name="TextBox 46"/>
          <p:cNvSpPr txBox="1">
            <a:spLocks noChangeArrowheads="1"/>
          </p:cNvSpPr>
          <p:nvPr/>
        </p:nvSpPr>
        <p:spPr bwMode="auto">
          <a:xfrm>
            <a:off x="6372227" y="4038608"/>
            <a:ext cx="1189749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Номер дела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Суд / Судья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Дата слушания</a:t>
            </a:r>
          </a:p>
        </p:txBody>
      </p:sp>
      <p:sp>
        <p:nvSpPr>
          <p:cNvPr id="33" name="TextBox 47"/>
          <p:cNvSpPr txBox="1">
            <a:spLocks noChangeArrowheads="1"/>
          </p:cNvSpPr>
          <p:nvPr/>
        </p:nvSpPr>
        <p:spPr bwMode="auto">
          <a:xfrm>
            <a:off x="4787901" y="4086232"/>
            <a:ext cx="135325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Дата следующего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мероприятия</a:t>
            </a:r>
          </a:p>
        </p:txBody>
      </p:sp>
      <p:sp>
        <p:nvSpPr>
          <p:cNvPr id="34" name="TextBox 48"/>
          <p:cNvSpPr txBox="1">
            <a:spLocks noChangeArrowheads="1"/>
          </p:cNvSpPr>
          <p:nvPr/>
        </p:nvSpPr>
        <p:spPr bwMode="auto">
          <a:xfrm>
            <a:off x="7740653" y="2540008"/>
            <a:ext cx="1045479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Закрытие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kern="0">
                <a:solidFill>
                  <a:prstClr val="black"/>
                </a:solidFill>
              </a:rPr>
              <a:t>претензии</a:t>
            </a:r>
          </a:p>
        </p:txBody>
      </p:sp>
      <p:sp>
        <p:nvSpPr>
          <p:cNvPr id="35" name="Стрелка вниз 28"/>
          <p:cNvSpPr>
            <a:spLocks noChangeArrowheads="1"/>
          </p:cNvSpPr>
          <p:nvPr/>
        </p:nvSpPr>
        <p:spPr bwMode="auto">
          <a:xfrm>
            <a:off x="3582988" y="4673600"/>
            <a:ext cx="341312" cy="446088"/>
          </a:xfrm>
          <a:prstGeom prst="downArrow">
            <a:avLst>
              <a:gd name="adj1" fmla="val 50000"/>
              <a:gd name="adj2" fmla="val 49913"/>
            </a:avLst>
          </a:prstGeom>
          <a:solidFill>
            <a:srgbClr val="00B0F0">
              <a:alpha val="50195"/>
            </a:srgbClr>
          </a:solidFill>
          <a:ln w="4445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000" kern="0">
              <a:solidFill>
                <a:prstClr val="black"/>
              </a:solidFill>
            </a:endParaRPr>
          </a:p>
        </p:txBody>
      </p:sp>
      <p:sp>
        <p:nvSpPr>
          <p:cNvPr id="36" name="Стрелка вниз 50"/>
          <p:cNvSpPr>
            <a:spLocks noChangeArrowheads="1"/>
          </p:cNvSpPr>
          <p:nvPr/>
        </p:nvSpPr>
        <p:spPr bwMode="auto">
          <a:xfrm>
            <a:off x="5259388" y="4673600"/>
            <a:ext cx="341312" cy="446088"/>
          </a:xfrm>
          <a:prstGeom prst="downArrow">
            <a:avLst>
              <a:gd name="adj1" fmla="val 50000"/>
              <a:gd name="adj2" fmla="val 49913"/>
            </a:avLst>
          </a:prstGeom>
          <a:solidFill>
            <a:srgbClr val="00B0F0">
              <a:alpha val="50195"/>
            </a:srgbClr>
          </a:solidFill>
          <a:ln w="4445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000" kern="0">
              <a:solidFill>
                <a:prstClr val="black"/>
              </a:solidFill>
            </a:endParaRPr>
          </a:p>
        </p:txBody>
      </p:sp>
      <p:sp>
        <p:nvSpPr>
          <p:cNvPr id="37" name="Стрелка вниз 51"/>
          <p:cNvSpPr>
            <a:spLocks noChangeArrowheads="1"/>
          </p:cNvSpPr>
          <p:nvPr/>
        </p:nvSpPr>
        <p:spPr bwMode="auto">
          <a:xfrm>
            <a:off x="6675442" y="4673600"/>
            <a:ext cx="339725" cy="446088"/>
          </a:xfrm>
          <a:prstGeom prst="downArrow">
            <a:avLst>
              <a:gd name="adj1" fmla="val 50000"/>
              <a:gd name="adj2" fmla="val 50146"/>
            </a:avLst>
          </a:prstGeom>
          <a:solidFill>
            <a:srgbClr val="00B0F0">
              <a:alpha val="50195"/>
            </a:srgbClr>
          </a:solidFill>
          <a:ln w="4445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000" kern="0">
              <a:solidFill>
                <a:prstClr val="black"/>
              </a:solidFill>
            </a:endParaRPr>
          </a:p>
        </p:txBody>
      </p:sp>
      <p:sp>
        <p:nvSpPr>
          <p:cNvPr id="38" name="TextBox 29"/>
          <p:cNvSpPr txBox="1">
            <a:spLocks noChangeArrowheads="1"/>
          </p:cNvSpPr>
          <p:nvPr/>
        </p:nvSpPr>
        <p:spPr bwMode="auto">
          <a:xfrm>
            <a:off x="2883983" y="5313371"/>
            <a:ext cx="48317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kern="0" dirty="0">
                <a:solidFill>
                  <a:prstClr val="black"/>
                </a:solidFill>
              </a:rPr>
              <a:t>УТОЧНЕННЫЙ ПРОГНОЗ ВОЗВРАТА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kern="0" dirty="0">
                <a:solidFill>
                  <a:prstClr val="black"/>
                </a:solidFill>
              </a:rPr>
              <a:t>ДЕНЕЖНЫХ СРЕДСТВ</a:t>
            </a:r>
          </a:p>
        </p:txBody>
      </p:sp>
      <p:sp>
        <p:nvSpPr>
          <p:cNvPr id="39" name="TextBox 55"/>
          <p:cNvSpPr txBox="1">
            <a:spLocks noChangeArrowheads="1"/>
          </p:cNvSpPr>
          <p:nvPr/>
        </p:nvSpPr>
        <p:spPr bwMode="auto">
          <a:xfrm>
            <a:off x="3198650" y="4086232"/>
            <a:ext cx="986168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Финансовая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претензия</a:t>
            </a:r>
          </a:p>
        </p:txBody>
      </p:sp>
    </p:spTree>
    <p:extLst>
      <p:ext uri="{BB962C8B-B14F-4D97-AF65-F5344CB8AC3E}">
        <p14:creationId xmlns:p14="http://schemas.microsoft.com/office/powerpoint/2010/main" val="2487975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5111750" y="188921"/>
            <a:ext cx="3467100" cy="3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38915" name="Заголовок 3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696075" cy="1081088"/>
          </a:xfrm>
        </p:spPr>
        <p:txBody>
          <a:bodyPr/>
          <a:lstStyle/>
          <a:p>
            <a:r>
              <a:rPr lang="ru-RU" altLang="ru-RU"/>
              <a:t>Продать: Факторинг</a:t>
            </a:r>
          </a:p>
        </p:txBody>
      </p:sp>
      <p:sp>
        <p:nvSpPr>
          <p:cNvPr id="38916" name="Номер слайда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340A412-56AE-4962-B0C2-7C8432DB8294}" type="slidenum">
              <a:rPr lang="ru-RU" altLang="ru-RU" sz="100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82</a:t>
            </a:fld>
            <a:endParaRPr lang="ru-RU" altLang="ru-RU" sz="1000"/>
          </a:p>
        </p:txBody>
      </p:sp>
      <p:pic>
        <p:nvPicPr>
          <p:cNvPr id="38917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7" y="1616078"/>
            <a:ext cx="2762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3137944" y="836621"/>
            <a:ext cx="1064715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Реестры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уступленных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требований</a:t>
            </a:r>
          </a:p>
        </p:txBody>
      </p:sp>
      <p:pic>
        <p:nvPicPr>
          <p:cNvPr id="38919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1031875"/>
            <a:ext cx="317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25"/>
          <p:cNvSpPr txBox="1">
            <a:spLocks noChangeArrowheads="1"/>
          </p:cNvSpPr>
          <p:nvPr/>
        </p:nvSpPr>
        <p:spPr bwMode="auto">
          <a:xfrm>
            <a:off x="4740279" y="1973271"/>
            <a:ext cx="833883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b="1" kern="0">
                <a:solidFill>
                  <a:prstClr val="black"/>
                </a:solidFill>
              </a:rPr>
              <a:t>Фактор</a:t>
            </a:r>
          </a:p>
        </p:txBody>
      </p:sp>
      <p:pic>
        <p:nvPicPr>
          <p:cNvPr id="38921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92" y="966788"/>
            <a:ext cx="1273175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8" y="1174758"/>
            <a:ext cx="8001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544397" y="2178058"/>
            <a:ext cx="510076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b="1" kern="0" dirty="0">
                <a:solidFill>
                  <a:prstClr val="black"/>
                </a:solidFill>
              </a:rPr>
              <a:t>МЫ</a:t>
            </a:r>
          </a:p>
        </p:txBody>
      </p:sp>
      <p:cxnSp>
        <p:nvCxnSpPr>
          <p:cNvPr id="38924" name="Прямая со стрелкой 41"/>
          <p:cNvCxnSpPr>
            <a:cxnSpLocks noChangeShapeType="1"/>
          </p:cNvCxnSpPr>
          <p:nvPr/>
        </p:nvCxnSpPr>
        <p:spPr bwMode="auto">
          <a:xfrm>
            <a:off x="2600329" y="1450975"/>
            <a:ext cx="1979613" cy="0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5" name="Прямая со стрелкой 56"/>
          <p:cNvCxnSpPr>
            <a:cxnSpLocks noChangeShapeType="1"/>
          </p:cNvCxnSpPr>
          <p:nvPr/>
        </p:nvCxnSpPr>
        <p:spPr bwMode="auto">
          <a:xfrm flipH="1">
            <a:off x="2600328" y="1831975"/>
            <a:ext cx="1931988" cy="0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Box 59"/>
          <p:cNvSpPr txBox="1">
            <a:spLocks noChangeArrowheads="1"/>
          </p:cNvSpPr>
          <p:nvPr/>
        </p:nvSpPr>
        <p:spPr bwMode="auto">
          <a:xfrm>
            <a:off x="2995686" y="1616079"/>
            <a:ext cx="1101585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Аванс до 90%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сразу</a:t>
            </a:r>
          </a:p>
        </p:txBody>
      </p:sp>
      <p:sp>
        <p:nvSpPr>
          <p:cNvPr id="58" name="TextBox 61"/>
          <p:cNvSpPr txBox="1">
            <a:spLocks noChangeArrowheads="1"/>
          </p:cNvSpPr>
          <p:nvPr/>
        </p:nvSpPr>
        <p:spPr bwMode="auto">
          <a:xfrm>
            <a:off x="7386641" y="1735142"/>
            <a:ext cx="939681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b="1" kern="0">
                <a:solidFill>
                  <a:prstClr val="black"/>
                </a:solidFill>
              </a:rPr>
              <a:t>Дебитор</a:t>
            </a:r>
          </a:p>
        </p:txBody>
      </p:sp>
      <p:cxnSp>
        <p:nvCxnSpPr>
          <p:cNvPr id="38928" name="Прямая со стрелкой 63"/>
          <p:cNvCxnSpPr>
            <a:cxnSpLocks noChangeShapeType="1"/>
          </p:cNvCxnSpPr>
          <p:nvPr/>
        </p:nvCxnSpPr>
        <p:spPr bwMode="auto">
          <a:xfrm flipV="1">
            <a:off x="5992813" y="1951038"/>
            <a:ext cx="1223962" cy="0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9" name="Прямая со стрелкой 67"/>
          <p:cNvCxnSpPr>
            <a:cxnSpLocks noChangeShapeType="1"/>
          </p:cNvCxnSpPr>
          <p:nvPr/>
        </p:nvCxnSpPr>
        <p:spPr bwMode="auto">
          <a:xfrm flipH="1">
            <a:off x="5705476" y="1806575"/>
            <a:ext cx="1368425" cy="0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Box 71"/>
          <p:cNvSpPr txBox="1">
            <a:spLocks noChangeArrowheads="1"/>
          </p:cNvSpPr>
          <p:nvPr/>
        </p:nvSpPr>
        <p:spPr bwMode="auto">
          <a:xfrm>
            <a:off x="5915459" y="1030289"/>
            <a:ext cx="1191353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Расчеты по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задолженности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на условиях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>
                <a:solidFill>
                  <a:prstClr val="black"/>
                </a:solidFill>
              </a:rPr>
              <a:t>договора</a:t>
            </a:r>
          </a:p>
        </p:txBody>
      </p:sp>
      <p:pic>
        <p:nvPicPr>
          <p:cNvPr id="38931" name="Рисунок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40" y="2025658"/>
            <a:ext cx="2778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32" name="Прямая со стрелкой 73"/>
          <p:cNvCxnSpPr>
            <a:cxnSpLocks noChangeShapeType="1"/>
          </p:cNvCxnSpPr>
          <p:nvPr/>
        </p:nvCxnSpPr>
        <p:spPr bwMode="auto">
          <a:xfrm flipH="1">
            <a:off x="2636839" y="2190750"/>
            <a:ext cx="1931987" cy="0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Box 75"/>
          <p:cNvSpPr txBox="1">
            <a:spLocks noChangeArrowheads="1"/>
          </p:cNvSpPr>
          <p:nvPr/>
        </p:nvSpPr>
        <p:spPr bwMode="auto">
          <a:xfrm>
            <a:off x="2506999" y="2181233"/>
            <a:ext cx="1704313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Окончательный расчет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По факту расчетов 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с дебитором</a:t>
            </a:r>
          </a:p>
        </p:txBody>
      </p:sp>
      <p:sp>
        <p:nvSpPr>
          <p:cNvPr id="70" name="TextBox 99"/>
          <p:cNvSpPr txBox="1">
            <a:spLocks noChangeArrowheads="1"/>
          </p:cNvSpPr>
          <p:nvPr/>
        </p:nvSpPr>
        <p:spPr bwMode="auto">
          <a:xfrm>
            <a:off x="358776" y="2960696"/>
            <a:ext cx="939681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b="1" kern="0" dirty="0">
                <a:solidFill>
                  <a:prstClr val="black"/>
                </a:solidFill>
              </a:rPr>
              <a:t>Дебитор</a:t>
            </a:r>
          </a:p>
        </p:txBody>
      </p:sp>
      <p:cxnSp>
        <p:nvCxnSpPr>
          <p:cNvPr id="38935" name="Прямая со стрелкой 54287"/>
          <p:cNvCxnSpPr>
            <a:cxnSpLocks noChangeShapeType="1"/>
          </p:cNvCxnSpPr>
          <p:nvPr/>
        </p:nvCxnSpPr>
        <p:spPr bwMode="auto">
          <a:xfrm flipH="1">
            <a:off x="1116013" y="2473333"/>
            <a:ext cx="576262" cy="576263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Box 104"/>
          <p:cNvSpPr txBox="1">
            <a:spLocks noChangeArrowheads="1"/>
          </p:cNvSpPr>
          <p:nvPr/>
        </p:nvSpPr>
        <p:spPr bwMode="auto">
          <a:xfrm>
            <a:off x="108438" y="2474920"/>
            <a:ext cx="1343638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Продажа товаров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kern="0" dirty="0">
                <a:solidFill>
                  <a:prstClr val="black"/>
                </a:solidFill>
              </a:rPr>
              <a:t>услуг</a:t>
            </a:r>
          </a:p>
        </p:txBody>
      </p:sp>
      <p:sp>
        <p:nvSpPr>
          <p:cNvPr id="77" name="Прямоугольник 76"/>
          <p:cNvSpPr/>
          <p:nvPr/>
        </p:nvSpPr>
        <p:spPr bwMode="auto">
          <a:xfrm>
            <a:off x="1416050" y="3043238"/>
            <a:ext cx="1079500" cy="576262"/>
          </a:xfrm>
          <a:prstGeom prst="rect">
            <a:avLst/>
          </a:prstGeom>
          <a:solidFill>
            <a:srgbClr val="F9E383">
              <a:alpha val="50000"/>
            </a:srgbClr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000" b="1" ker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Расходная накладная</a:t>
            </a:r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2732088" y="3038483"/>
            <a:ext cx="1079500" cy="576263"/>
          </a:xfrm>
          <a:prstGeom prst="rect">
            <a:avLst/>
          </a:prstGeom>
          <a:solidFill>
            <a:srgbClr val="F9E383">
              <a:alpha val="50000"/>
            </a:srgbClr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1000" b="1" ker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Отражение факта</a:t>
            </a: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4079875" y="3036888"/>
            <a:ext cx="1079500" cy="576262"/>
          </a:xfrm>
          <a:prstGeom prst="rect">
            <a:avLst/>
          </a:prstGeom>
          <a:solidFill>
            <a:srgbClr val="F9E383">
              <a:alpha val="50000"/>
            </a:srgbClr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1000" b="1" kern="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Реестр уступленных требований</a:t>
            </a:r>
          </a:p>
        </p:txBody>
      </p:sp>
      <p:sp>
        <p:nvSpPr>
          <p:cNvPr id="84" name="Прямоугольник 83"/>
          <p:cNvSpPr/>
          <p:nvPr/>
        </p:nvSpPr>
        <p:spPr bwMode="auto">
          <a:xfrm>
            <a:off x="5448300" y="3040063"/>
            <a:ext cx="1079500" cy="576262"/>
          </a:xfrm>
          <a:prstGeom prst="rect">
            <a:avLst/>
          </a:prstGeom>
          <a:solidFill>
            <a:srgbClr val="F9E383">
              <a:alpha val="50000"/>
            </a:srgbClr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1000" b="1" ker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Расчеты с фактором</a:t>
            </a:r>
          </a:p>
        </p:txBody>
      </p:sp>
      <p:sp>
        <p:nvSpPr>
          <p:cNvPr id="85" name="Прямоугольник 84"/>
          <p:cNvSpPr/>
          <p:nvPr/>
        </p:nvSpPr>
        <p:spPr bwMode="auto">
          <a:xfrm>
            <a:off x="6816725" y="3035308"/>
            <a:ext cx="1079500" cy="576263"/>
          </a:xfrm>
          <a:prstGeom prst="rect">
            <a:avLst/>
          </a:prstGeom>
          <a:solidFill>
            <a:srgbClr val="F9E383">
              <a:alpha val="50000"/>
            </a:srgbClr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1000" b="1" ker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Мониторинг и отчеты</a:t>
            </a:r>
          </a:p>
        </p:txBody>
      </p:sp>
      <p:cxnSp>
        <p:nvCxnSpPr>
          <p:cNvPr id="38942" name="Прямая со стрелкой 54295"/>
          <p:cNvCxnSpPr>
            <a:cxnSpLocks noChangeShapeType="1"/>
            <a:stCxn id="77" idx="3"/>
            <a:endCxn id="78" idx="1"/>
          </p:cNvCxnSpPr>
          <p:nvPr/>
        </p:nvCxnSpPr>
        <p:spPr bwMode="auto">
          <a:xfrm flipV="1">
            <a:off x="2495550" y="3327408"/>
            <a:ext cx="236538" cy="4763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43" name="Прямая со стрелкой 54297"/>
          <p:cNvCxnSpPr>
            <a:cxnSpLocks noChangeShapeType="1"/>
            <a:stCxn id="78" idx="3"/>
            <a:endCxn id="79" idx="1"/>
          </p:cNvCxnSpPr>
          <p:nvPr/>
        </p:nvCxnSpPr>
        <p:spPr bwMode="auto">
          <a:xfrm flipV="1">
            <a:off x="3811589" y="3325821"/>
            <a:ext cx="268287" cy="1587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44" name="Прямая со стрелкой 54299"/>
          <p:cNvCxnSpPr>
            <a:cxnSpLocks noChangeShapeType="1"/>
            <a:stCxn id="79" idx="3"/>
            <a:endCxn id="84" idx="1"/>
          </p:cNvCxnSpPr>
          <p:nvPr/>
        </p:nvCxnSpPr>
        <p:spPr bwMode="auto">
          <a:xfrm>
            <a:off x="5159379" y="3325821"/>
            <a:ext cx="288925" cy="1587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45" name="Прямая со стрелкой 54301"/>
          <p:cNvCxnSpPr>
            <a:cxnSpLocks noChangeShapeType="1"/>
            <a:stCxn id="84" idx="3"/>
            <a:endCxn id="85" idx="1"/>
          </p:cNvCxnSpPr>
          <p:nvPr/>
        </p:nvCxnSpPr>
        <p:spPr bwMode="auto">
          <a:xfrm flipV="1">
            <a:off x="6527801" y="3324233"/>
            <a:ext cx="288925" cy="3175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779" y="3789371"/>
            <a:ext cx="8569325" cy="25876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 descr="http://z5.d.sdska.ru/2-z5-0d133667-6ca3-4de0-a073-87428f43cc3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72" y="5661248"/>
            <a:ext cx="1251961" cy="9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08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505200"/>
            <a:ext cx="47625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-72008" y="980728"/>
          <a:ext cx="5940152" cy="554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911975" cy="1081088"/>
          </a:xfrm>
        </p:spPr>
        <p:txBody>
          <a:bodyPr/>
          <a:lstStyle/>
          <a:p>
            <a:r>
              <a:rPr lang="ru-RU" altLang="ru-RU" smtClean="0"/>
              <a:t>Группа процессов централизованного управления закупками </a:t>
            </a:r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1A4857-DED5-45AD-8263-0D89E153D8F0}" type="slidenum">
              <a:rPr lang="ru-RU" altLang="ru-RU" sz="1000" smtClean="0">
                <a:solidFill>
                  <a:srgbClr val="D20000"/>
                </a:solidFill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83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4513" y="3500438"/>
            <a:ext cx="21669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Централизованные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закупки</a:t>
            </a:r>
          </a:p>
        </p:txBody>
      </p:sp>
      <p:pic>
        <p:nvPicPr>
          <p:cNvPr id="9223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229225"/>
            <a:ext cx="14573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трелка вниз 16"/>
          <p:cNvSpPr/>
          <p:nvPr/>
        </p:nvSpPr>
        <p:spPr bwMode="auto">
          <a:xfrm>
            <a:off x="4370388" y="3640138"/>
            <a:ext cx="431800" cy="534987"/>
          </a:xfrm>
          <a:prstGeom prst="downArrow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 bwMode="auto">
          <a:xfrm rot="3621668">
            <a:off x="3439319" y="5025231"/>
            <a:ext cx="431800" cy="534988"/>
          </a:xfrm>
          <a:prstGeom prst="downArrow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 bwMode="auto">
          <a:xfrm rot="6980668">
            <a:off x="1692276" y="4875212"/>
            <a:ext cx="431800" cy="536575"/>
          </a:xfrm>
          <a:prstGeom prst="downArrow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 bwMode="auto">
          <a:xfrm rot="10800000">
            <a:off x="971550" y="3338513"/>
            <a:ext cx="431800" cy="534987"/>
          </a:xfrm>
          <a:prstGeom prst="downArrow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/>
          </a:p>
        </p:txBody>
      </p:sp>
      <p:sp>
        <p:nvSpPr>
          <p:cNvPr id="3" name="Прямоугольная выноска 2"/>
          <p:cNvSpPr/>
          <p:nvPr/>
        </p:nvSpPr>
        <p:spPr bwMode="auto">
          <a:xfrm>
            <a:off x="5818188" y="1630363"/>
            <a:ext cx="3330575" cy="1511300"/>
          </a:xfrm>
          <a:prstGeom prst="wedgeRectCallout">
            <a:avLst/>
          </a:prstGeom>
          <a:solidFill>
            <a:srgbClr val="F9E383">
              <a:alpha val="50000"/>
            </a:srgbClr>
          </a:solidFill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400" b="1" u="sng" dirty="0"/>
              <a:t>Аккредитация поставщиков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Разработка требований и критериев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Проверка данных и аккредитация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Управление реестром аккредитованных 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Личный кабинет поставщика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sz="1400" dirty="0"/>
          </a:p>
        </p:txBody>
      </p:sp>
      <p:sp>
        <p:nvSpPr>
          <p:cNvPr id="4" name="Полилиния 3"/>
          <p:cNvSpPr>
            <a:spLocks/>
          </p:cNvSpPr>
          <p:nvPr/>
        </p:nvSpPr>
        <p:spPr bwMode="auto">
          <a:xfrm>
            <a:off x="1924050" y="990600"/>
            <a:ext cx="1838325" cy="1581150"/>
          </a:xfrm>
          <a:custGeom>
            <a:avLst/>
            <a:gdLst>
              <a:gd name="T0" fmla="*/ 466725 w 1838325"/>
              <a:gd name="T1" fmla="*/ 0 h 1581150"/>
              <a:gd name="T2" fmla="*/ 1352550 w 1838325"/>
              <a:gd name="T3" fmla="*/ 0 h 1581150"/>
              <a:gd name="T4" fmla="*/ 1838325 w 1838325"/>
              <a:gd name="T5" fmla="*/ 781050 h 1581150"/>
              <a:gd name="T6" fmla="*/ 1381125 w 1838325"/>
              <a:gd name="T7" fmla="*/ 1581150 h 1581150"/>
              <a:gd name="T8" fmla="*/ 438150 w 1838325"/>
              <a:gd name="T9" fmla="*/ 1581150 h 1581150"/>
              <a:gd name="T10" fmla="*/ 0 w 1838325"/>
              <a:gd name="T11" fmla="*/ 800100 h 1581150"/>
              <a:gd name="T12" fmla="*/ 466725 w 1838325"/>
              <a:gd name="T13" fmla="*/ 0 h 1581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8325" h="1581150">
                <a:moveTo>
                  <a:pt x="466725" y="0"/>
                </a:moveTo>
                <a:lnTo>
                  <a:pt x="1352550" y="0"/>
                </a:lnTo>
                <a:lnTo>
                  <a:pt x="1838325" y="781050"/>
                </a:lnTo>
                <a:lnTo>
                  <a:pt x="1381125" y="1581150"/>
                </a:lnTo>
                <a:lnTo>
                  <a:pt x="438150" y="1581150"/>
                </a:lnTo>
                <a:lnTo>
                  <a:pt x="0" y="800100"/>
                </a:lnTo>
                <a:lnTo>
                  <a:pt x="466725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 dirty="0"/>
          </a:p>
        </p:txBody>
      </p:sp>
      <p:sp>
        <p:nvSpPr>
          <p:cNvPr id="16" name="Прямоугольная выноска 15"/>
          <p:cNvSpPr/>
          <p:nvPr/>
        </p:nvSpPr>
        <p:spPr bwMode="auto">
          <a:xfrm>
            <a:off x="5815013" y="1630363"/>
            <a:ext cx="3330575" cy="1511300"/>
          </a:xfrm>
          <a:prstGeom prst="wedgeRectCallout">
            <a:avLst/>
          </a:prstGeom>
          <a:solidFill>
            <a:srgbClr val="F9E383">
              <a:alpha val="50000"/>
            </a:srgbClr>
          </a:solidFill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400" b="1" u="sng" dirty="0"/>
              <a:t>Планирование потребности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Сбор потребности ДО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Контроль по статьям бюджета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Консолидация плана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Уточненный план закупок 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sz="1400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3671888" y="1990725"/>
            <a:ext cx="1838325" cy="1581150"/>
          </a:xfrm>
          <a:custGeom>
            <a:avLst/>
            <a:gdLst>
              <a:gd name="T0" fmla="*/ 466725 w 1838325"/>
              <a:gd name="T1" fmla="*/ 0 h 1581150"/>
              <a:gd name="T2" fmla="*/ 1352550 w 1838325"/>
              <a:gd name="T3" fmla="*/ 0 h 1581150"/>
              <a:gd name="T4" fmla="*/ 1838325 w 1838325"/>
              <a:gd name="T5" fmla="*/ 781050 h 1581150"/>
              <a:gd name="T6" fmla="*/ 1381125 w 1838325"/>
              <a:gd name="T7" fmla="*/ 1581150 h 1581150"/>
              <a:gd name="T8" fmla="*/ 438150 w 1838325"/>
              <a:gd name="T9" fmla="*/ 1581150 h 1581150"/>
              <a:gd name="T10" fmla="*/ 0 w 1838325"/>
              <a:gd name="T11" fmla="*/ 800100 h 1581150"/>
              <a:gd name="T12" fmla="*/ 466725 w 1838325"/>
              <a:gd name="T13" fmla="*/ 0 h 1581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8325" h="1581150">
                <a:moveTo>
                  <a:pt x="466725" y="0"/>
                </a:moveTo>
                <a:lnTo>
                  <a:pt x="1352550" y="0"/>
                </a:lnTo>
                <a:lnTo>
                  <a:pt x="1838325" y="781050"/>
                </a:lnTo>
                <a:lnTo>
                  <a:pt x="1381125" y="1581150"/>
                </a:lnTo>
                <a:lnTo>
                  <a:pt x="438150" y="1581150"/>
                </a:lnTo>
                <a:lnTo>
                  <a:pt x="0" y="800100"/>
                </a:lnTo>
                <a:lnTo>
                  <a:pt x="466725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2" name="Прямоугольная выноска 21"/>
          <p:cNvSpPr/>
          <p:nvPr/>
        </p:nvSpPr>
        <p:spPr bwMode="auto">
          <a:xfrm>
            <a:off x="5821363" y="1630363"/>
            <a:ext cx="3330575" cy="1511300"/>
          </a:xfrm>
          <a:prstGeom prst="wedgeRectCallout">
            <a:avLst/>
          </a:prstGeom>
          <a:solidFill>
            <a:srgbClr val="F9E383">
              <a:alpha val="50000"/>
            </a:srgbClr>
          </a:solidFill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400" b="1" u="sng" dirty="0"/>
              <a:t>Подготовка к проведению закупок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Извещение о начале торгов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Закупочная документация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Проект договора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Стратегия проведения торгов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sz="1400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3722688" y="3932238"/>
            <a:ext cx="1838325" cy="1581150"/>
          </a:xfrm>
          <a:custGeom>
            <a:avLst/>
            <a:gdLst>
              <a:gd name="T0" fmla="*/ 466725 w 1838325"/>
              <a:gd name="T1" fmla="*/ 0 h 1581150"/>
              <a:gd name="T2" fmla="*/ 1352550 w 1838325"/>
              <a:gd name="T3" fmla="*/ 0 h 1581150"/>
              <a:gd name="T4" fmla="*/ 1838325 w 1838325"/>
              <a:gd name="T5" fmla="*/ 781050 h 1581150"/>
              <a:gd name="T6" fmla="*/ 1381125 w 1838325"/>
              <a:gd name="T7" fmla="*/ 1581150 h 1581150"/>
              <a:gd name="T8" fmla="*/ 438150 w 1838325"/>
              <a:gd name="T9" fmla="*/ 1581150 h 1581150"/>
              <a:gd name="T10" fmla="*/ 0 w 1838325"/>
              <a:gd name="T11" fmla="*/ 800100 h 1581150"/>
              <a:gd name="T12" fmla="*/ 466725 w 1838325"/>
              <a:gd name="T13" fmla="*/ 0 h 1581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8325" h="1581150">
                <a:moveTo>
                  <a:pt x="466725" y="0"/>
                </a:moveTo>
                <a:lnTo>
                  <a:pt x="1352550" y="0"/>
                </a:lnTo>
                <a:lnTo>
                  <a:pt x="1838325" y="781050"/>
                </a:lnTo>
                <a:lnTo>
                  <a:pt x="1381125" y="1581150"/>
                </a:lnTo>
                <a:lnTo>
                  <a:pt x="438150" y="1581150"/>
                </a:lnTo>
                <a:lnTo>
                  <a:pt x="0" y="800100"/>
                </a:lnTo>
                <a:lnTo>
                  <a:pt x="466725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1978025" y="4943475"/>
            <a:ext cx="1838325" cy="1581150"/>
          </a:xfrm>
          <a:custGeom>
            <a:avLst/>
            <a:gdLst>
              <a:gd name="T0" fmla="*/ 466725 w 1838325"/>
              <a:gd name="T1" fmla="*/ 0 h 1581150"/>
              <a:gd name="T2" fmla="*/ 1352550 w 1838325"/>
              <a:gd name="T3" fmla="*/ 0 h 1581150"/>
              <a:gd name="T4" fmla="*/ 1838325 w 1838325"/>
              <a:gd name="T5" fmla="*/ 781050 h 1581150"/>
              <a:gd name="T6" fmla="*/ 1381125 w 1838325"/>
              <a:gd name="T7" fmla="*/ 1581150 h 1581150"/>
              <a:gd name="T8" fmla="*/ 438150 w 1838325"/>
              <a:gd name="T9" fmla="*/ 1581150 h 1581150"/>
              <a:gd name="T10" fmla="*/ 0 w 1838325"/>
              <a:gd name="T11" fmla="*/ 800100 h 1581150"/>
              <a:gd name="T12" fmla="*/ 466725 w 1838325"/>
              <a:gd name="T13" fmla="*/ 0 h 1581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8325" h="1581150">
                <a:moveTo>
                  <a:pt x="466725" y="0"/>
                </a:moveTo>
                <a:lnTo>
                  <a:pt x="1352550" y="0"/>
                </a:lnTo>
                <a:lnTo>
                  <a:pt x="1838325" y="781050"/>
                </a:lnTo>
                <a:lnTo>
                  <a:pt x="1381125" y="1581150"/>
                </a:lnTo>
                <a:lnTo>
                  <a:pt x="438150" y="1581150"/>
                </a:lnTo>
                <a:lnTo>
                  <a:pt x="0" y="800100"/>
                </a:lnTo>
                <a:lnTo>
                  <a:pt x="466725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6" name="Прямоугольная выноска 25"/>
          <p:cNvSpPr/>
          <p:nvPr/>
        </p:nvSpPr>
        <p:spPr bwMode="auto">
          <a:xfrm>
            <a:off x="5813425" y="1628775"/>
            <a:ext cx="3330575" cy="1511300"/>
          </a:xfrm>
          <a:prstGeom prst="wedgeRectCallout">
            <a:avLst/>
          </a:prstGeom>
          <a:solidFill>
            <a:srgbClr val="F9E383">
              <a:alpha val="50000"/>
            </a:srgbClr>
          </a:solidFill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400" b="1" u="sng" dirty="0"/>
              <a:t>Проведение тендера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Многоэтапные процедуры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Торги с ограниченным участием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Протоколы заседаний комиссии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Договор с победителями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sz="1400" dirty="0"/>
          </a:p>
        </p:txBody>
      </p:sp>
      <p:sp>
        <p:nvSpPr>
          <p:cNvPr id="27" name="Прямоугольная выноска 26"/>
          <p:cNvSpPr/>
          <p:nvPr/>
        </p:nvSpPr>
        <p:spPr bwMode="auto">
          <a:xfrm>
            <a:off x="5813425" y="1628775"/>
            <a:ext cx="3330575" cy="1511300"/>
          </a:xfrm>
          <a:prstGeom prst="wedgeRectCallout">
            <a:avLst/>
          </a:prstGeom>
          <a:solidFill>
            <a:srgbClr val="F9E383">
              <a:alpha val="50000"/>
            </a:srgbClr>
          </a:solidFill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400" b="1" u="sng" dirty="0"/>
              <a:t>Контроль исполнения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Акты, накладные, счета фактуры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Платежи поставщикам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Отчетность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/>
              <a:t>Выгрузка данных на ЕИС (для 223-ФЗ)</a:t>
            </a:r>
          </a:p>
          <a:p>
            <a:pPr marL="285750" indent="-285750" eaLnBrk="0" hangingPunct="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ru-RU" sz="1200" dirty="0"/>
          </a:p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sz="1400" dirty="0"/>
          </a:p>
        </p:txBody>
      </p:sp>
      <p:sp>
        <p:nvSpPr>
          <p:cNvPr id="28" name="Полилиния 27"/>
          <p:cNvSpPr>
            <a:spLocks/>
          </p:cNvSpPr>
          <p:nvPr/>
        </p:nvSpPr>
        <p:spPr bwMode="auto">
          <a:xfrm>
            <a:off x="268288" y="3932238"/>
            <a:ext cx="1838325" cy="1581150"/>
          </a:xfrm>
          <a:custGeom>
            <a:avLst/>
            <a:gdLst>
              <a:gd name="T0" fmla="*/ 466725 w 1838325"/>
              <a:gd name="T1" fmla="*/ 0 h 1581150"/>
              <a:gd name="T2" fmla="*/ 1352550 w 1838325"/>
              <a:gd name="T3" fmla="*/ 0 h 1581150"/>
              <a:gd name="T4" fmla="*/ 1838325 w 1838325"/>
              <a:gd name="T5" fmla="*/ 781050 h 1581150"/>
              <a:gd name="T6" fmla="*/ 1381125 w 1838325"/>
              <a:gd name="T7" fmla="*/ 1581150 h 1581150"/>
              <a:gd name="T8" fmla="*/ 438150 w 1838325"/>
              <a:gd name="T9" fmla="*/ 1581150 h 1581150"/>
              <a:gd name="T10" fmla="*/ 0 w 1838325"/>
              <a:gd name="T11" fmla="*/ 800100 h 1581150"/>
              <a:gd name="T12" fmla="*/ 466725 w 1838325"/>
              <a:gd name="T13" fmla="*/ 0 h 1581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8325" h="1581150">
                <a:moveTo>
                  <a:pt x="466725" y="0"/>
                </a:moveTo>
                <a:lnTo>
                  <a:pt x="1352550" y="0"/>
                </a:lnTo>
                <a:lnTo>
                  <a:pt x="1838325" y="781050"/>
                </a:lnTo>
                <a:lnTo>
                  <a:pt x="1381125" y="1581150"/>
                </a:lnTo>
                <a:lnTo>
                  <a:pt x="438150" y="1581150"/>
                </a:lnTo>
                <a:lnTo>
                  <a:pt x="0" y="800100"/>
                </a:lnTo>
                <a:lnTo>
                  <a:pt x="466725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29" name="Полилиния 28"/>
          <p:cNvSpPr>
            <a:spLocks/>
          </p:cNvSpPr>
          <p:nvPr/>
        </p:nvSpPr>
        <p:spPr bwMode="auto">
          <a:xfrm>
            <a:off x="268288" y="1990725"/>
            <a:ext cx="1838325" cy="1581150"/>
          </a:xfrm>
          <a:custGeom>
            <a:avLst/>
            <a:gdLst>
              <a:gd name="T0" fmla="*/ 466725 w 1838325"/>
              <a:gd name="T1" fmla="*/ 0 h 1581150"/>
              <a:gd name="T2" fmla="*/ 1352550 w 1838325"/>
              <a:gd name="T3" fmla="*/ 0 h 1581150"/>
              <a:gd name="T4" fmla="*/ 1838325 w 1838325"/>
              <a:gd name="T5" fmla="*/ 781050 h 1581150"/>
              <a:gd name="T6" fmla="*/ 1381125 w 1838325"/>
              <a:gd name="T7" fmla="*/ 1581150 h 1581150"/>
              <a:gd name="T8" fmla="*/ 438150 w 1838325"/>
              <a:gd name="T9" fmla="*/ 1581150 h 1581150"/>
              <a:gd name="T10" fmla="*/ 0 w 1838325"/>
              <a:gd name="T11" fmla="*/ 800100 h 1581150"/>
              <a:gd name="T12" fmla="*/ 466725 w 1838325"/>
              <a:gd name="T13" fmla="*/ 0 h 1581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8325" h="1581150">
                <a:moveTo>
                  <a:pt x="466725" y="0"/>
                </a:moveTo>
                <a:lnTo>
                  <a:pt x="1352550" y="0"/>
                </a:lnTo>
                <a:lnTo>
                  <a:pt x="1838325" y="781050"/>
                </a:lnTo>
                <a:lnTo>
                  <a:pt x="1381125" y="1581150"/>
                </a:lnTo>
                <a:lnTo>
                  <a:pt x="438150" y="1581150"/>
                </a:lnTo>
                <a:lnTo>
                  <a:pt x="0" y="800100"/>
                </a:lnTo>
                <a:lnTo>
                  <a:pt x="466725" y="0"/>
                </a:lnTo>
                <a:close/>
              </a:path>
            </a:pathLst>
          </a:custGeom>
          <a:solidFill>
            <a:srgbClr val="F9E383">
              <a:alpha val="50195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6" grpId="0" animBg="1"/>
      <p:bldP spid="16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5111750" y="188913"/>
            <a:ext cx="346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sp>
        <p:nvSpPr>
          <p:cNvPr id="11267" name="Заголовок 3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696075" cy="1081088"/>
          </a:xfrm>
        </p:spPr>
        <p:txBody>
          <a:bodyPr/>
          <a:lstStyle/>
          <a:p>
            <a:r>
              <a:rPr lang="ru-RU" altLang="ru-RU" smtClean="0"/>
              <a:t>Эффективные коммуникации с поставщиком. Саморегистрация и аккредитация</a:t>
            </a:r>
          </a:p>
        </p:txBody>
      </p:sp>
      <p:sp>
        <p:nvSpPr>
          <p:cNvPr id="6149" name="Номер слайда 2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DD24BB-4D56-4346-9F3B-92472D836078}" type="slidenum">
              <a:rPr lang="ru-RU" altLang="ru-RU" sz="100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84</a:t>
            </a:fld>
            <a:endParaRPr lang="ru-RU" altLang="ru-RU" sz="1000" smtClean="0"/>
          </a:p>
        </p:txBody>
      </p:sp>
      <p:sp>
        <p:nvSpPr>
          <p:cNvPr id="11269" name="Прямоугольник 2"/>
          <p:cNvSpPr>
            <a:spLocks noChangeArrowheads="1"/>
          </p:cNvSpPr>
          <p:nvPr/>
        </p:nvSpPr>
        <p:spPr bwMode="auto">
          <a:xfrm>
            <a:off x="684213" y="1712913"/>
            <a:ext cx="1439862" cy="5762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Приглашение</a:t>
            </a:r>
            <a:r>
              <a:rPr lang="ru-RU" altLang="ru-RU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270" name="Прямоугольник 7"/>
          <p:cNvSpPr>
            <a:spLocks noChangeArrowheads="1"/>
          </p:cNvSpPr>
          <p:nvPr/>
        </p:nvSpPr>
        <p:spPr bwMode="auto">
          <a:xfrm>
            <a:off x="2627313" y="1712913"/>
            <a:ext cx="1439862" cy="5762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Авторизация</a:t>
            </a:r>
            <a:endParaRPr lang="ru-RU" altLang="ru-RU" sz="1400">
              <a:solidFill>
                <a:schemeClr val="tx1"/>
              </a:solidFill>
            </a:endParaRPr>
          </a:p>
        </p:txBody>
      </p:sp>
      <p:sp>
        <p:nvSpPr>
          <p:cNvPr id="11271" name="Прямоугольник 8"/>
          <p:cNvSpPr>
            <a:spLocks noChangeArrowheads="1"/>
          </p:cNvSpPr>
          <p:nvPr/>
        </p:nvSpPr>
        <p:spPr bwMode="auto">
          <a:xfrm>
            <a:off x="4675188" y="1712913"/>
            <a:ext cx="1439862" cy="5762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Аккредитация</a:t>
            </a:r>
          </a:p>
        </p:txBody>
      </p:sp>
      <p:sp>
        <p:nvSpPr>
          <p:cNvPr id="11272" name="Прямоугольник 9"/>
          <p:cNvSpPr>
            <a:spLocks noChangeArrowheads="1"/>
          </p:cNvSpPr>
          <p:nvPr/>
        </p:nvSpPr>
        <p:spPr bwMode="auto">
          <a:xfrm>
            <a:off x="6732588" y="1712913"/>
            <a:ext cx="1439862" cy="5762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44450" algn="ctr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Управление</a:t>
            </a:r>
          </a:p>
        </p:txBody>
      </p:sp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262313"/>
            <a:ext cx="10810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4" name="Прямая со стрелкой 4"/>
          <p:cNvCxnSpPr>
            <a:cxnSpLocks noChangeShapeType="1"/>
            <a:stCxn id="11269" idx="2"/>
            <a:endCxn id="11273" idx="0"/>
          </p:cNvCxnSpPr>
          <p:nvPr/>
        </p:nvCxnSpPr>
        <p:spPr bwMode="auto">
          <a:xfrm flipH="1">
            <a:off x="1397000" y="2289175"/>
            <a:ext cx="6350" cy="973138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5" name="Прямая со стрелкой 6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>
            <a:off x="2124075" y="2000250"/>
            <a:ext cx="503238" cy="0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6" name="Прямая со стрелкой 11"/>
          <p:cNvCxnSpPr>
            <a:cxnSpLocks noChangeShapeType="1"/>
            <a:stCxn id="11270" idx="3"/>
            <a:endCxn id="11271" idx="1"/>
          </p:cNvCxnSpPr>
          <p:nvPr/>
        </p:nvCxnSpPr>
        <p:spPr bwMode="auto">
          <a:xfrm>
            <a:off x="4067175" y="2000250"/>
            <a:ext cx="608013" cy="0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Прямоугольник 61"/>
          <p:cNvSpPr/>
          <p:nvPr/>
        </p:nvSpPr>
        <p:spPr bwMode="auto">
          <a:xfrm>
            <a:off x="2627313" y="2686050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Первый вход в программу</a:t>
            </a:r>
          </a:p>
        </p:txBody>
      </p:sp>
      <p:sp>
        <p:nvSpPr>
          <p:cNvPr id="63" name="Прямоугольник 62"/>
          <p:cNvSpPr/>
          <p:nvPr/>
        </p:nvSpPr>
        <p:spPr bwMode="auto">
          <a:xfrm>
            <a:off x="2627313" y="3495675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Заполнение Анкеты</a:t>
            </a:r>
          </a:p>
        </p:txBody>
      </p:sp>
      <p:sp>
        <p:nvSpPr>
          <p:cNvPr id="64" name="Прямоугольник 63"/>
          <p:cNvSpPr/>
          <p:nvPr/>
        </p:nvSpPr>
        <p:spPr bwMode="auto">
          <a:xfrm>
            <a:off x="2627313" y="4325938"/>
            <a:ext cx="1439862" cy="574675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Проверка данных Анкеты</a:t>
            </a:r>
          </a:p>
        </p:txBody>
      </p:sp>
      <p:sp>
        <p:nvSpPr>
          <p:cNvPr id="65" name="Прямоугольник 64"/>
          <p:cNvSpPr/>
          <p:nvPr/>
        </p:nvSpPr>
        <p:spPr bwMode="auto">
          <a:xfrm>
            <a:off x="2616200" y="5168900"/>
            <a:ext cx="1439863" cy="57626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b="1" dirty="0"/>
              <a:t>Авторизован</a:t>
            </a:r>
            <a:endParaRPr lang="ru-RU" sz="1200" dirty="0"/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684213" y="5168900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FF0000"/>
                </a:solidFill>
              </a:rPr>
              <a:t>Отклонен</a:t>
            </a:r>
          </a:p>
        </p:txBody>
      </p:sp>
      <p:cxnSp>
        <p:nvCxnSpPr>
          <p:cNvPr id="11282" name="Прямая со стрелкой 17"/>
          <p:cNvCxnSpPr>
            <a:cxnSpLocks noChangeShapeType="1"/>
            <a:stCxn id="11270" idx="2"/>
            <a:endCxn id="62" idx="0"/>
          </p:cNvCxnSpPr>
          <p:nvPr/>
        </p:nvCxnSpPr>
        <p:spPr bwMode="auto">
          <a:xfrm>
            <a:off x="3348038" y="2289175"/>
            <a:ext cx="0" cy="396875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3" name="Прямая со стрелкой 19"/>
          <p:cNvCxnSpPr>
            <a:cxnSpLocks noChangeShapeType="1"/>
            <a:stCxn id="62" idx="2"/>
            <a:endCxn id="63" idx="0"/>
          </p:cNvCxnSpPr>
          <p:nvPr/>
        </p:nvCxnSpPr>
        <p:spPr bwMode="auto">
          <a:xfrm>
            <a:off x="3348038" y="3262313"/>
            <a:ext cx="0" cy="233362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4" name="Прямая со стрелкой 27"/>
          <p:cNvCxnSpPr>
            <a:cxnSpLocks noChangeShapeType="1"/>
            <a:stCxn id="63" idx="2"/>
            <a:endCxn id="64" idx="0"/>
          </p:cNvCxnSpPr>
          <p:nvPr/>
        </p:nvCxnSpPr>
        <p:spPr bwMode="auto">
          <a:xfrm>
            <a:off x="3348038" y="4071938"/>
            <a:ext cx="0" cy="254000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5" name="Прямая со стрелкой 188415"/>
          <p:cNvCxnSpPr>
            <a:cxnSpLocks noChangeShapeType="1"/>
            <a:endCxn id="65" idx="0"/>
          </p:cNvCxnSpPr>
          <p:nvPr/>
        </p:nvCxnSpPr>
        <p:spPr bwMode="auto">
          <a:xfrm flipH="1">
            <a:off x="3336925" y="4881563"/>
            <a:ext cx="11113" cy="287337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6" name="Прямая со стрелкой 188418"/>
          <p:cNvCxnSpPr>
            <a:cxnSpLocks noChangeShapeType="1"/>
          </p:cNvCxnSpPr>
          <p:nvPr/>
        </p:nvCxnSpPr>
        <p:spPr bwMode="auto">
          <a:xfrm flipH="1">
            <a:off x="2124075" y="4881563"/>
            <a:ext cx="1223963" cy="309562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7" name="Прямая со стрелкой 188420"/>
          <p:cNvCxnSpPr>
            <a:cxnSpLocks noChangeShapeType="1"/>
          </p:cNvCxnSpPr>
          <p:nvPr/>
        </p:nvCxnSpPr>
        <p:spPr bwMode="auto">
          <a:xfrm flipV="1">
            <a:off x="1547813" y="2144713"/>
            <a:ext cx="1008062" cy="1117600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Прямоугольник 72"/>
          <p:cNvSpPr/>
          <p:nvPr/>
        </p:nvSpPr>
        <p:spPr bwMode="auto">
          <a:xfrm>
            <a:off x="4675188" y="2686050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Вход под учетной записью</a:t>
            </a:r>
          </a:p>
        </p:txBody>
      </p:sp>
      <p:sp>
        <p:nvSpPr>
          <p:cNvPr id="74" name="Прямоугольник 73"/>
          <p:cNvSpPr/>
          <p:nvPr/>
        </p:nvSpPr>
        <p:spPr bwMode="auto">
          <a:xfrm>
            <a:off x="4675188" y="3495675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Заполнение заявления на аккредитацию</a:t>
            </a:r>
          </a:p>
        </p:txBody>
      </p:sp>
      <p:sp>
        <p:nvSpPr>
          <p:cNvPr id="75" name="Прямоугольник 74"/>
          <p:cNvSpPr/>
          <p:nvPr/>
        </p:nvSpPr>
        <p:spPr bwMode="auto">
          <a:xfrm>
            <a:off x="4675188" y="4325938"/>
            <a:ext cx="1439862" cy="574675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Проверка данных  заявления</a:t>
            </a:r>
          </a:p>
        </p:txBody>
      </p:sp>
      <p:sp>
        <p:nvSpPr>
          <p:cNvPr id="76" name="Прямоугольник 75"/>
          <p:cNvSpPr/>
          <p:nvPr/>
        </p:nvSpPr>
        <p:spPr bwMode="auto">
          <a:xfrm>
            <a:off x="4664075" y="5168900"/>
            <a:ext cx="1439863" cy="57626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b="1" dirty="0"/>
              <a:t>Аккредитован</a:t>
            </a:r>
          </a:p>
        </p:txBody>
      </p:sp>
      <p:cxnSp>
        <p:nvCxnSpPr>
          <p:cNvPr id="11292" name="Прямая со стрелкой 49"/>
          <p:cNvCxnSpPr>
            <a:cxnSpLocks noChangeShapeType="1"/>
            <a:stCxn id="73" idx="2"/>
            <a:endCxn id="74" idx="0"/>
          </p:cNvCxnSpPr>
          <p:nvPr/>
        </p:nvCxnSpPr>
        <p:spPr bwMode="auto">
          <a:xfrm>
            <a:off x="5394325" y="3262313"/>
            <a:ext cx="0" cy="233362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93" name="Прямая со стрелкой 50"/>
          <p:cNvCxnSpPr>
            <a:cxnSpLocks noChangeShapeType="1"/>
            <a:stCxn id="74" idx="2"/>
            <a:endCxn id="75" idx="0"/>
          </p:cNvCxnSpPr>
          <p:nvPr/>
        </p:nvCxnSpPr>
        <p:spPr bwMode="auto">
          <a:xfrm>
            <a:off x="5394325" y="4071938"/>
            <a:ext cx="0" cy="254000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94" name="Прямая со стрелкой 52"/>
          <p:cNvCxnSpPr>
            <a:cxnSpLocks noChangeShapeType="1"/>
            <a:endCxn id="76" idx="0"/>
          </p:cNvCxnSpPr>
          <p:nvPr/>
        </p:nvCxnSpPr>
        <p:spPr bwMode="auto">
          <a:xfrm flipH="1">
            <a:off x="5383213" y="4881563"/>
            <a:ext cx="11112" cy="287337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Прямоугольник 79"/>
          <p:cNvSpPr/>
          <p:nvPr/>
        </p:nvSpPr>
        <p:spPr bwMode="auto">
          <a:xfrm>
            <a:off x="6746875" y="5191125"/>
            <a:ext cx="1439863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FF0000"/>
                </a:solidFill>
              </a:rPr>
              <a:t>Не аккредитован</a:t>
            </a:r>
          </a:p>
        </p:txBody>
      </p:sp>
      <p:sp>
        <p:nvSpPr>
          <p:cNvPr id="81" name="Прямоугольник 80"/>
          <p:cNvSpPr/>
          <p:nvPr/>
        </p:nvSpPr>
        <p:spPr bwMode="auto">
          <a:xfrm>
            <a:off x="6732588" y="2686050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Пере-аккредитация</a:t>
            </a:r>
          </a:p>
        </p:txBody>
      </p:sp>
      <p:sp>
        <p:nvSpPr>
          <p:cNvPr id="82" name="Прямоугольник 81"/>
          <p:cNvSpPr/>
          <p:nvPr/>
        </p:nvSpPr>
        <p:spPr bwMode="auto">
          <a:xfrm>
            <a:off x="6732588" y="3495675"/>
            <a:ext cx="1439862" cy="576263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Лишение аккредитации</a:t>
            </a:r>
          </a:p>
        </p:txBody>
      </p:sp>
      <p:sp>
        <p:nvSpPr>
          <p:cNvPr id="83" name="Прямоугольник 82"/>
          <p:cNvSpPr/>
          <p:nvPr/>
        </p:nvSpPr>
        <p:spPr bwMode="auto">
          <a:xfrm>
            <a:off x="6732588" y="4325938"/>
            <a:ext cx="1439862" cy="574675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1200" dirty="0"/>
              <a:t>Отзыв аккредитации</a:t>
            </a:r>
          </a:p>
        </p:txBody>
      </p:sp>
      <p:cxnSp>
        <p:nvCxnSpPr>
          <p:cNvPr id="11299" name="Прямая со стрелкой 64"/>
          <p:cNvCxnSpPr>
            <a:cxnSpLocks noChangeShapeType="1"/>
          </p:cNvCxnSpPr>
          <p:nvPr/>
        </p:nvCxnSpPr>
        <p:spPr bwMode="auto">
          <a:xfrm>
            <a:off x="5394325" y="4881563"/>
            <a:ext cx="1338263" cy="309562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00" name="Прямая со стрелкой 70"/>
          <p:cNvCxnSpPr>
            <a:cxnSpLocks noChangeShapeType="1"/>
            <a:stCxn id="11271" idx="2"/>
            <a:endCxn id="73" idx="0"/>
          </p:cNvCxnSpPr>
          <p:nvPr/>
        </p:nvCxnSpPr>
        <p:spPr bwMode="auto">
          <a:xfrm>
            <a:off x="5394325" y="2289175"/>
            <a:ext cx="0" cy="396875"/>
          </a:xfrm>
          <a:prstGeom prst="straightConnector1">
            <a:avLst/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01" name="Соединительная линия уступом 188446"/>
          <p:cNvCxnSpPr>
            <a:cxnSpLocks noChangeShapeType="1"/>
            <a:stCxn id="11272" idx="3"/>
            <a:endCxn id="83" idx="3"/>
          </p:cNvCxnSpPr>
          <p:nvPr/>
        </p:nvCxnSpPr>
        <p:spPr bwMode="auto">
          <a:xfrm>
            <a:off x="8172450" y="2000250"/>
            <a:ext cx="12700" cy="2613025"/>
          </a:xfrm>
          <a:prstGeom prst="bentConnector3">
            <a:avLst>
              <a:gd name="adj1" fmla="val 1800000"/>
            </a:avLst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02" name="Соединительная линия уступом 86"/>
          <p:cNvCxnSpPr>
            <a:cxnSpLocks noChangeShapeType="1"/>
            <a:stCxn id="11272" idx="3"/>
            <a:endCxn id="81" idx="3"/>
          </p:cNvCxnSpPr>
          <p:nvPr/>
        </p:nvCxnSpPr>
        <p:spPr bwMode="auto">
          <a:xfrm>
            <a:off x="8172450" y="2000250"/>
            <a:ext cx="12700" cy="974725"/>
          </a:xfrm>
          <a:prstGeom prst="bentConnector3">
            <a:avLst>
              <a:gd name="adj1" fmla="val 1800000"/>
            </a:avLst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03" name="Соединительная линия уступом 89"/>
          <p:cNvCxnSpPr>
            <a:cxnSpLocks noChangeShapeType="1"/>
            <a:stCxn id="11272" idx="3"/>
            <a:endCxn id="82" idx="3"/>
          </p:cNvCxnSpPr>
          <p:nvPr/>
        </p:nvCxnSpPr>
        <p:spPr bwMode="auto">
          <a:xfrm>
            <a:off x="8172450" y="2000250"/>
            <a:ext cx="12700" cy="1782763"/>
          </a:xfrm>
          <a:prstGeom prst="bentConnector3">
            <a:avLst>
              <a:gd name="adj1" fmla="val 1800000"/>
            </a:avLst>
          </a:prstGeom>
          <a:noFill/>
          <a:ln w="28575" algn="ctr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304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564188"/>
            <a:ext cx="4270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5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297497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6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4188"/>
            <a:ext cx="493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7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152775"/>
            <a:ext cx="619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8" name="Прямоугольник 92"/>
          <p:cNvSpPr>
            <a:spLocks noChangeArrowheads="1"/>
          </p:cNvSpPr>
          <p:nvPr/>
        </p:nvSpPr>
        <p:spPr bwMode="auto">
          <a:xfrm>
            <a:off x="2630488" y="1712913"/>
            <a:ext cx="1439862" cy="574675"/>
          </a:xfrm>
          <a:prstGeom prst="rect">
            <a:avLst/>
          </a:prstGeom>
          <a:solidFill>
            <a:srgbClr val="F9E383">
              <a:alpha val="0"/>
            </a:srgbClr>
          </a:solidFill>
          <a:ln w="4445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1309" name="Прямоугольник 93"/>
          <p:cNvSpPr>
            <a:spLocks noChangeArrowheads="1"/>
          </p:cNvSpPr>
          <p:nvPr/>
        </p:nvSpPr>
        <p:spPr bwMode="auto">
          <a:xfrm>
            <a:off x="688975" y="1711325"/>
            <a:ext cx="1439863" cy="576263"/>
          </a:xfrm>
          <a:prstGeom prst="rect">
            <a:avLst/>
          </a:prstGeom>
          <a:solidFill>
            <a:srgbClr val="F9E383">
              <a:alpha val="0"/>
            </a:srgbClr>
          </a:solidFill>
          <a:ln w="4445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1310" name="Прямоугольник 94"/>
          <p:cNvSpPr>
            <a:spLocks noChangeArrowheads="1"/>
          </p:cNvSpPr>
          <p:nvPr/>
        </p:nvSpPr>
        <p:spPr bwMode="auto">
          <a:xfrm>
            <a:off x="4679950" y="1711325"/>
            <a:ext cx="1439863" cy="576263"/>
          </a:xfrm>
          <a:prstGeom prst="rect">
            <a:avLst/>
          </a:prstGeom>
          <a:solidFill>
            <a:srgbClr val="F9E383">
              <a:alpha val="0"/>
            </a:srgbClr>
          </a:solidFill>
          <a:ln w="4445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1311" name="Прямоугольник 95"/>
          <p:cNvSpPr>
            <a:spLocks noChangeArrowheads="1"/>
          </p:cNvSpPr>
          <p:nvPr/>
        </p:nvSpPr>
        <p:spPr bwMode="auto">
          <a:xfrm>
            <a:off x="6743700" y="1711325"/>
            <a:ext cx="1439863" cy="576263"/>
          </a:xfrm>
          <a:prstGeom prst="rect">
            <a:avLst/>
          </a:prstGeom>
          <a:solidFill>
            <a:srgbClr val="F9E383">
              <a:alpha val="0"/>
            </a:srgbClr>
          </a:solidFill>
          <a:ln w="4445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80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840538" cy="1081088"/>
          </a:xfrm>
        </p:spPr>
        <p:txBody>
          <a:bodyPr/>
          <a:lstStyle/>
          <a:p>
            <a:r>
              <a:rPr lang="ru-RU" altLang="ru-RU" smtClean="0"/>
              <a:t>Прозрачность процесса выбора поставщика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B660A-4A94-4032-B356-1546596C8BB7}" type="slidenum">
              <a:rPr lang="ru-RU" altLang="ru-RU" smtClean="0"/>
              <a:pPr>
                <a:defRPr/>
              </a:pPr>
              <a:t>85</a:t>
            </a:fld>
            <a:endParaRPr lang="ru-RU" altLang="ru-RU" dirty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187450" y="1427163"/>
            <a:ext cx="3935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</a:rPr>
              <a:t>КОНКУРС – ЗАПРОС ПРЕДЛОЖЕНИЙ</a:t>
            </a:r>
          </a:p>
        </p:txBody>
      </p:sp>
      <p:grpSp>
        <p:nvGrpSpPr>
          <p:cNvPr id="14341" name="Группа 1"/>
          <p:cNvGrpSpPr>
            <a:grpSpLocks/>
          </p:cNvGrpSpPr>
          <p:nvPr/>
        </p:nvGrpSpPr>
        <p:grpSpPr bwMode="auto">
          <a:xfrm>
            <a:off x="528638" y="1827213"/>
            <a:ext cx="5184775" cy="1944687"/>
            <a:chOff x="539750" y="1773238"/>
            <a:chExt cx="8255000" cy="3240087"/>
          </a:xfrm>
        </p:grpSpPr>
        <p:sp>
          <p:nvSpPr>
            <p:cNvPr id="14382" name="Прямоугольник 5"/>
            <p:cNvSpPr>
              <a:spLocks noChangeArrowheads="1"/>
            </p:cNvSpPr>
            <p:nvPr/>
          </p:nvSpPr>
          <p:spPr bwMode="auto">
            <a:xfrm>
              <a:off x="539750" y="1773238"/>
              <a:ext cx="1728788" cy="719137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Этапы</a:t>
              </a:r>
            </a:p>
          </p:txBody>
        </p:sp>
        <p:sp>
          <p:nvSpPr>
            <p:cNvPr id="14383" name="Прямоугольник 6"/>
            <p:cNvSpPr>
              <a:spLocks noChangeArrowheads="1"/>
            </p:cNvSpPr>
            <p:nvPr/>
          </p:nvSpPr>
          <p:spPr bwMode="auto">
            <a:xfrm>
              <a:off x="539750" y="3028950"/>
              <a:ext cx="1728788" cy="720725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Критерии</a:t>
              </a:r>
            </a:p>
          </p:txBody>
        </p:sp>
        <p:sp>
          <p:nvSpPr>
            <p:cNvPr id="14384" name="Прямоугольник 7"/>
            <p:cNvSpPr>
              <a:spLocks noChangeArrowheads="1"/>
            </p:cNvSpPr>
            <p:nvPr/>
          </p:nvSpPr>
          <p:spPr bwMode="auto">
            <a:xfrm>
              <a:off x="547688" y="4292600"/>
              <a:ext cx="1727200" cy="720725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Эксперты</a:t>
              </a:r>
            </a:p>
          </p:txBody>
        </p:sp>
        <p:cxnSp>
          <p:nvCxnSpPr>
            <p:cNvPr id="14385" name="Прямая со стрелкой 9"/>
            <p:cNvCxnSpPr>
              <a:cxnSpLocks noChangeShapeType="1"/>
              <a:stCxn id="14382" idx="2"/>
              <a:endCxn id="14383" idx="0"/>
            </p:cNvCxnSpPr>
            <p:nvPr/>
          </p:nvCxnSpPr>
          <p:spPr bwMode="auto">
            <a:xfrm>
              <a:off x="1403350" y="2492375"/>
              <a:ext cx="0" cy="536575"/>
            </a:xfrm>
            <a:prstGeom prst="straightConnector1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86" name="Прямая со стрелкой 11"/>
            <p:cNvCxnSpPr>
              <a:cxnSpLocks noChangeShapeType="1"/>
              <a:stCxn id="14384" idx="0"/>
              <a:endCxn id="14383" idx="2"/>
            </p:cNvCxnSpPr>
            <p:nvPr/>
          </p:nvCxnSpPr>
          <p:spPr bwMode="auto">
            <a:xfrm flipH="1" flipV="1">
              <a:off x="1403350" y="3749675"/>
              <a:ext cx="7938" cy="542925"/>
            </a:xfrm>
            <a:prstGeom prst="straightConnector1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87" name="Прямоугольник 23"/>
            <p:cNvSpPr>
              <a:spLocks noChangeArrowheads="1"/>
            </p:cNvSpPr>
            <p:nvPr/>
          </p:nvSpPr>
          <p:spPr bwMode="auto">
            <a:xfrm>
              <a:off x="2524125" y="3028950"/>
              <a:ext cx="1389063" cy="720725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Значения</a:t>
              </a:r>
            </a:p>
          </p:txBody>
        </p:sp>
        <p:cxnSp>
          <p:nvCxnSpPr>
            <p:cNvPr id="14388" name="Прямая со стрелкой 24"/>
            <p:cNvCxnSpPr>
              <a:cxnSpLocks noChangeShapeType="1"/>
              <a:stCxn id="14383" idx="3"/>
              <a:endCxn id="14387" idx="1"/>
            </p:cNvCxnSpPr>
            <p:nvPr/>
          </p:nvCxnSpPr>
          <p:spPr bwMode="auto">
            <a:xfrm>
              <a:off x="2268538" y="3389313"/>
              <a:ext cx="255587" cy="0"/>
            </a:xfrm>
            <a:prstGeom prst="straightConnector1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89" name="Прямоугольник 28"/>
            <p:cNvSpPr>
              <a:spLocks noChangeArrowheads="1"/>
            </p:cNvSpPr>
            <p:nvPr/>
          </p:nvSpPr>
          <p:spPr bwMode="auto">
            <a:xfrm>
              <a:off x="5435600" y="3028950"/>
              <a:ext cx="936625" cy="720725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dirty="0" smtClean="0">
                  <a:solidFill>
                    <a:schemeClr val="tx1"/>
                  </a:solidFill>
                </a:rPr>
                <a:t>Балл</a:t>
              </a:r>
              <a:endParaRPr lang="ru-RU" alt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4390" name="Прямая со стрелкой 29"/>
            <p:cNvCxnSpPr>
              <a:cxnSpLocks noChangeShapeType="1"/>
              <a:stCxn id="14387" idx="3"/>
              <a:endCxn id="14397" idx="1"/>
            </p:cNvCxnSpPr>
            <p:nvPr/>
          </p:nvCxnSpPr>
          <p:spPr bwMode="auto">
            <a:xfrm flipV="1">
              <a:off x="3913188" y="3389313"/>
              <a:ext cx="298450" cy="0"/>
            </a:xfrm>
            <a:prstGeom prst="straightConnector1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91" name="Прямоугольник 37"/>
            <p:cNvSpPr>
              <a:spLocks noChangeArrowheads="1"/>
            </p:cNvSpPr>
            <p:nvPr/>
          </p:nvSpPr>
          <p:spPr bwMode="auto">
            <a:xfrm>
              <a:off x="6659563" y="3030538"/>
              <a:ext cx="2016125" cy="720725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>
                  <a:solidFill>
                    <a:schemeClr val="tx1"/>
                  </a:solidFill>
                </a:rPr>
                <a:t>Интегральная оценка</a:t>
              </a:r>
            </a:p>
          </p:txBody>
        </p:sp>
        <p:cxnSp>
          <p:nvCxnSpPr>
            <p:cNvPr id="14392" name="Прямая со стрелкой 38"/>
            <p:cNvCxnSpPr>
              <a:cxnSpLocks noChangeShapeType="1"/>
              <a:stCxn id="14389" idx="3"/>
              <a:endCxn id="14391" idx="1"/>
            </p:cNvCxnSpPr>
            <p:nvPr/>
          </p:nvCxnSpPr>
          <p:spPr bwMode="auto">
            <a:xfrm>
              <a:off x="6372225" y="3389313"/>
              <a:ext cx="287338" cy="1587"/>
            </a:xfrm>
            <a:prstGeom prst="straightConnector1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93" name="Прямая со стрелкой 50"/>
            <p:cNvCxnSpPr>
              <a:cxnSpLocks noChangeShapeType="1"/>
              <a:stCxn id="14382" idx="3"/>
              <a:endCxn id="14391" idx="0"/>
            </p:cNvCxnSpPr>
            <p:nvPr/>
          </p:nvCxnSpPr>
          <p:spPr bwMode="auto">
            <a:xfrm>
              <a:off x="2268538" y="2133600"/>
              <a:ext cx="5399087" cy="896938"/>
            </a:xfrm>
            <a:prstGeom prst="bentConnector2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94" name="Прямая со стрелкой 53"/>
            <p:cNvCxnSpPr>
              <a:cxnSpLocks noChangeShapeType="1"/>
              <a:stCxn id="14384" idx="3"/>
              <a:endCxn id="14387" idx="2"/>
            </p:cNvCxnSpPr>
            <p:nvPr/>
          </p:nvCxnSpPr>
          <p:spPr bwMode="auto">
            <a:xfrm flipV="1">
              <a:off x="2274888" y="3749675"/>
              <a:ext cx="944562" cy="903288"/>
            </a:xfrm>
            <a:prstGeom prst="bentConnector2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95" name="Прямая со стрелкой 53"/>
            <p:cNvCxnSpPr>
              <a:cxnSpLocks noChangeShapeType="1"/>
              <a:stCxn id="14384" idx="3"/>
              <a:endCxn id="14391" idx="2"/>
            </p:cNvCxnSpPr>
            <p:nvPr/>
          </p:nvCxnSpPr>
          <p:spPr bwMode="auto">
            <a:xfrm flipV="1">
              <a:off x="2274888" y="3751263"/>
              <a:ext cx="5392737" cy="901700"/>
            </a:xfrm>
            <a:prstGeom prst="bentConnector2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39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50" y="3357563"/>
              <a:ext cx="622300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97" name="Прямоугольник 31"/>
            <p:cNvSpPr>
              <a:spLocks noChangeArrowheads="1"/>
            </p:cNvSpPr>
            <p:nvPr/>
          </p:nvSpPr>
          <p:spPr bwMode="auto">
            <a:xfrm>
              <a:off x="4211638" y="3028950"/>
              <a:ext cx="936625" cy="720725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19050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Вес</a:t>
              </a:r>
            </a:p>
          </p:txBody>
        </p:sp>
        <p:cxnSp>
          <p:nvCxnSpPr>
            <p:cNvPr id="14398" name="Прямая со стрелкой 40"/>
            <p:cNvCxnSpPr>
              <a:cxnSpLocks noChangeShapeType="1"/>
              <a:stCxn id="14397" idx="3"/>
              <a:endCxn id="14389" idx="1"/>
            </p:cNvCxnSpPr>
            <p:nvPr/>
          </p:nvCxnSpPr>
          <p:spPr bwMode="auto">
            <a:xfrm>
              <a:off x="5148263" y="3389313"/>
              <a:ext cx="287337" cy="0"/>
            </a:xfrm>
            <a:prstGeom prst="straightConnector1">
              <a:avLst/>
            </a:prstGeom>
            <a:noFill/>
            <a:ln w="19050" algn="ctr">
              <a:solidFill>
                <a:srgbClr val="CC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342" name="TextBox 21"/>
          <p:cNvSpPr txBox="1">
            <a:spLocks noChangeArrowheads="1"/>
          </p:cNvSpPr>
          <p:nvPr/>
        </p:nvSpPr>
        <p:spPr bwMode="auto">
          <a:xfrm>
            <a:off x="531813" y="4092575"/>
            <a:ext cx="5119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</a:rPr>
              <a:t>АУКЦИОН – РЕДУКЦИОН – ЗАПРОС КОТИРОВОК</a:t>
            </a:r>
          </a:p>
        </p:txBody>
      </p:sp>
      <p:graphicFrame>
        <p:nvGraphicFramePr>
          <p:cNvPr id="33" name="Объект 4"/>
          <p:cNvGraphicFramePr>
            <a:graphicFrameLocks noGrp="1"/>
          </p:cNvGraphicFramePr>
          <p:nvPr>
            <p:ph idx="1"/>
          </p:nvPr>
        </p:nvGraphicFramePr>
        <p:xfrm>
          <a:off x="528638" y="4521200"/>
          <a:ext cx="5184775" cy="1485900"/>
        </p:xfrm>
        <a:graphic>
          <a:graphicData uri="http://schemas.openxmlformats.org/drawingml/2006/table">
            <a:tbl>
              <a:tblPr/>
              <a:tblGrid>
                <a:gridCol w="1502615"/>
                <a:gridCol w="1245072"/>
                <a:gridCol w="1249564"/>
                <a:gridCol w="1187524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9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Номенклатура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9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Поставщик1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9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Поставщик2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9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Поставщик3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Товар1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2 300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1 800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2 000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D9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Товар2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A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1 400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1 440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A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1600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AE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ИТОГО</a:t>
                      </a: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3 700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3 240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ct val="50000"/>
                        </a:spcAft>
                        <a:buClr>
                          <a:srgbClr val="CC0000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rgbClr val="CC0000"/>
                        </a:buClr>
                        <a:buFont typeface="Wingdings" pitchFamily="2" charset="2"/>
                        <a:defRPr>
                          <a:solidFill>
                            <a:srgbClr val="5B0917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rgbClr val="5B0917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rgbClr val="CC0000"/>
                        </a:buClr>
                        <a:buFont typeface="Times New Roman" pitchFamily="18" charset="0"/>
                        <a:defRPr sz="1400">
                          <a:solidFill>
                            <a:srgbClr val="5B0917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Font typeface="Arial" charset="0"/>
                        <a:defRPr sz="1200">
                          <a:solidFill>
                            <a:srgbClr val="5B0917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3 600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4D9"/>
                    </a:solidFill>
                  </a:tcPr>
                </a:tc>
              </a:tr>
            </a:tbl>
          </a:graphicData>
        </a:graphic>
      </p:graphicFrame>
      <p:sp>
        <p:nvSpPr>
          <p:cNvPr id="14370" name="Прямоугольник 6"/>
          <p:cNvSpPr>
            <a:spLocks noChangeArrowheads="1"/>
          </p:cNvSpPr>
          <p:nvPr/>
        </p:nvSpPr>
        <p:spPr bwMode="auto">
          <a:xfrm>
            <a:off x="2195513" y="4956175"/>
            <a:ext cx="142875" cy="144463"/>
          </a:xfrm>
          <a:prstGeom prst="rect">
            <a:avLst/>
          </a:prstGeom>
          <a:solidFill>
            <a:srgbClr val="F9E383">
              <a:alpha val="50195"/>
            </a:srgbClr>
          </a:solidFill>
          <a:ln w="31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4371" name="Прямоугольник 7"/>
          <p:cNvSpPr>
            <a:spLocks noChangeArrowheads="1"/>
          </p:cNvSpPr>
          <p:nvPr/>
        </p:nvSpPr>
        <p:spPr bwMode="auto">
          <a:xfrm>
            <a:off x="2195513" y="5326063"/>
            <a:ext cx="142875" cy="142875"/>
          </a:xfrm>
          <a:prstGeom prst="rect">
            <a:avLst/>
          </a:prstGeom>
          <a:solidFill>
            <a:srgbClr val="F9E383">
              <a:alpha val="50195"/>
            </a:srgbClr>
          </a:solidFill>
          <a:ln w="31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4372" name="Прямоугольник 8"/>
          <p:cNvSpPr>
            <a:spLocks noChangeArrowheads="1"/>
          </p:cNvSpPr>
          <p:nvPr/>
        </p:nvSpPr>
        <p:spPr bwMode="auto">
          <a:xfrm>
            <a:off x="3463925" y="4956175"/>
            <a:ext cx="142875" cy="144463"/>
          </a:xfrm>
          <a:prstGeom prst="rect">
            <a:avLst/>
          </a:prstGeom>
          <a:solidFill>
            <a:srgbClr val="F9E383">
              <a:alpha val="50195"/>
            </a:srgbClr>
          </a:solidFill>
          <a:ln w="31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4373" name="Прямоугольник 9"/>
          <p:cNvSpPr>
            <a:spLocks noChangeArrowheads="1"/>
          </p:cNvSpPr>
          <p:nvPr/>
        </p:nvSpPr>
        <p:spPr bwMode="auto">
          <a:xfrm>
            <a:off x="3463925" y="5326063"/>
            <a:ext cx="142875" cy="142875"/>
          </a:xfrm>
          <a:prstGeom prst="rect">
            <a:avLst/>
          </a:prstGeom>
          <a:solidFill>
            <a:srgbClr val="F9E383">
              <a:alpha val="50195"/>
            </a:srgbClr>
          </a:solidFill>
          <a:ln w="31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4374" name="Прямоугольник 10"/>
          <p:cNvSpPr>
            <a:spLocks noChangeArrowheads="1"/>
          </p:cNvSpPr>
          <p:nvPr/>
        </p:nvSpPr>
        <p:spPr bwMode="auto">
          <a:xfrm>
            <a:off x="4716463" y="5326063"/>
            <a:ext cx="144462" cy="144462"/>
          </a:xfrm>
          <a:prstGeom prst="rect">
            <a:avLst/>
          </a:prstGeom>
          <a:solidFill>
            <a:srgbClr val="F9E383">
              <a:alpha val="50195"/>
            </a:srgbClr>
          </a:solidFill>
          <a:ln w="31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4375" name="Прямоугольник 11"/>
          <p:cNvSpPr>
            <a:spLocks noChangeArrowheads="1"/>
          </p:cNvSpPr>
          <p:nvPr/>
        </p:nvSpPr>
        <p:spPr bwMode="auto">
          <a:xfrm>
            <a:off x="4716463" y="4956175"/>
            <a:ext cx="144462" cy="144463"/>
          </a:xfrm>
          <a:prstGeom prst="rect">
            <a:avLst/>
          </a:prstGeom>
          <a:solidFill>
            <a:srgbClr val="F9E383">
              <a:alpha val="50195"/>
            </a:srgbClr>
          </a:solidFill>
          <a:ln w="3175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4376" name="Полилиния 12"/>
          <p:cNvSpPr>
            <a:spLocks/>
          </p:cNvSpPr>
          <p:nvPr/>
        </p:nvSpPr>
        <p:spPr bwMode="auto">
          <a:xfrm>
            <a:off x="2219325" y="5197475"/>
            <a:ext cx="123825" cy="238125"/>
          </a:xfrm>
          <a:custGeom>
            <a:avLst/>
            <a:gdLst>
              <a:gd name="T0" fmla="*/ 0 w 123825"/>
              <a:gd name="T1" fmla="*/ 104775 h 238125"/>
              <a:gd name="T2" fmla="*/ 66675 w 123825"/>
              <a:gd name="T3" fmla="*/ 238125 h 238125"/>
              <a:gd name="T4" fmla="*/ 123825 w 123825"/>
              <a:gd name="T5" fmla="*/ 0 h 2381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825" h="238125">
                <a:moveTo>
                  <a:pt x="0" y="104775"/>
                </a:moveTo>
                <a:lnTo>
                  <a:pt x="66675" y="238125"/>
                </a:lnTo>
                <a:lnTo>
                  <a:pt x="123825" y="0"/>
                </a:lnTo>
              </a:path>
            </a:pathLst>
          </a:custGeom>
          <a:noFill/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4377" name="Полилиния 13"/>
          <p:cNvSpPr>
            <a:spLocks/>
          </p:cNvSpPr>
          <p:nvPr/>
        </p:nvSpPr>
        <p:spPr bwMode="auto">
          <a:xfrm>
            <a:off x="3463925" y="4830763"/>
            <a:ext cx="123825" cy="238125"/>
          </a:xfrm>
          <a:custGeom>
            <a:avLst/>
            <a:gdLst>
              <a:gd name="T0" fmla="*/ 0 w 123825"/>
              <a:gd name="T1" fmla="*/ 104775 h 238125"/>
              <a:gd name="T2" fmla="*/ 66675 w 123825"/>
              <a:gd name="T3" fmla="*/ 238125 h 238125"/>
              <a:gd name="T4" fmla="*/ 123825 w 123825"/>
              <a:gd name="T5" fmla="*/ 0 h 2381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825" h="238125">
                <a:moveTo>
                  <a:pt x="0" y="104775"/>
                </a:moveTo>
                <a:lnTo>
                  <a:pt x="66675" y="238125"/>
                </a:lnTo>
                <a:lnTo>
                  <a:pt x="123825" y="0"/>
                </a:lnTo>
              </a:path>
            </a:pathLst>
          </a:custGeom>
          <a:noFill/>
          <a:ln w="127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cxnSp>
        <p:nvCxnSpPr>
          <p:cNvPr id="14378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6156325" y="1427163"/>
            <a:ext cx="0" cy="4594225"/>
          </a:xfrm>
          <a:prstGeom prst="line">
            <a:avLst/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79" name="Прямоугольная выноска 8"/>
          <p:cNvSpPr>
            <a:spLocks noChangeArrowheads="1"/>
          </p:cNvSpPr>
          <p:nvPr/>
        </p:nvSpPr>
        <p:spPr bwMode="auto">
          <a:xfrm>
            <a:off x="6659562" y="1966913"/>
            <a:ext cx="2016893" cy="885825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9E383">
              <a:alpha val="50195"/>
            </a:srgbClr>
          </a:soli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</a:rPr>
              <a:t>Единые критерии оценки поставщиков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</a:rPr>
              <a:t>Принцип прозрачности</a:t>
            </a:r>
          </a:p>
        </p:txBody>
      </p:sp>
      <p:sp>
        <p:nvSpPr>
          <p:cNvPr id="14380" name="Прямоугольная выноска 58"/>
          <p:cNvSpPr>
            <a:spLocks noChangeArrowheads="1"/>
          </p:cNvSpPr>
          <p:nvPr/>
        </p:nvSpPr>
        <p:spPr bwMode="auto">
          <a:xfrm>
            <a:off x="6659562" y="3429000"/>
            <a:ext cx="2016893" cy="885825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9E383">
              <a:alpha val="50195"/>
            </a:srgbClr>
          </a:soli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</a:rPr>
              <a:t>Исключение ошибок и рутины при оценке больших конкурентных листов</a:t>
            </a:r>
          </a:p>
        </p:txBody>
      </p:sp>
      <p:sp>
        <p:nvSpPr>
          <p:cNvPr id="14381" name="Прямоугольная выноска 59"/>
          <p:cNvSpPr>
            <a:spLocks noChangeArrowheads="1"/>
          </p:cNvSpPr>
          <p:nvPr/>
        </p:nvSpPr>
        <p:spPr bwMode="auto">
          <a:xfrm>
            <a:off x="6659562" y="4848225"/>
            <a:ext cx="2016893" cy="884238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9E383">
              <a:alpha val="50195"/>
            </a:srgbClr>
          </a:solidFill>
          <a:ln w="952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1200" dirty="0" smtClean="0"/>
              <a:t>Два подхода: </a:t>
            </a:r>
          </a:p>
          <a:p>
            <a:pPr marL="171450" indent="-171450">
              <a:lnSpc>
                <a:spcPct val="110000"/>
              </a:lnSpc>
              <a:spcBef>
                <a:spcPct val="50000"/>
              </a:spcBef>
              <a:buFontTx/>
              <a:buChar char="-"/>
              <a:defRPr/>
            </a:pPr>
            <a:r>
              <a:rPr lang="ru-RU" altLang="ru-RU" sz="1200" dirty="0" smtClean="0"/>
              <a:t>Работа в системе</a:t>
            </a:r>
          </a:p>
          <a:p>
            <a:pPr marL="171450" indent="-171450">
              <a:lnSpc>
                <a:spcPct val="110000"/>
              </a:lnSpc>
              <a:spcBef>
                <a:spcPct val="50000"/>
              </a:spcBef>
              <a:buFontTx/>
              <a:buChar char="-"/>
              <a:defRPr/>
            </a:pPr>
            <a:r>
              <a:rPr lang="ru-RU" altLang="ru-RU" sz="1200" dirty="0" smtClean="0"/>
              <a:t>Отражение результата</a:t>
            </a:r>
          </a:p>
        </p:txBody>
      </p:sp>
    </p:spTree>
    <p:extLst>
      <p:ext uri="{BB962C8B-B14F-4D97-AF65-F5344CB8AC3E}">
        <p14:creationId xmlns:p14="http://schemas.microsoft.com/office/powerpoint/2010/main" val="38152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4140200" y="4076700"/>
            <a:ext cx="792163" cy="86518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ЕИС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140200" y="1557338"/>
            <a:ext cx="792163" cy="8636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ЭТП</a:t>
            </a:r>
          </a:p>
        </p:txBody>
      </p:sp>
      <p:sp>
        <p:nvSpPr>
          <p:cNvPr id="1946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Снижение совокупной стоимости владения ИТ системами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68CCA0-6BFF-4434-9B10-EA89893A862F}" type="slidenum">
              <a:rPr lang="ru-RU" altLang="ru-RU" smtClean="0"/>
              <a:pPr>
                <a:defRPr/>
              </a:pPr>
              <a:t>86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258888" y="1557338"/>
            <a:ext cx="2376487" cy="8636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dirty="0" smtClean="0"/>
              <a:t>1C:ERP</a:t>
            </a:r>
            <a:r>
              <a:rPr lang="en-US" dirty="0"/>
              <a:t>, </a:t>
            </a:r>
            <a:r>
              <a:rPr lang="en-US" dirty="0" smtClean="0"/>
              <a:t>WMS, </a:t>
            </a:r>
            <a:r>
              <a:rPr lang="en-US" dirty="0"/>
              <a:t>SCM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258888" y="4076700"/>
            <a:ext cx="2376487" cy="86518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 smtClean="0"/>
              <a:t>1С:ДО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435600" y="1557338"/>
            <a:ext cx="2376488" cy="8636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Бюджетирование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435600" y="4076700"/>
            <a:ext cx="2376488" cy="86518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Казначейство</a:t>
            </a:r>
          </a:p>
        </p:txBody>
      </p:sp>
      <p:sp>
        <p:nvSpPr>
          <p:cNvPr id="19466" name="Прямоугольник 1"/>
          <p:cNvSpPr>
            <a:spLocks noChangeArrowheads="1"/>
          </p:cNvSpPr>
          <p:nvPr/>
        </p:nvSpPr>
        <p:spPr bwMode="auto">
          <a:xfrm>
            <a:off x="3275013" y="2762250"/>
            <a:ext cx="2557462" cy="1008063"/>
          </a:xfrm>
          <a:prstGeom prst="rect">
            <a:avLst/>
          </a:prstGeom>
          <a:solidFill>
            <a:srgbClr val="F9E383">
              <a:alpha val="50195"/>
            </a:srgbClr>
          </a:solidFill>
          <a:ln w="44450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</a:rPr>
              <a:t>Централизованные закупки</a:t>
            </a:r>
          </a:p>
        </p:txBody>
      </p:sp>
      <p:cxnSp>
        <p:nvCxnSpPr>
          <p:cNvPr id="19467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5622925" y="2293938"/>
            <a:ext cx="0" cy="59055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8" name="Прямая соединительная линия 16"/>
          <p:cNvCxnSpPr>
            <a:cxnSpLocks noChangeShapeType="1"/>
          </p:cNvCxnSpPr>
          <p:nvPr/>
        </p:nvCxnSpPr>
        <p:spPr bwMode="auto">
          <a:xfrm>
            <a:off x="4516438" y="2293938"/>
            <a:ext cx="0" cy="59055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9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3492500" y="2293938"/>
            <a:ext cx="0" cy="59055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0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5622925" y="3643313"/>
            <a:ext cx="0" cy="59055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1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4516438" y="3643313"/>
            <a:ext cx="0" cy="59055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2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3492500" y="3643313"/>
            <a:ext cx="0" cy="59055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3" name="TextBox 15"/>
          <p:cNvSpPr txBox="1">
            <a:spLocks noChangeArrowheads="1"/>
          </p:cNvSpPr>
          <p:nvPr/>
        </p:nvSpPr>
        <p:spPr bwMode="auto">
          <a:xfrm>
            <a:off x="1023938" y="5276850"/>
            <a:ext cx="6553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2400"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Преимущество нашего решения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u="sng" dirty="0" smtClean="0">
                <a:solidFill>
                  <a:schemeClr val="tx1"/>
                </a:solidFill>
              </a:rPr>
              <a:t>синергия</a:t>
            </a:r>
            <a:r>
              <a:rPr lang="ru-RU" altLang="ru-RU" sz="2000" dirty="0" smtClean="0">
                <a:solidFill>
                  <a:schemeClr val="tx1"/>
                </a:solidFill>
              </a:rPr>
              <a:t> </a:t>
            </a:r>
            <a:r>
              <a:rPr lang="ru-RU" altLang="ru-RU" sz="2000" dirty="0">
                <a:solidFill>
                  <a:schemeClr val="tx1"/>
                </a:solidFill>
              </a:rPr>
              <a:t>совместного использования подсистем и специализированных решений 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372225" y="2833688"/>
            <a:ext cx="2376488" cy="8636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Управление НСИ</a:t>
            </a:r>
          </a:p>
        </p:txBody>
      </p:sp>
      <p:cxnSp>
        <p:nvCxnSpPr>
          <p:cNvPr id="19475" name="Прямая соединительная линия 4"/>
          <p:cNvCxnSpPr>
            <a:cxnSpLocks noChangeShapeType="1"/>
          </p:cNvCxnSpPr>
          <p:nvPr/>
        </p:nvCxnSpPr>
        <p:spPr bwMode="auto">
          <a:xfrm flipH="1">
            <a:off x="5724525" y="3265488"/>
            <a:ext cx="719138" cy="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Прямоугольник 21"/>
          <p:cNvSpPr/>
          <p:nvPr/>
        </p:nvSpPr>
        <p:spPr bwMode="auto">
          <a:xfrm>
            <a:off x="323850" y="2813050"/>
            <a:ext cx="2376488" cy="8636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444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dirty="0"/>
              <a:t>Управление договорами</a:t>
            </a:r>
          </a:p>
        </p:txBody>
      </p:sp>
      <p:cxnSp>
        <p:nvCxnSpPr>
          <p:cNvPr id="19477" name="Прямая соединительная линия 4"/>
          <p:cNvCxnSpPr>
            <a:cxnSpLocks noChangeShapeType="1"/>
          </p:cNvCxnSpPr>
          <p:nvPr/>
        </p:nvCxnSpPr>
        <p:spPr bwMode="auto">
          <a:xfrm flipH="1">
            <a:off x="2627313" y="3244850"/>
            <a:ext cx="720725" cy="0"/>
          </a:xfrm>
          <a:prstGeom prst="line">
            <a:avLst/>
          </a:prstGeom>
          <a:noFill/>
          <a:ln w="44450" algn="ctr">
            <a:solidFill>
              <a:srgbClr val="FFC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529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2275" y="152400"/>
            <a:ext cx="5543550" cy="1081088"/>
          </a:xfrm>
        </p:spPr>
        <p:txBody>
          <a:bodyPr/>
          <a:lstStyle/>
          <a:p>
            <a:r>
              <a:rPr lang="ru-RU" altLang="ru-RU" smtClean="0"/>
              <a:t>Процесс подготовки отчетности МСФО в 1С:УХ</a:t>
            </a:r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8243888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2F39528-5818-468E-9EBA-D4AA3EBBE9ED}" type="slidenum">
              <a:rPr lang="ru-RU" altLang="ru-RU" sz="1000" b="1">
                <a:solidFill>
                  <a:srgbClr val="D20000"/>
                </a:solidFill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87</a:t>
            </a:fld>
            <a:endParaRPr lang="ru-RU" altLang="ru-RU" sz="1000" b="1">
              <a:solidFill>
                <a:srgbClr val="D20000"/>
              </a:solidFill>
            </a:endParaRPr>
          </a:p>
        </p:txBody>
      </p:sp>
      <p:sp>
        <p:nvSpPr>
          <p:cNvPr id="24580" name="Freeform 643"/>
          <p:cNvSpPr>
            <a:spLocks/>
          </p:cNvSpPr>
          <p:nvPr/>
        </p:nvSpPr>
        <p:spPr bwMode="auto">
          <a:xfrm>
            <a:off x="628650" y="1554163"/>
            <a:ext cx="3116263" cy="2274887"/>
          </a:xfrm>
          <a:custGeom>
            <a:avLst/>
            <a:gdLst>
              <a:gd name="T0" fmla="*/ 2147483647 w 1963"/>
              <a:gd name="T1" fmla="*/ 0 h 1433"/>
              <a:gd name="T2" fmla="*/ 2147483647 w 1963"/>
              <a:gd name="T3" fmla="*/ 0 h 1433"/>
              <a:gd name="T4" fmla="*/ 2147483647 w 1963"/>
              <a:gd name="T5" fmla="*/ 2147483647 h 1433"/>
              <a:gd name="T6" fmla="*/ 2147483647 w 1963"/>
              <a:gd name="T7" fmla="*/ 2147483647 h 1433"/>
              <a:gd name="T8" fmla="*/ 2147483647 w 1963"/>
              <a:gd name="T9" fmla="*/ 2147483647 h 1433"/>
              <a:gd name="T10" fmla="*/ 2147483647 w 1963"/>
              <a:gd name="T11" fmla="*/ 2147483647 h 1433"/>
              <a:gd name="T12" fmla="*/ 2147483647 w 1963"/>
              <a:gd name="T13" fmla="*/ 2147483647 h 1433"/>
              <a:gd name="T14" fmla="*/ 2147483647 w 1963"/>
              <a:gd name="T15" fmla="*/ 2147483647 h 1433"/>
              <a:gd name="T16" fmla="*/ 2147483647 w 1963"/>
              <a:gd name="T17" fmla="*/ 2147483647 h 1433"/>
              <a:gd name="T18" fmla="*/ 2147483647 w 1963"/>
              <a:gd name="T19" fmla="*/ 2147483647 h 1433"/>
              <a:gd name="T20" fmla="*/ 2147483647 w 1963"/>
              <a:gd name="T21" fmla="*/ 2147483647 h 1433"/>
              <a:gd name="T22" fmla="*/ 2147483647 w 1963"/>
              <a:gd name="T23" fmla="*/ 2147483647 h 1433"/>
              <a:gd name="T24" fmla="*/ 2147483647 w 1963"/>
              <a:gd name="T25" fmla="*/ 2147483647 h 1433"/>
              <a:gd name="T26" fmla="*/ 2147483647 w 1963"/>
              <a:gd name="T27" fmla="*/ 2147483647 h 1433"/>
              <a:gd name="T28" fmla="*/ 2147483647 w 1963"/>
              <a:gd name="T29" fmla="*/ 2147483647 h 1433"/>
              <a:gd name="T30" fmla="*/ 2147483647 w 1963"/>
              <a:gd name="T31" fmla="*/ 2147483647 h 1433"/>
              <a:gd name="T32" fmla="*/ 2147483647 w 1963"/>
              <a:gd name="T33" fmla="*/ 2147483647 h 1433"/>
              <a:gd name="T34" fmla="*/ 2147483647 w 1963"/>
              <a:gd name="T35" fmla="*/ 2147483647 h 1433"/>
              <a:gd name="T36" fmla="*/ 2147483647 w 1963"/>
              <a:gd name="T37" fmla="*/ 2147483647 h 1433"/>
              <a:gd name="T38" fmla="*/ 2147483647 w 1963"/>
              <a:gd name="T39" fmla="*/ 2147483647 h 1433"/>
              <a:gd name="T40" fmla="*/ 2147483647 w 1963"/>
              <a:gd name="T41" fmla="*/ 2147483647 h 1433"/>
              <a:gd name="T42" fmla="*/ 2147483647 w 1963"/>
              <a:gd name="T43" fmla="*/ 2147483647 h 1433"/>
              <a:gd name="T44" fmla="*/ 2147483647 w 1963"/>
              <a:gd name="T45" fmla="*/ 2147483647 h 1433"/>
              <a:gd name="T46" fmla="*/ 2147483647 w 1963"/>
              <a:gd name="T47" fmla="*/ 2147483647 h 1433"/>
              <a:gd name="T48" fmla="*/ 2147483647 w 1963"/>
              <a:gd name="T49" fmla="*/ 2147483647 h 1433"/>
              <a:gd name="T50" fmla="*/ 2147483647 w 1963"/>
              <a:gd name="T51" fmla="*/ 2147483647 h 1433"/>
              <a:gd name="T52" fmla="*/ 2147483647 w 1963"/>
              <a:gd name="T53" fmla="*/ 2147483647 h 1433"/>
              <a:gd name="T54" fmla="*/ 2147483647 w 1963"/>
              <a:gd name="T55" fmla="*/ 2147483647 h 1433"/>
              <a:gd name="T56" fmla="*/ 2147483647 w 1963"/>
              <a:gd name="T57" fmla="*/ 2147483647 h 1433"/>
              <a:gd name="T58" fmla="*/ 2147483647 w 1963"/>
              <a:gd name="T59" fmla="*/ 2147483647 h 1433"/>
              <a:gd name="T60" fmla="*/ 2147483647 w 1963"/>
              <a:gd name="T61" fmla="*/ 2147483647 h 1433"/>
              <a:gd name="T62" fmla="*/ 2147483647 w 1963"/>
              <a:gd name="T63" fmla="*/ 2147483647 h 1433"/>
              <a:gd name="T64" fmla="*/ 2147483647 w 1963"/>
              <a:gd name="T65" fmla="*/ 2147483647 h 1433"/>
              <a:gd name="T66" fmla="*/ 0 w 1963"/>
              <a:gd name="T67" fmla="*/ 2147483647 h 1433"/>
              <a:gd name="T68" fmla="*/ 2147483647 w 1963"/>
              <a:gd name="T69" fmla="*/ 2147483647 h 1433"/>
              <a:gd name="T70" fmla="*/ 2147483647 w 1963"/>
              <a:gd name="T71" fmla="*/ 0 h 14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63" h="1433">
                <a:moveTo>
                  <a:pt x="981" y="0"/>
                </a:moveTo>
                <a:lnTo>
                  <a:pt x="981" y="0"/>
                </a:lnTo>
                <a:lnTo>
                  <a:pt x="927" y="28"/>
                </a:lnTo>
                <a:lnTo>
                  <a:pt x="873" y="57"/>
                </a:lnTo>
                <a:lnTo>
                  <a:pt x="821" y="87"/>
                </a:lnTo>
                <a:lnTo>
                  <a:pt x="770" y="119"/>
                </a:lnTo>
                <a:lnTo>
                  <a:pt x="722" y="152"/>
                </a:lnTo>
                <a:lnTo>
                  <a:pt x="673" y="186"/>
                </a:lnTo>
                <a:lnTo>
                  <a:pt x="627" y="222"/>
                </a:lnTo>
                <a:lnTo>
                  <a:pt x="581" y="258"/>
                </a:lnTo>
                <a:lnTo>
                  <a:pt x="537" y="297"/>
                </a:lnTo>
                <a:lnTo>
                  <a:pt x="495" y="336"/>
                </a:lnTo>
                <a:lnTo>
                  <a:pt x="452" y="376"/>
                </a:lnTo>
                <a:lnTo>
                  <a:pt x="413" y="418"/>
                </a:lnTo>
                <a:lnTo>
                  <a:pt x="376" y="460"/>
                </a:lnTo>
                <a:lnTo>
                  <a:pt x="338" y="505"/>
                </a:lnTo>
                <a:lnTo>
                  <a:pt x="304" y="549"/>
                </a:lnTo>
                <a:lnTo>
                  <a:pt x="271" y="594"/>
                </a:lnTo>
                <a:lnTo>
                  <a:pt x="240" y="642"/>
                </a:lnTo>
                <a:lnTo>
                  <a:pt x="209" y="689"/>
                </a:lnTo>
                <a:lnTo>
                  <a:pt x="181" y="736"/>
                </a:lnTo>
                <a:lnTo>
                  <a:pt x="155" y="785"/>
                </a:lnTo>
                <a:lnTo>
                  <a:pt x="132" y="836"/>
                </a:lnTo>
                <a:lnTo>
                  <a:pt x="110" y="886"/>
                </a:lnTo>
                <a:lnTo>
                  <a:pt x="90" y="938"/>
                </a:lnTo>
                <a:lnTo>
                  <a:pt x="70" y="991"/>
                </a:lnTo>
                <a:lnTo>
                  <a:pt x="54" y="1045"/>
                </a:lnTo>
                <a:lnTo>
                  <a:pt x="41" y="1098"/>
                </a:lnTo>
                <a:lnTo>
                  <a:pt x="28" y="1152"/>
                </a:lnTo>
                <a:lnTo>
                  <a:pt x="18" y="1208"/>
                </a:lnTo>
                <a:lnTo>
                  <a:pt x="10" y="1263"/>
                </a:lnTo>
                <a:lnTo>
                  <a:pt x="5" y="1319"/>
                </a:lnTo>
                <a:lnTo>
                  <a:pt x="2" y="1376"/>
                </a:lnTo>
                <a:lnTo>
                  <a:pt x="0" y="1433"/>
                </a:lnTo>
                <a:lnTo>
                  <a:pt x="1963" y="1433"/>
                </a:lnTo>
                <a:lnTo>
                  <a:pt x="981" y="0"/>
                </a:lnTo>
                <a:close/>
              </a:path>
            </a:pathLst>
          </a:custGeom>
          <a:solidFill>
            <a:srgbClr val="FCF8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1" name="Freeform 644"/>
          <p:cNvSpPr>
            <a:spLocks/>
          </p:cNvSpPr>
          <p:nvPr/>
        </p:nvSpPr>
        <p:spPr bwMode="auto">
          <a:xfrm>
            <a:off x="3744913" y="1539875"/>
            <a:ext cx="3114675" cy="2274888"/>
          </a:xfrm>
          <a:custGeom>
            <a:avLst/>
            <a:gdLst>
              <a:gd name="T0" fmla="*/ 2147483647 w 1962"/>
              <a:gd name="T1" fmla="*/ 0 h 1433"/>
              <a:gd name="T2" fmla="*/ 0 w 1962"/>
              <a:gd name="T3" fmla="*/ 2147483647 h 1433"/>
              <a:gd name="T4" fmla="*/ 2147483647 w 1962"/>
              <a:gd name="T5" fmla="*/ 2147483647 h 1433"/>
              <a:gd name="T6" fmla="*/ 2147483647 w 1962"/>
              <a:gd name="T7" fmla="*/ 2147483647 h 1433"/>
              <a:gd name="T8" fmla="*/ 2147483647 w 1962"/>
              <a:gd name="T9" fmla="*/ 2147483647 h 1433"/>
              <a:gd name="T10" fmla="*/ 2147483647 w 1962"/>
              <a:gd name="T11" fmla="*/ 2147483647 h 1433"/>
              <a:gd name="T12" fmla="*/ 2147483647 w 1962"/>
              <a:gd name="T13" fmla="*/ 2147483647 h 1433"/>
              <a:gd name="T14" fmla="*/ 2147483647 w 1962"/>
              <a:gd name="T15" fmla="*/ 2147483647 h 1433"/>
              <a:gd name="T16" fmla="*/ 2147483647 w 1962"/>
              <a:gd name="T17" fmla="*/ 2147483647 h 1433"/>
              <a:gd name="T18" fmla="*/ 2147483647 w 1962"/>
              <a:gd name="T19" fmla="*/ 2147483647 h 1433"/>
              <a:gd name="T20" fmla="*/ 2147483647 w 1962"/>
              <a:gd name="T21" fmla="*/ 2147483647 h 1433"/>
              <a:gd name="T22" fmla="*/ 2147483647 w 1962"/>
              <a:gd name="T23" fmla="*/ 2147483647 h 1433"/>
              <a:gd name="T24" fmla="*/ 2147483647 w 1962"/>
              <a:gd name="T25" fmla="*/ 2147483647 h 1433"/>
              <a:gd name="T26" fmla="*/ 2147483647 w 1962"/>
              <a:gd name="T27" fmla="*/ 2147483647 h 1433"/>
              <a:gd name="T28" fmla="*/ 2147483647 w 1962"/>
              <a:gd name="T29" fmla="*/ 2147483647 h 1433"/>
              <a:gd name="T30" fmla="*/ 2147483647 w 1962"/>
              <a:gd name="T31" fmla="*/ 2147483647 h 1433"/>
              <a:gd name="T32" fmla="*/ 2147483647 w 1962"/>
              <a:gd name="T33" fmla="*/ 2147483647 h 1433"/>
              <a:gd name="T34" fmla="*/ 2147483647 w 1962"/>
              <a:gd name="T35" fmla="*/ 2147483647 h 1433"/>
              <a:gd name="T36" fmla="*/ 2147483647 w 1962"/>
              <a:gd name="T37" fmla="*/ 2147483647 h 1433"/>
              <a:gd name="T38" fmla="*/ 2147483647 w 1962"/>
              <a:gd name="T39" fmla="*/ 2147483647 h 1433"/>
              <a:gd name="T40" fmla="*/ 2147483647 w 1962"/>
              <a:gd name="T41" fmla="*/ 2147483647 h 1433"/>
              <a:gd name="T42" fmla="*/ 2147483647 w 1962"/>
              <a:gd name="T43" fmla="*/ 2147483647 h 1433"/>
              <a:gd name="T44" fmla="*/ 2147483647 w 1962"/>
              <a:gd name="T45" fmla="*/ 2147483647 h 1433"/>
              <a:gd name="T46" fmla="*/ 2147483647 w 1962"/>
              <a:gd name="T47" fmla="*/ 2147483647 h 1433"/>
              <a:gd name="T48" fmla="*/ 2147483647 w 1962"/>
              <a:gd name="T49" fmla="*/ 2147483647 h 1433"/>
              <a:gd name="T50" fmla="*/ 2147483647 w 1962"/>
              <a:gd name="T51" fmla="*/ 2147483647 h 1433"/>
              <a:gd name="T52" fmla="*/ 2147483647 w 1962"/>
              <a:gd name="T53" fmla="*/ 2147483647 h 1433"/>
              <a:gd name="T54" fmla="*/ 2147483647 w 1962"/>
              <a:gd name="T55" fmla="*/ 2147483647 h 1433"/>
              <a:gd name="T56" fmla="*/ 2147483647 w 1962"/>
              <a:gd name="T57" fmla="*/ 2147483647 h 1433"/>
              <a:gd name="T58" fmla="*/ 2147483647 w 1962"/>
              <a:gd name="T59" fmla="*/ 2147483647 h 1433"/>
              <a:gd name="T60" fmla="*/ 2147483647 w 1962"/>
              <a:gd name="T61" fmla="*/ 2147483647 h 1433"/>
              <a:gd name="T62" fmla="*/ 2147483647 w 1962"/>
              <a:gd name="T63" fmla="*/ 2147483647 h 1433"/>
              <a:gd name="T64" fmla="*/ 2147483647 w 1962"/>
              <a:gd name="T65" fmla="*/ 2147483647 h 1433"/>
              <a:gd name="T66" fmla="*/ 2147483647 w 1962"/>
              <a:gd name="T67" fmla="*/ 2147483647 h 1433"/>
              <a:gd name="T68" fmla="*/ 2147483647 w 1962"/>
              <a:gd name="T69" fmla="*/ 2147483647 h 1433"/>
              <a:gd name="T70" fmla="*/ 2147483647 w 1962"/>
              <a:gd name="T71" fmla="*/ 0 h 1433"/>
              <a:gd name="T72" fmla="*/ 2147483647 w 1962"/>
              <a:gd name="T73" fmla="*/ 0 h 143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62" h="1433">
                <a:moveTo>
                  <a:pt x="981" y="0"/>
                </a:moveTo>
                <a:lnTo>
                  <a:pt x="0" y="1433"/>
                </a:lnTo>
                <a:lnTo>
                  <a:pt x="1962" y="1433"/>
                </a:lnTo>
                <a:lnTo>
                  <a:pt x="1960" y="1376"/>
                </a:lnTo>
                <a:lnTo>
                  <a:pt x="1957" y="1319"/>
                </a:lnTo>
                <a:lnTo>
                  <a:pt x="1952" y="1263"/>
                </a:lnTo>
                <a:lnTo>
                  <a:pt x="1944" y="1208"/>
                </a:lnTo>
                <a:lnTo>
                  <a:pt x="1934" y="1152"/>
                </a:lnTo>
                <a:lnTo>
                  <a:pt x="1921" y="1098"/>
                </a:lnTo>
                <a:lnTo>
                  <a:pt x="1908" y="1045"/>
                </a:lnTo>
                <a:lnTo>
                  <a:pt x="1892" y="991"/>
                </a:lnTo>
                <a:lnTo>
                  <a:pt x="1872" y="938"/>
                </a:lnTo>
                <a:lnTo>
                  <a:pt x="1852" y="886"/>
                </a:lnTo>
                <a:lnTo>
                  <a:pt x="1830" y="836"/>
                </a:lnTo>
                <a:lnTo>
                  <a:pt x="1807" y="785"/>
                </a:lnTo>
                <a:lnTo>
                  <a:pt x="1781" y="736"/>
                </a:lnTo>
                <a:lnTo>
                  <a:pt x="1753" y="689"/>
                </a:lnTo>
                <a:lnTo>
                  <a:pt x="1722" y="642"/>
                </a:lnTo>
                <a:lnTo>
                  <a:pt x="1691" y="594"/>
                </a:lnTo>
                <a:lnTo>
                  <a:pt x="1658" y="549"/>
                </a:lnTo>
                <a:lnTo>
                  <a:pt x="1624" y="505"/>
                </a:lnTo>
                <a:lnTo>
                  <a:pt x="1586" y="460"/>
                </a:lnTo>
                <a:lnTo>
                  <a:pt x="1549" y="418"/>
                </a:lnTo>
                <a:lnTo>
                  <a:pt x="1510" y="376"/>
                </a:lnTo>
                <a:lnTo>
                  <a:pt x="1469" y="336"/>
                </a:lnTo>
                <a:lnTo>
                  <a:pt x="1425" y="297"/>
                </a:lnTo>
                <a:lnTo>
                  <a:pt x="1381" y="258"/>
                </a:lnTo>
                <a:lnTo>
                  <a:pt x="1337" y="222"/>
                </a:lnTo>
                <a:lnTo>
                  <a:pt x="1289" y="186"/>
                </a:lnTo>
                <a:lnTo>
                  <a:pt x="1240" y="152"/>
                </a:lnTo>
                <a:lnTo>
                  <a:pt x="1192" y="119"/>
                </a:lnTo>
                <a:lnTo>
                  <a:pt x="1141" y="87"/>
                </a:lnTo>
                <a:lnTo>
                  <a:pt x="1089" y="57"/>
                </a:lnTo>
                <a:lnTo>
                  <a:pt x="1035" y="28"/>
                </a:lnTo>
                <a:lnTo>
                  <a:pt x="981" y="0"/>
                </a:lnTo>
                <a:close/>
              </a:path>
            </a:pathLst>
          </a:custGeom>
          <a:solidFill>
            <a:srgbClr val="FCF8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2" name="Freeform 645"/>
          <p:cNvSpPr>
            <a:spLocks/>
          </p:cNvSpPr>
          <p:nvPr/>
        </p:nvSpPr>
        <p:spPr bwMode="auto">
          <a:xfrm>
            <a:off x="611188" y="3789363"/>
            <a:ext cx="3116262" cy="2273300"/>
          </a:xfrm>
          <a:custGeom>
            <a:avLst/>
            <a:gdLst>
              <a:gd name="T0" fmla="*/ 0 w 1963"/>
              <a:gd name="T1" fmla="*/ 0 h 1432"/>
              <a:gd name="T2" fmla="*/ 0 w 1963"/>
              <a:gd name="T3" fmla="*/ 0 h 1432"/>
              <a:gd name="T4" fmla="*/ 2147483647 w 1963"/>
              <a:gd name="T5" fmla="*/ 2147483647 h 1432"/>
              <a:gd name="T6" fmla="*/ 2147483647 w 1963"/>
              <a:gd name="T7" fmla="*/ 2147483647 h 1432"/>
              <a:gd name="T8" fmla="*/ 2147483647 w 1963"/>
              <a:gd name="T9" fmla="*/ 2147483647 h 1432"/>
              <a:gd name="T10" fmla="*/ 2147483647 w 1963"/>
              <a:gd name="T11" fmla="*/ 2147483647 h 1432"/>
              <a:gd name="T12" fmla="*/ 2147483647 w 1963"/>
              <a:gd name="T13" fmla="*/ 2147483647 h 1432"/>
              <a:gd name="T14" fmla="*/ 2147483647 w 1963"/>
              <a:gd name="T15" fmla="*/ 2147483647 h 1432"/>
              <a:gd name="T16" fmla="*/ 2147483647 w 1963"/>
              <a:gd name="T17" fmla="*/ 2147483647 h 1432"/>
              <a:gd name="T18" fmla="*/ 2147483647 w 1963"/>
              <a:gd name="T19" fmla="*/ 2147483647 h 1432"/>
              <a:gd name="T20" fmla="*/ 2147483647 w 1963"/>
              <a:gd name="T21" fmla="*/ 2147483647 h 1432"/>
              <a:gd name="T22" fmla="*/ 2147483647 w 1963"/>
              <a:gd name="T23" fmla="*/ 2147483647 h 1432"/>
              <a:gd name="T24" fmla="*/ 2147483647 w 1963"/>
              <a:gd name="T25" fmla="*/ 2147483647 h 1432"/>
              <a:gd name="T26" fmla="*/ 2147483647 w 1963"/>
              <a:gd name="T27" fmla="*/ 2147483647 h 1432"/>
              <a:gd name="T28" fmla="*/ 2147483647 w 1963"/>
              <a:gd name="T29" fmla="*/ 2147483647 h 1432"/>
              <a:gd name="T30" fmla="*/ 2147483647 w 1963"/>
              <a:gd name="T31" fmla="*/ 2147483647 h 1432"/>
              <a:gd name="T32" fmla="*/ 2147483647 w 1963"/>
              <a:gd name="T33" fmla="*/ 2147483647 h 1432"/>
              <a:gd name="T34" fmla="*/ 2147483647 w 1963"/>
              <a:gd name="T35" fmla="*/ 2147483647 h 1432"/>
              <a:gd name="T36" fmla="*/ 2147483647 w 1963"/>
              <a:gd name="T37" fmla="*/ 2147483647 h 1432"/>
              <a:gd name="T38" fmla="*/ 2147483647 w 1963"/>
              <a:gd name="T39" fmla="*/ 2147483647 h 1432"/>
              <a:gd name="T40" fmla="*/ 2147483647 w 1963"/>
              <a:gd name="T41" fmla="*/ 2147483647 h 1432"/>
              <a:gd name="T42" fmla="*/ 2147483647 w 1963"/>
              <a:gd name="T43" fmla="*/ 2147483647 h 1432"/>
              <a:gd name="T44" fmla="*/ 2147483647 w 1963"/>
              <a:gd name="T45" fmla="*/ 2147483647 h 1432"/>
              <a:gd name="T46" fmla="*/ 2147483647 w 1963"/>
              <a:gd name="T47" fmla="*/ 2147483647 h 1432"/>
              <a:gd name="T48" fmla="*/ 2147483647 w 1963"/>
              <a:gd name="T49" fmla="*/ 2147483647 h 1432"/>
              <a:gd name="T50" fmla="*/ 2147483647 w 1963"/>
              <a:gd name="T51" fmla="*/ 2147483647 h 1432"/>
              <a:gd name="T52" fmla="*/ 2147483647 w 1963"/>
              <a:gd name="T53" fmla="*/ 2147483647 h 1432"/>
              <a:gd name="T54" fmla="*/ 2147483647 w 1963"/>
              <a:gd name="T55" fmla="*/ 2147483647 h 1432"/>
              <a:gd name="T56" fmla="*/ 2147483647 w 1963"/>
              <a:gd name="T57" fmla="*/ 2147483647 h 1432"/>
              <a:gd name="T58" fmla="*/ 2147483647 w 1963"/>
              <a:gd name="T59" fmla="*/ 2147483647 h 1432"/>
              <a:gd name="T60" fmla="*/ 2147483647 w 1963"/>
              <a:gd name="T61" fmla="*/ 2147483647 h 1432"/>
              <a:gd name="T62" fmla="*/ 2147483647 w 1963"/>
              <a:gd name="T63" fmla="*/ 2147483647 h 1432"/>
              <a:gd name="T64" fmla="*/ 2147483647 w 1963"/>
              <a:gd name="T65" fmla="*/ 2147483647 h 1432"/>
              <a:gd name="T66" fmla="*/ 2147483647 w 1963"/>
              <a:gd name="T67" fmla="*/ 2147483647 h 1432"/>
              <a:gd name="T68" fmla="*/ 2147483647 w 1963"/>
              <a:gd name="T69" fmla="*/ 0 h 1432"/>
              <a:gd name="T70" fmla="*/ 0 w 1963"/>
              <a:gd name="T71" fmla="*/ 0 h 14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63" h="1432">
                <a:moveTo>
                  <a:pt x="0" y="0"/>
                </a:moveTo>
                <a:lnTo>
                  <a:pt x="0" y="0"/>
                </a:lnTo>
                <a:lnTo>
                  <a:pt x="2" y="57"/>
                </a:lnTo>
                <a:lnTo>
                  <a:pt x="5" y="114"/>
                </a:lnTo>
                <a:lnTo>
                  <a:pt x="10" y="169"/>
                </a:lnTo>
                <a:lnTo>
                  <a:pt x="18" y="225"/>
                </a:lnTo>
                <a:lnTo>
                  <a:pt x="28" y="280"/>
                </a:lnTo>
                <a:lnTo>
                  <a:pt x="41" y="334"/>
                </a:lnTo>
                <a:lnTo>
                  <a:pt x="54" y="388"/>
                </a:lnTo>
                <a:lnTo>
                  <a:pt x="70" y="442"/>
                </a:lnTo>
                <a:lnTo>
                  <a:pt x="90" y="494"/>
                </a:lnTo>
                <a:lnTo>
                  <a:pt x="110" y="545"/>
                </a:lnTo>
                <a:lnTo>
                  <a:pt x="132" y="595"/>
                </a:lnTo>
                <a:lnTo>
                  <a:pt x="155" y="646"/>
                </a:lnTo>
                <a:lnTo>
                  <a:pt x="181" y="695"/>
                </a:lnTo>
                <a:lnTo>
                  <a:pt x="209" y="744"/>
                </a:lnTo>
                <a:lnTo>
                  <a:pt x="240" y="791"/>
                </a:lnTo>
                <a:lnTo>
                  <a:pt x="271" y="838"/>
                </a:lnTo>
                <a:lnTo>
                  <a:pt x="304" y="884"/>
                </a:lnTo>
                <a:lnTo>
                  <a:pt x="338" y="928"/>
                </a:lnTo>
                <a:lnTo>
                  <a:pt x="376" y="972"/>
                </a:lnTo>
                <a:lnTo>
                  <a:pt x="413" y="1015"/>
                </a:lnTo>
                <a:lnTo>
                  <a:pt x="452" y="1055"/>
                </a:lnTo>
                <a:lnTo>
                  <a:pt x="495" y="1096"/>
                </a:lnTo>
                <a:lnTo>
                  <a:pt x="537" y="1135"/>
                </a:lnTo>
                <a:lnTo>
                  <a:pt x="581" y="1173"/>
                </a:lnTo>
                <a:lnTo>
                  <a:pt x="627" y="1210"/>
                </a:lnTo>
                <a:lnTo>
                  <a:pt x="673" y="1246"/>
                </a:lnTo>
                <a:lnTo>
                  <a:pt x="722" y="1281"/>
                </a:lnTo>
                <a:lnTo>
                  <a:pt x="770" y="1313"/>
                </a:lnTo>
                <a:lnTo>
                  <a:pt x="821" y="1344"/>
                </a:lnTo>
                <a:lnTo>
                  <a:pt x="873" y="1375"/>
                </a:lnTo>
                <a:lnTo>
                  <a:pt x="927" y="1405"/>
                </a:lnTo>
                <a:lnTo>
                  <a:pt x="981" y="1432"/>
                </a:lnTo>
                <a:lnTo>
                  <a:pt x="1963" y="0"/>
                </a:lnTo>
                <a:lnTo>
                  <a:pt x="0" y="0"/>
                </a:lnTo>
                <a:close/>
              </a:path>
            </a:pathLst>
          </a:custGeom>
          <a:solidFill>
            <a:srgbClr val="FD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3" name="Freeform 646"/>
          <p:cNvSpPr>
            <a:spLocks/>
          </p:cNvSpPr>
          <p:nvPr/>
        </p:nvSpPr>
        <p:spPr bwMode="auto">
          <a:xfrm>
            <a:off x="2195513" y="1196975"/>
            <a:ext cx="3116262" cy="2625725"/>
          </a:xfrm>
          <a:custGeom>
            <a:avLst/>
            <a:gdLst>
              <a:gd name="T0" fmla="*/ 2147483647 w 1963"/>
              <a:gd name="T1" fmla="*/ 2147483647 h 1654"/>
              <a:gd name="T2" fmla="*/ 2147483647 w 1963"/>
              <a:gd name="T3" fmla="*/ 2147483647 h 1654"/>
              <a:gd name="T4" fmla="*/ 2147483647 w 1963"/>
              <a:gd name="T5" fmla="*/ 2147483647 h 1654"/>
              <a:gd name="T6" fmla="*/ 2147483647 w 1963"/>
              <a:gd name="T7" fmla="*/ 2147483647 h 1654"/>
              <a:gd name="T8" fmla="*/ 2147483647 w 1963"/>
              <a:gd name="T9" fmla="*/ 2147483647 h 1654"/>
              <a:gd name="T10" fmla="*/ 2147483647 w 1963"/>
              <a:gd name="T11" fmla="*/ 2147483647 h 1654"/>
              <a:gd name="T12" fmla="*/ 2147483647 w 1963"/>
              <a:gd name="T13" fmla="*/ 2147483647 h 1654"/>
              <a:gd name="T14" fmla="*/ 2147483647 w 1963"/>
              <a:gd name="T15" fmla="*/ 2147483647 h 1654"/>
              <a:gd name="T16" fmla="*/ 2147483647 w 1963"/>
              <a:gd name="T17" fmla="*/ 2147483647 h 1654"/>
              <a:gd name="T18" fmla="*/ 2147483647 w 1963"/>
              <a:gd name="T19" fmla="*/ 2147483647 h 1654"/>
              <a:gd name="T20" fmla="*/ 2147483647 w 1963"/>
              <a:gd name="T21" fmla="*/ 2147483647 h 1654"/>
              <a:gd name="T22" fmla="*/ 2147483647 w 1963"/>
              <a:gd name="T23" fmla="*/ 2147483647 h 1654"/>
              <a:gd name="T24" fmla="*/ 2147483647 w 1963"/>
              <a:gd name="T25" fmla="*/ 2147483647 h 1654"/>
              <a:gd name="T26" fmla="*/ 2147483647 w 1963"/>
              <a:gd name="T27" fmla="*/ 2147483647 h 1654"/>
              <a:gd name="T28" fmla="*/ 2147483647 w 1963"/>
              <a:gd name="T29" fmla="*/ 2147483647 h 1654"/>
              <a:gd name="T30" fmla="*/ 2147483647 w 1963"/>
              <a:gd name="T31" fmla="*/ 2147483647 h 1654"/>
              <a:gd name="T32" fmla="*/ 2147483647 w 1963"/>
              <a:gd name="T33" fmla="*/ 2147483647 h 1654"/>
              <a:gd name="T34" fmla="*/ 2147483647 w 1963"/>
              <a:gd name="T35" fmla="*/ 0 h 1654"/>
              <a:gd name="T36" fmla="*/ 2147483647 w 1963"/>
              <a:gd name="T37" fmla="*/ 0 h 1654"/>
              <a:gd name="T38" fmla="*/ 2147483647 w 1963"/>
              <a:gd name="T39" fmla="*/ 2147483647 h 1654"/>
              <a:gd name="T40" fmla="*/ 2147483647 w 1963"/>
              <a:gd name="T41" fmla="*/ 2147483647 h 1654"/>
              <a:gd name="T42" fmla="*/ 2147483647 w 1963"/>
              <a:gd name="T43" fmla="*/ 2147483647 h 1654"/>
              <a:gd name="T44" fmla="*/ 2147483647 w 1963"/>
              <a:gd name="T45" fmla="*/ 2147483647 h 1654"/>
              <a:gd name="T46" fmla="*/ 2147483647 w 1963"/>
              <a:gd name="T47" fmla="*/ 2147483647 h 1654"/>
              <a:gd name="T48" fmla="*/ 2147483647 w 1963"/>
              <a:gd name="T49" fmla="*/ 2147483647 h 1654"/>
              <a:gd name="T50" fmla="*/ 2147483647 w 1963"/>
              <a:gd name="T51" fmla="*/ 2147483647 h 1654"/>
              <a:gd name="T52" fmla="*/ 2147483647 w 1963"/>
              <a:gd name="T53" fmla="*/ 2147483647 h 1654"/>
              <a:gd name="T54" fmla="*/ 2147483647 w 1963"/>
              <a:gd name="T55" fmla="*/ 2147483647 h 1654"/>
              <a:gd name="T56" fmla="*/ 2147483647 w 1963"/>
              <a:gd name="T57" fmla="*/ 2147483647 h 1654"/>
              <a:gd name="T58" fmla="*/ 2147483647 w 1963"/>
              <a:gd name="T59" fmla="*/ 2147483647 h 1654"/>
              <a:gd name="T60" fmla="*/ 2147483647 w 1963"/>
              <a:gd name="T61" fmla="*/ 2147483647 h 1654"/>
              <a:gd name="T62" fmla="*/ 2147483647 w 1963"/>
              <a:gd name="T63" fmla="*/ 2147483647 h 1654"/>
              <a:gd name="T64" fmla="*/ 2147483647 w 1963"/>
              <a:gd name="T65" fmla="*/ 2147483647 h 1654"/>
              <a:gd name="T66" fmla="*/ 2147483647 w 1963"/>
              <a:gd name="T67" fmla="*/ 2147483647 h 1654"/>
              <a:gd name="T68" fmla="*/ 0 w 1963"/>
              <a:gd name="T69" fmla="*/ 2147483647 h 1654"/>
              <a:gd name="T70" fmla="*/ 2147483647 w 1963"/>
              <a:gd name="T71" fmla="*/ 2147483647 h 1654"/>
              <a:gd name="T72" fmla="*/ 2147483647 w 1963"/>
              <a:gd name="T73" fmla="*/ 2147483647 h 165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63" h="1654">
                <a:moveTo>
                  <a:pt x="1963" y="221"/>
                </a:moveTo>
                <a:lnTo>
                  <a:pt x="1963" y="221"/>
                </a:lnTo>
                <a:lnTo>
                  <a:pt x="1908" y="195"/>
                </a:lnTo>
                <a:lnTo>
                  <a:pt x="1852" y="171"/>
                </a:lnTo>
                <a:lnTo>
                  <a:pt x="1795" y="150"/>
                </a:lnTo>
                <a:lnTo>
                  <a:pt x="1738" y="127"/>
                </a:lnTo>
                <a:lnTo>
                  <a:pt x="1679" y="107"/>
                </a:lnTo>
                <a:lnTo>
                  <a:pt x="1620" y="89"/>
                </a:lnTo>
                <a:lnTo>
                  <a:pt x="1560" y="73"/>
                </a:lnTo>
                <a:lnTo>
                  <a:pt x="1498" y="58"/>
                </a:lnTo>
                <a:lnTo>
                  <a:pt x="1436" y="45"/>
                </a:lnTo>
                <a:lnTo>
                  <a:pt x="1372" y="34"/>
                </a:lnTo>
                <a:lnTo>
                  <a:pt x="1309" y="24"/>
                </a:lnTo>
                <a:lnTo>
                  <a:pt x="1245" y="14"/>
                </a:lnTo>
                <a:lnTo>
                  <a:pt x="1180" y="9"/>
                </a:lnTo>
                <a:lnTo>
                  <a:pt x="1114" y="4"/>
                </a:lnTo>
                <a:lnTo>
                  <a:pt x="1048" y="1"/>
                </a:lnTo>
                <a:lnTo>
                  <a:pt x="982" y="0"/>
                </a:lnTo>
                <a:lnTo>
                  <a:pt x="915" y="1"/>
                </a:lnTo>
                <a:lnTo>
                  <a:pt x="849" y="4"/>
                </a:lnTo>
                <a:lnTo>
                  <a:pt x="783" y="9"/>
                </a:lnTo>
                <a:lnTo>
                  <a:pt x="718" y="14"/>
                </a:lnTo>
                <a:lnTo>
                  <a:pt x="654" y="24"/>
                </a:lnTo>
                <a:lnTo>
                  <a:pt x="591" y="34"/>
                </a:lnTo>
                <a:lnTo>
                  <a:pt x="527" y="45"/>
                </a:lnTo>
                <a:lnTo>
                  <a:pt x="465" y="58"/>
                </a:lnTo>
                <a:lnTo>
                  <a:pt x="403" y="73"/>
                </a:lnTo>
                <a:lnTo>
                  <a:pt x="343" y="89"/>
                </a:lnTo>
                <a:lnTo>
                  <a:pt x="284" y="107"/>
                </a:lnTo>
                <a:lnTo>
                  <a:pt x="225" y="127"/>
                </a:lnTo>
                <a:lnTo>
                  <a:pt x="168" y="150"/>
                </a:lnTo>
                <a:lnTo>
                  <a:pt x="111" y="171"/>
                </a:lnTo>
                <a:lnTo>
                  <a:pt x="55" y="195"/>
                </a:lnTo>
                <a:lnTo>
                  <a:pt x="0" y="221"/>
                </a:lnTo>
                <a:lnTo>
                  <a:pt x="982" y="1654"/>
                </a:lnTo>
                <a:lnTo>
                  <a:pt x="1963" y="221"/>
                </a:lnTo>
                <a:close/>
              </a:path>
            </a:pathLst>
          </a:custGeom>
          <a:solidFill>
            <a:srgbClr val="FD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4" name="Freeform 647"/>
          <p:cNvSpPr>
            <a:spLocks/>
          </p:cNvSpPr>
          <p:nvPr/>
        </p:nvSpPr>
        <p:spPr bwMode="auto">
          <a:xfrm>
            <a:off x="3779838" y="3789363"/>
            <a:ext cx="3114675" cy="2273300"/>
          </a:xfrm>
          <a:custGeom>
            <a:avLst/>
            <a:gdLst>
              <a:gd name="T0" fmla="*/ 2147483647 w 1962"/>
              <a:gd name="T1" fmla="*/ 2147483647 h 1432"/>
              <a:gd name="T2" fmla="*/ 2147483647 w 1962"/>
              <a:gd name="T3" fmla="*/ 2147483647 h 1432"/>
              <a:gd name="T4" fmla="*/ 2147483647 w 1962"/>
              <a:gd name="T5" fmla="*/ 2147483647 h 1432"/>
              <a:gd name="T6" fmla="*/ 2147483647 w 1962"/>
              <a:gd name="T7" fmla="*/ 2147483647 h 1432"/>
              <a:gd name="T8" fmla="*/ 2147483647 w 1962"/>
              <a:gd name="T9" fmla="*/ 2147483647 h 1432"/>
              <a:gd name="T10" fmla="*/ 2147483647 w 1962"/>
              <a:gd name="T11" fmla="*/ 2147483647 h 1432"/>
              <a:gd name="T12" fmla="*/ 2147483647 w 1962"/>
              <a:gd name="T13" fmla="*/ 2147483647 h 1432"/>
              <a:gd name="T14" fmla="*/ 2147483647 w 1962"/>
              <a:gd name="T15" fmla="*/ 2147483647 h 1432"/>
              <a:gd name="T16" fmla="*/ 2147483647 w 1962"/>
              <a:gd name="T17" fmla="*/ 2147483647 h 1432"/>
              <a:gd name="T18" fmla="*/ 2147483647 w 1962"/>
              <a:gd name="T19" fmla="*/ 2147483647 h 1432"/>
              <a:gd name="T20" fmla="*/ 2147483647 w 1962"/>
              <a:gd name="T21" fmla="*/ 2147483647 h 1432"/>
              <a:gd name="T22" fmla="*/ 2147483647 w 1962"/>
              <a:gd name="T23" fmla="*/ 2147483647 h 1432"/>
              <a:gd name="T24" fmla="*/ 2147483647 w 1962"/>
              <a:gd name="T25" fmla="*/ 2147483647 h 1432"/>
              <a:gd name="T26" fmla="*/ 2147483647 w 1962"/>
              <a:gd name="T27" fmla="*/ 2147483647 h 1432"/>
              <a:gd name="T28" fmla="*/ 2147483647 w 1962"/>
              <a:gd name="T29" fmla="*/ 2147483647 h 1432"/>
              <a:gd name="T30" fmla="*/ 2147483647 w 1962"/>
              <a:gd name="T31" fmla="*/ 2147483647 h 1432"/>
              <a:gd name="T32" fmla="*/ 2147483647 w 1962"/>
              <a:gd name="T33" fmla="*/ 2147483647 h 1432"/>
              <a:gd name="T34" fmla="*/ 2147483647 w 1962"/>
              <a:gd name="T35" fmla="*/ 2147483647 h 1432"/>
              <a:gd name="T36" fmla="*/ 2147483647 w 1962"/>
              <a:gd name="T37" fmla="*/ 2147483647 h 1432"/>
              <a:gd name="T38" fmla="*/ 2147483647 w 1962"/>
              <a:gd name="T39" fmla="*/ 2147483647 h 1432"/>
              <a:gd name="T40" fmla="*/ 2147483647 w 1962"/>
              <a:gd name="T41" fmla="*/ 2147483647 h 1432"/>
              <a:gd name="T42" fmla="*/ 2147483647 w 1962"/>
              <a:gd name="T43" fmla="*/ 2147483647 h 1432"/>
              <a:gd name="T44" fmla="*/ 2147483647 w 1962"/>
              <a:gd name="T45" fmla="*/ 2147483647 h 1432"/>
              <a:gd name="T46" fmla="*/ 2147483647 w 1962"/>
              <a:gd name="T47" fmla="*/ 2147483647 h 1432"/>
              <a:gd name="T48" fmla="*/ 2147483647 w 1962"/>
              <a:gd name="T49" fmla="*/ 2147483647 h 1432"/>
              <a:gd name="T50" fmla="*/ 2147483647 w 1962"/>
              <a:gd name="T51" fmla="*/ 2147483647 h 1432"/>
              <a:gd name="T52" fmla="*/ 2147483647 w 1962"/>
              <a:gd name="T53" fmla="*/ 2147483647 h 1432"/>
              <a:gd name="T54" fmla="*/ 2147483647 w 1962"/>
              <a:gd name="T55" fmla="*/ 2147483647 h 1432"/>
              <a:gd name="T56" fmla="*/ 2147483647 w 1962"/>
              <a:gd name="T57" fmla="*/ 2147483647 h 1432"/>
              <a:gd name="T58" fmla="*/ 2147483647 w 1962"/>
              <a:gd name="T59" fmla="*/ 2147483647 h 1432"/>
              <a:gd name="T60" fmla="*/ 2147483647 w 1962"/>
              <a:gd name="T61" fmla="*/ 2147483647 h 1432"/>
              <a:gd name="T62" fmla="*/ 2147483647 w 1962"/>
              <a:gd name="T63" fmla="*/ 2147483647 h 1432"/>
              <a:gd name="T64" fmla="*/ 2147483647 w 1962"/>
              <a:gd name="T65" fmla="*/ 2147483647 h 1432"/>
              <a:gd name="T66" fmla="*/ 2147483647 w 1962"/>
              <a:gd name="T67" fmla="*/ 0 h 1432"/>
              <a:gd name="T68" fmla="*/ 0 w 1962"/>
              <a:gd name="T69" fmla="*/ 0 h 1432"/>
              <a:gd name="T70" fmla="*/ 2147483647 w 1962"/>
              <a:gd name="T71" fmla="*/ 2147483647 h 14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962" h="1432">
                <a:moveTo>
                  <a:pt x="981" y="1432"/>
                </a:moveTo>
                <a:lnTo>
                  <a:pt x="981" y="1432"/>
                </a:lnTo>
                <a:lnTo>
                  <a:pt x="1035" y="1405"/>
                </a:lnTo>
                <a:lnTo>
                  <a:pt x="1089" y="1375"/>
                </a:lnTo>
                <a:lnTo>
                  <a:pt x="1141" y="1344"/>
                </a:lnTo>
                <a:lnTo>
                  <a:pt x="1192" y="1313"/>
                </a:lnTo>
                <a:lnTo>
                  <a:pt x="1240" y="1281"/>
                </a:lnTo>
                <a:lnTo>
                  <a:pt x="1289" y="1246"/>
                </a:lnTo>
                <a:lnTo>
                  <a:pt x="1337" y="1210"/>
                </a:lnTo>
                <a:lnTo>
                  <a:pt x="1381" y="1173"/>
                </a:lnTo>
                <a:lnTo>
                  <a:pt x="1425" y="1135"/>
                </a:lnTo>
                <a:lnTo>
                  <a:pt x="1469" y="1096"/>
                </a:lnTo>
                <a:lnTo>
                  <a:pt x="1510" y="1055"/>
                </a:lnTo>
                <a:lnTo>
                  <a:pt x="1549" y="1015"/>
                </a:lnTo>
                <a:lnTo>
                  <a:pt x="1586" y="972"/>
                </a:lnTo>
                <a:lnTo>
                  <a:pt x="1624" y="928"/>
                </a:lnTo>
                <a:lnTo>
                  <a:pt x="1658" y="884"/>
                </a:lnTo>
                <a:lnTo>
                  <a:pt x="1691" y="838"/>
                </a:lnTo>
                <a:lnTo>
                  <a:pt x="1722" y="791"/>
                </a:lnTo>
                <a:lnTo>
                  <a:pt x="1753" y="744"/>
                </a:lnTo>
                <a:lnTo>
                  <a:pt x="1781" y="695"/>
                </a:lnTo>
                <a:lnTo>
                  <a:pt x="1807" y="646"/>
                </a:lnTo>
                <a:lnTo>
                  <a:pt x="1830" y="595"/>
                </a:lnTo>
                <a:lnTo>
                  <a:pt x="1852" y="545"/>
                </a:lnTo>
                <a:lnTo>
                  <a:pt x="1872" y="494"/>
                </a:lnTo>
                <a:lnTo>
                  <a:pt x="1892" y="442"/>
                </a:lnTo>
                <a:lnTo>
                  <a:pt x="1908" y="388"/>
                </a:lnTo>
                <a:lnTo>
                  <a:pt x="1921" y="334"/>
                </a:lnTo>
                <a:lnTo>
                  <a:pt x="1934" y="280"/>
                </a:lnTo>
                <a:lnTo>
                  <a:pt x="1944" y="225"/>
                </a:lnTo>
                <a:lnTo>
                  <a:pt x="1952" y="169"/>
                </a:lnTo>
                <a:lnTo>
                  <a:pt x="1957" y="114"/>
                </a:lnTo>
                <a:lnTo>
                  <a:pt x="1960" y="57"/>
                </a:lnTo>
                <a:lnTo>
                  <a:pt x="1962" y="0"/>
                </a:lnTo>
                <a:lnTo>
                  <a:pt x="0" y="0"/>
                </a:lnTo>
                <a:lnTo>
                  <a:pt x="981" y="1432"/>
                </a:lnTo>
                <a:close/>
              </a:path>
            </a:pathLst>
          </a:custGeom>
          <a:solidFill>
            <a:srgbClr val="FD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5" name="Freeform 648"/>
          <p:cNvSpPr>
            <a:spLocks/>
          </p:cNvSpPr>
          <p:nvPr/>
        </p:nvSpPr>
        <p:spPr bwMode="auto">
          <a:xfrm>
            <a:off x="2195513" y="3789363"/>
            <a:ext cx="3116262" cy="2622550"/>
          </a:xfrm>
          <a:custGeom>
            <a:avLst/>
            <a:gdLst>
              <a:gd name="T0" fmla="*/ 0 w 1963"/>
              <a:gd name="T1" fmla="*/ 2147483647 h 1652"/>
              <a:gd name="T2" fmla="*/ 0 w 1963"/>
              <a:gd name="T3" fmla="*/ 2147483647 h 1652"/>
              <a:gd name="T4" fmla="*/ 2147483647 w 1963"/>
              <a:gd name="T5" fmla="*/ 2147483647 h 1652"/>
              <a:gd name="T6" fmla="*/ 2147483647 w 1963"/>
              <a:gd name="T7" fmla="*/ 2147483647 h 1652"/>
              <a:gd name="T8" fmla="*/ 2147483647 w 1963"/>
              <a:gd name="T9" fmla="*/ 2147483647 h 1652"/>
              <a:gd name="T10" fmla="*/ 2147483647 w 1963"/>
              <a:gd name="T11" fmla="*/ 2147483647 h 1652"/>
              <a:gd name="T12" fmla="*/ 2147483647 w 1963"/>
              <a:gd name="T13" fmla="*/ 2147483647 h 1652"/>
              <a:gd name="T14" fmla="*/ 2147483647 w 1963"/>
              <a:gd name="T15" fmla="*/ 2147483647 h 1652"/>
              <a:gd name="T16" fmla="*/ 2147483647 w 1963"/>
              <a:gd name="T17" fmla="*/ 2147483647 h 1652"/>
              <a:gd name="T18" fmla="*/ 2147483647 w 1963"/>
              <a:gd name="T19" fmla="*/ 2147483647 h 1652"/>
              <a:gd name="T20" fmla="*/ 2147483647 w 1963"/>
              <a:gd name="T21" fmla="*/ 2147483647 h 1652"/>
              <a:gd name="T22" fmla="*/ 2147483647 w 1963"/>
              <a:gd name="T23" fmla="*/ 2147483647 h 1652"/>
              <a:gd name="T24" fmla="*/ 2147483647 w 1963"/>
              <a:gd name="T25" fmla="*/ 2147483647 h 1652"/>
              <a:gd name="T26" fmla="*/ 2147483647 w 1963"/>
              <a:gd name="T27" fmla="*/ 2147483647 h 1652"/>
              <a:gd name="T28" fmla="*/ 2147483647 w 1963"/>
              <a:gd name="T29" fmla="*/ 2147483647 h 1652"/>
              <a:gd name="T30" fmla="*/ 2147483647 w 1963"/>
              <a:gd name="T31" fmla="*/ 2147483647 h 1652"/>
              <a:gd name="T32" fmla="*/ 2147483647 w 1963"/>
              <a:gd name="T33" fmla="*/ 2147483647 h 1652"/>
              <a:gd name="T34" fmla="*/ 2147483647 w 1963"/>
              <a:gd name="T35" fmla="*/ 2147483647 h 1652"/>
              <a:gd name="T36" fmla="*/ 2147483647 w 1963"/>
              <a:gd name="T37" fmla="*/ 2147483647 h 1652"/>
              <a:gd name="T38" fmla="*/ 2147483647 w 1963"/>
              <a:gd name="T39" fmla="*/ 2147483647 h 1652"/>
              <a:gd name="T40" fmla="*/ 2147483647 w 1963"/>
              <a:gd name="T41" fmla="*/ 2147483647 h 1652"/>
              <a:gd name="T42" fmla="*/ 2147483647 w 1963"/>
              <a:gd name="T43" fmla="*/ 2147483647 h 1652"/>
              <a:gd name="T44" fmla="*/ 2147483647 w 1963"/>
              <a:gd name="T45" fmla="*/ 2147483647 h 1652"/>
              <a:gd name="T46" fmla="*/ 2147483647 w 1963"/>
              <a:gd name="T47" fmla="*/ 2147483647 h 1652"/>
              <a:gd name="T48" fmla="*/ 2147483647 w 1963"/>
              <a:gd name="T49" fmla="*/ 2147483647 h 1652"/>
              <a:gd name="T50" fmla="*/ 2147483647 w 1963"/>
              <a:gd name="T51" fmla="*/ 2147483647 h 1652"/>
              <a:gd name="T52" fmla="*/ 2147483647 w 1963"/>
              <a:gd name="T53" fmla="*/ 2147483647 h 1652"/>
              <a:gd name="T54" fmla="*/ 2147483647 w 1963"/>
              <a:gd name="T55" fmla="*/ 2147483647 h 1652"/>
              <a:gd name="T56" fmla="*/ 2147483647 w 1963"/>
              <a:gd name="T57" fmla="*/ 2147483647 h 1652"/>
              <a:gd name="T58" fmla="*/ 2147483647 w 1963"/>
              <a:gd name="T59" fmla="*/ 2147483647 h 1652"/>
              <a:gd name="T60" fmla="*/ 2147483647 w 1963"/>
              <a:gd name="T61" fmla="*/ 2147483647 h 1652"/>
              <a:gd name="T62" fmla="*/ 2147483647 w 1963"/>
              <a:gd name="T63" fmla="*/ 2147483647 h 1652"/>
              <a:gd name="T64" fmla="*/ 2147483647 w 1963"/>
              <a:gd name="T65" fmla="*/ 2147483647 h 1652"/>
              <a:gd name="T66" fmla="*/ 2147483647 w 1963"/>
              <a:gd name="T67" fmla="*/ 2147483647 h 1652"/>
              <a:gd name="T68" fmla="*/ 2147483647 w 1963"/>
              <a:gd name="T69" fmla="*/ 2147483647 h 1652"/>
              <a:gd name="T70" fmla="*/ 2147483647 w 1963"/>
              <a:gd name="T71" fmla="*/ 0 h 1652"/>
              <a:gd name="T72" fmla="*/ 0 w 1963"/>
              <a:gd name="T73" fmla="*/ 2147483647 h 16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63" h="1652">
                <a:moveTo>
                  <a:pt x="0" y="1432"/>
                </a:moveTo>
                <a:lnTo>
                  <a:pt x="0" y="1432"/>
                </a:lnTo>
                <a:lnTo>
                  <a:pt x="55" y="1457"/>
                </a:lnTo>
                <a:lnTo>
                  <a:pt x="111" y="1481"/>
                </a:lnTo>
                <a:lnTo>
                  <a:pt x="168" y="1504"/>
                </a:lnTo>
                <a:lnTo>
                  <a:pt x="225" y="1525"/>
                </a:lnTo>
                <a:lnTo>
                  <a:pt x="284" y="1545"/>
                </a:lnTo>
                <a:lnTo>
                  <a:pt x="343" y="1563"/>
                </a:lnTo>
                <a:lnTo>
                  <a:pt x="403" y="1579"/>
                </a:lnTo>
                <a:lnTo>
                  <a:pt x="465" y="1595"/>
                </a:lnTo>
                <a:lnTo>
                  <a:pt x="527" y="1608"/>
                </a:lnTo>
                <a:lnTo>
                  <a:pt x="591" y="1620"/>
                </a:lnTo>
                <a:lnTo>
                  <a:pt x="654" y="1630"/>
                </a:lnTo>
                <a:lnTo>
                  <a:pt x="718" y="1638"/>
                </a:lnTo>
                <a:lnTo>
                  <a:pt x="783" y="1644"/>
                </a:lnTo>
                <a:lnTo>
                  <a:pt x="849" y="1649"/>
                </a:lnTo>
                <a:lnTo>
                  <a:pt x="915" y="1652"/>
                </a:lnTo>
                <a:lnTo>
                  <a:pt x="982" y="1652"/>
                </a:lnTo>
                <a:lnTo>
                  <a:pt x="1048" y="1652"/>
                </a:lnTo>
                <a:lnTo>
                  <a:pt x="1114" y="1649"/>
                </a:lnTo>
                <a:lnTo>
                  <a:pt x="1180" y="1644"/>
                </a:lnTo>
                <a:lnTo>
                  <a:pt x="1245" y="1638"/>
                </a:lnTo>
                <a:lnTo>
                  <a:pt x="1309" y="1630"/>
                </a:lnTo>
                <a:lnTo>
                  <a:pt x="1372" y="1620"/>
                </a:lnTo>
                <a:lnTo>
                  <a:pt x="1436" y="1608"/>
                </a:lnTo>
                <a:lnTo>
                  <a:pt x="1498" y="1595"/>
                </a:lnTo>
                <a:lnTo>
                  <a:pt x="1560" y="1579"/>
                </a:lnTo>
                <a:lnTo>
                  <a:pt x="1620" y="1563"/>
                </a:lnTo>
                <a:lnTo>
                  <a:pt x="1679" y="1545"/>
                </a:lnTo>
                <a:lnTo>
                  <a:pt x="1738" y="1525"/>
                </a:lnTo>
                <a:lnTo>
                  <a:pt x="1795" y="1504"/>
                </a:lnTo>
                <a:lnTo>
                  <a:pt x="1852" y="1481"/>
                </a:lnTo>
                <a:lnTo>
                  <a:pt x="1908" y="1457"/>
                </a:lnTo>
                <a:lnTo>
                  <a:pt x="1963" y="1432"/>
                </a:lnTo>
                <a:lnTo>
                  <a:pt x="982" y="0"/>
                </a:lnTo>
                <a:lnTo>
                  <a:pt x="0" y="1432"/>
                </a:lnTo>
                <a:close/>
              </a:path>
            </a:pathLst>
          </a:custGeom>
          <a:solidFill>
            <a:srgbClr val="FCF8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4586" name="Group 1243"/>
          <p:cNvGrpSpPr>
            <a:grpSpLocks/>
          </p:cNvGrpSpPr>
          <p:nvPr/>
        </p:nvGrpSpPr>
        <p:grpSpPr bwMode="auto">
          <a:xfrm>
            <a:off x="450850" y="1322388"/>
            <a:ext cx="1646238" cy="2492375"/>
            <a:chOff x="919" y="833"/>
            <a:chExt cx="1037" cy="1570"/>
          </a:xfrm>
        </p:grpSpPr>
        <p:sp>
          <p:nvSpPr>
            <p:cNvPr id="24987" name="Freeform 649"/>
            <p:cNvSpPr>
              <a:spLocks/>
            </p:cNvSpPr>
            <p:nvPr/>
          </p:nvSpPr>
          <p:spPr bwMode="auto">
            <a:xfrm>
              <a:off x="919" y="928"/>
              <a:ext cx="959" cy="1475"/>
            </a:xfrm>
            <a:custGeom>
              <a:avLst/>
              <a:gdLst>
                <a:gd name="T0" fmla="*/ 959 w 959"/>
                <a:gd name="T1" fmla="*/ 0 h 1475"/>
                <a:gd name="T2" fmla="*/ 959 w 959"/>
                <a:gd name="T3" fmla="*/ 0 h 1475"/>
                <a:gd name="T4" fmla="*/ 905 w 959"/>
                <a:gd name="T5" fmla="*/ 31 h 1475"/>
                <a:gd name="T6" fmla="*/ 853 w 959"/>
                <a:gd name="T7" fmla="*/ 62 h 1475"/>
                <a:gd name="T8" fmla="*/ 803 w 959"/>
                <a:gd name="T9" fmla="*/ 95 h 1475"/>
                <a:gd name="T10" fmla="*/ 752 w 959"/>
                <a:gd name="T11" fmla="*/ 127 h 1475"/>
                <a:gd name="T12" fmla="*/ 703 w 959"/>
                <a:gd name="T13" fmla="*/ 163 h 1475"/>
                <a:gd name="T14" fmla="*/ 656 w 959"/>
                <a:gd name="T15" fmla="*/ 199 h 1475"/>
                <a:gd name="T16" fmla="*/ 610 w 959"/>
                <a:gd name="T17" fmla="*/ 237 h 1475"/>
                <a:gd name="T18" fmla="*/ 566 w 959"/>
                <a:gd name="T19" fmla="*/ 274 h 1475"/>
                <a:gd name="T20" fmla="*/ 522 w 959"/>
                <a:gd name="T21" fmla="*/ 315 h 1475"/>
                <a:gd name="T22" fmla="*/ 481 w 959"/>
                <a:gd name="T23" fmla="*/ 356 h 1475"/>
                <a:gd name="T24" fmla="*/ 440 w 959"/>
                <a:gd name="T25" fmla="*/ 396 h 1475"/>
                <a:gd name="T26" fmla="*/ 403 w 959"/>
                <a:gd name="T27" fmla="*/ 440 h 1475"/>
                <a:gd name="T28" fmla="*/ 365 w 959"/>
                <a:gd name="T29" fmla="*/ 485 h 1475"/>
                <a:gd name="T30" fmla="*/ 329 w 959"/>
                <a:gd name="T31" fmla="*/ 529 h 1475"/>
                <a:gd name="T32" fmla="*/ 295 w 959"/>
                <a:gd name="T33" fmla="*/ 574 h 1475"/>
                <a:gd name="T34" fmla="*/ 262 w 959"/>
                <a:gd name="T35" fmla="*/ 622 h 1475"/>
                <a:gd name="T36" fmla="*/ 233 w 959"/>
                <a:gd name="T37" fmla="*/ 669 h 1475"/>
                <a:gd name="T38" fmla="*/ 204 w 959"/>
                <a:gd name="T39" fmla="*/ 718 h 1475"/>
                <a:gd name="T40" fmla="*/ 176 w 959"/>
                <a:gd name="T41" fmla="*/ 767 h 1475"/>
                <a:gd name="T42" fmla="*/ 151 w 959"/>
                <a:gd name="T43" fmla="*/ 817 h 1475"/>
                <a:gd name="T44" fmla="*/ 127 w 959"/>
                <a:gd name="T45" fmla="*/ 870 h 1475"/>
                <a:gd name="T46" fmla="*/ 106 w 959"/>
                <a:gd name="T47" fmla="*/ 920 h 1475"/>
                <a:gd name="T48" fmla="*/ 86 w 959"/>
                <a:gd name="T49" fmla="*/ 974 h 1475"/>
                <a:gd name="T50" fmla="*/ 68 w 959"/>
                <a:gd name="T51" fmla="*/ 1026 h 1475"/>
                <a:gd name="T52" fmla="*/ 53 w 959"/>
                <a:gd name="T53" fmla="*/ 1080 h 1475"/>
                <a:gd name="T54" fmla="*/ 39 w 959"/>
                <a:gd name="T55" fmla="*/ 1135 h 1475"/>
                <a:gd name="T56" fmla="*/ 27 w 959"/>
                <a:gd name="T57" fmla="*/ 1191 h 1475"/>
                <a:gd name="T58" fmla="*/ 18 w 959"/>
                <a:gd name="T59" fmla="*/ 1246 h 1475"/>
                <a:gd name="T60" fmla="*/ 9 w 959"/>
                <a:gd name="T61" fmla="*/ 1302 h 1475"/>
                <a:gd name="T62" fmla="*/ 5 w 959"/>
                <a:gd name="T63" fmla="*/ 1359 h 1475"/>
                <a:gd name="T64" fmla="*/ 1 w 959"/>
                <a:gd name="T65" fmla="*/ 1416 h 1475"/>
                <a:gd name="T66" fmla="*/ 0 w 959"/>
                <a:gd name="T67" fmla="*/ 1475 h 14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59" h="1475">
                  <a:moveTo>
                    <a:pt x="959" y="0"/>
                  </a:moveTo>
                  <a:lnTo>
                    <a:pt x="959" y="0"/>
                  </a:lnTo>
                  <a:lnTo>
                    <a:pt x="905" y="31"/>
                  </a:lnTo>
                  <a:lnTo>
                    <a:pt x="853" y="62"/>
                  </a:lnTo>
                  <a:lnTo>
                    <a:pt x="803" y="95"/>
                  </a:lnTo>
                  <a:lnTo>
                    <a:pt x="752" y="127"/>
                  </a:lnTo>
                  <a:lnTo>
                    <a:pt x="703" y="163"/>
                  </a:lnTo>
                  <a:lnTo>
                    <a:pt x="656" y="199"/>
                  </a:lnTo>
                  <a:lnTo>
                    <a:pt x="610" y="237"/>
                  </a:lnTo>
                  <a:lnTo>
                    <a:pt x="566" y="274"/>
                  </a:lnTo>
                  <a:lnTo>
                    <a:pt x="522" y="315"/>
                  </a:lnTo>
                  <a:lnTo>
                    <a:pt x="481" y="356"/>
                  </a:lnTo>
                  <a:lnTo>
                    <a:pt x="440" y="396"/>
                  </a:lnTo>
                  <a:lnTo>
                    <a:pt x="403" y="440"/>
                  </a:lnTo>
                  <a:lnTo>
                    <a:pt x="365" y="485"/>
                  </a:lnTo>
                  <a:lnTo>
                    <a:pt x="329" y="529"/>
                  </a:lnTo>
                  <a:lnTo>
                    <a:pt x="295" y="574"/>
                  </a:lnTo>
                  <a:lnTo>
                    <a:pt x="262" y="622"/>
                  </a:lnTo>
                  <a:lnTo>
                    <a:pt x="233" y="669"/>
                  </a:lnTo>
                  <a:lnTo>
                    <a:pt x="204" y="718"/>
                  </a:lnTo>
                  <a:lnTo>
                    <a:pt x="176" y="767"/>
                  </a:lnTo>
                  <a:lnTo>
                    <a:pt x="151" y="817"/>
                  </a:lnTo>
                  <a:lnTo>
                    <a:pt x="127" y="870"/>
                  </a:lnTo>
                  <a:lnTo>
                    <a:pt x="106" y="920"/>
                  </a:lnTo>
                  <a:lnTo>
                    <a:pt x="86" y="974"/>
                  </a:lnTo>
                  <a:lnTo>
                    <a:pt x="68" y="1026"/>
                  </a:lnTo>
                  <a:lnTo>
                    <a:pt x="53" y="1080"/>
                  </a:lnTo>
                  <a:lnTo>
                    <a:pt x="39" y="1135"/>
                  </a:lnTo>
                  <a:lnTo>
                    <a:pt x="27" y="1191"/>
                  </a:lnTo>
                  <a:lnTo>
                    <a:pt x="18" y="1246"/>
                  </a:lnTo>
                  <a:lnTo>
                    <a:pt x="9" y="1302"/>
                  </a:lnTo>
                  <a:lnTo>
                    <a:pt x="5" y="1359"/>
                  </a:lnTo>
                  <a:lnTo>
                    <a:pt x="1" y="1416"/>
                  </a:lnTo>
                  <a:lnTo>
                    <a:pt x="0" y="1475"/>
                  </a:lnTo>
                </a:path>
              </a:pathLst>
            </a:custGeom>
            <a:noFill/>
            <a:ln w="114300">
              <a:solidFill>
                <a:srgbClr val="BF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88" name="Freeform 650"/>
            <p:cNvSpPr>
              <a:spLocks/>
            </p:cNvSpPr>
            <p:nvPr/>
          </p:nvSpPr>
          <p:spPr bwMode="auto">
            <a:xfrm>
              <a:off x="1682" y="833"/>
              <a:ext cx="274" cy="281"/>
            </a:xfrm>
            <a:custGeom>
              <a:avLst/>
              <a:gdLst>
                <a:gd name="T0" fmla="*/ 0 w 274"/>
                <a:gd name="T1" fmla="*/ 51 h 281"/>
                <a:gd name="T2" fmla="*/ 177 w 274"/>
                <a:gd name="T3" fmla="*/ 106 h 281"/>
                <a:gd name="T4" fmla="*/ 119 w 274"/>
                <a:gd name="T5" fmla="*/ 281 h 281"/>
                <a:gd name="T6" fmla="*/ 219 w 274"/>
                <a:gd name="T7" fmla="*/ 230 h 281"/>
                <a:gd name="T8" fmla="*/ 274 w 274"/>
                <a:gd name="T9" fmla="*/ 56 h 281"/>
                <a:gd name="T10" fmla="*/ 98 w 274"/>
                <a:gd name="T11" fmla="*/ 0 h 281"/>
                <a:gd name="T12" fmla="*/ 0 w 274"/>
                <a:gd name="T13" fmla="*/ 51 h 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" h="281">
                  <a:moveTo>
                    <a:pt x="0" y="51"/>
                  </a:moveTo>
                  <a:lnTo>
                    <a:pt x="177" y="106"/>
                  </a:lnTo>
                  <a:lnTo>
                    <a:pt x="119" y="281"/>
                  </a:lnTo>
                  <a:lnTo>
                    <a:pt x="219" y="230"/>
                  </a:lnTo>
                  <a:lnTo>
                    <a:pt x="274" y="56"/>
                  </a:lnTo>
                  <a:lnTo>
                    <a:pt x="98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B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87" name="Group 1241"/>
          <p:cNvGrpSpPr>
            <a:grpSpLocks/>
          </p:cNvGrpSpPr>
          <p:nvPr/>
        </p:nvGrpSpPr>
        <p:grpSpPr bwMode="auto">
          <a:xfrm>
            <a:off x="5391150" y="1411288"/>
            <a:ext cx="1846263" cy="2403475"/>
            <a:chOff x="4031" y="889"/>
            <a:chExt cx="1163" cy="1514"/>
          </a:xfrm>
        </p:grpSpPr>
        <p:sp>
          <p:nvSpPr>
            <p:cNvPr id="24985" name="Freeform 651"/>
            <p:cNvSpPr>
              <a:spLocks/>
            </p:cNvSpPr>
            <p:nvPr/>
          </p:nvSpPr>
          <p:spPr bwMode="auto">
            <a:xfrm>
              <a:off x="4031" y="889"/>
              <a:ext cx="1034" cy="1426"/>
            </a:xfrm>
            <a:custGeom>
              <a:avLst/>
              <a:gdLst>
                <a:gd name="T0" fmla="*/ 1034 w 1034"/>
                <a:gd name="T1" fmla="*/ 1426 h 1426"/>
                <a:gd name="T2" fmla="*/ 1034 w 1034"/>
                <a:gd name="T3" fmla="*/ 1426 h 1426"/>
                <a:gd name="T4" fmla="*/ 1031 w 1034"/>
                <a:gd name="T5" fmla="*/ 1369 h 1426"/>
                <a:gd name="T6" fmla="*/ 1024 w 1034"/>
                <a:gd name="T7" fmla="*/ 1312 h 1426"/>
                <a:gd name="T8" fmla="*/ 1015 w 1034"/>
                <a:gd name="T9" fmla="*/ 1256 h 1426"/>
                <a:gd name="T10" fmla="*/ 1005 w 1034"/>
                <a:gd name="T11" fmla="*/ 1201 h 1426"/>
                <a:gd name="T12" fmla="*/ 992 w 1034"/>
                <a:gd name="T13" fmla="*/ 1147 h 1426"/>
                <a:gd name="T14" fmla="*/ 977 w 1034"/>
                <a:gd name="T15" fmla="*/ 1093 h 1426"/>
                <a:gd name="T16" fmla="*/ 961 w 1034"/>
                <a:gd name="T17" fmla="*/ 1039 h 1426"/>
                <a:gd name="T18" fmla="*/ 941 w 1034"/>
                <a:gd name="T19" fmla="*/ 987 h 1426"/>
                <a:gd name="T20" fmla="*/ 920 w 1034"/>
                <a:gd name="T21" fmla="*/ 935 h 1426"/>
                <a:gd name="T22" fmla="*/ 899 w 1034"/>
                <a:gd name="T23" fmla="*/ 882 h 1426"/>
                <a:gd name="T24" fmla="*/ 874 w 1034"/>
                <a:gd name="T25" fmla="*/ 832 h 1426"/>
                <a:gd name="T26" fmla="*/ 848 w 1034"/>
                <a:gd name="T27" fmla="*/ 783 h 1426"/>
                <a:gd name="T28" fmla="*/ 820 w 1034"/>
                <a:gd name="T29" fmla="*/ 734 h 1426"/>
                <a:gd name="T30" fmla="*/ 791 w 1034"/>
                <a:gd name="T31" fmla="*/ 685 h 1426"/>
                <a:gd name="T32" fmla="*/ 758 w 1034"/>
                <a:gd name="T33" fmla="*/ 638 h 1426"/>
                <a:gd name="T34" fmla="*/ 726 w 1034"/>
                <a:gd name="T35" fmla="*/ 592 h 1426"/>
                <a:gd name="T36" fmla="*/ 691 w 1034"/>
                <a:gd name="T37" fmla="*/ 546 h 1426"/>
                <a:gd name="T38" fmla="*/ 656 w 1034"/>
                <a:gd name="T39" fmla="*/ 502 h 1426"/>
                <a:gd name="T40" fmla="*/ 618 w 1034"/>
                <a:gd name="T41" fmla="*/ 458 h 1426"/>
                <a:gd name="T42" fmla="*/ 579 w 1034"/>
                <a:gd name="T43" fmla="*/ 416 h 1426"/>
                <a:gd name="T44" fmla="*/ 538 w 1034"/>
                <a:gd name="T45" fmla="*/ 375 h 1426"/>
                <a:gd name="T46" fmla="*/ 496 w 1034"/>
                <a:gd name="T47" fmla="*/ 336 h 1426"/>
                <a:gd name="T48" fmla="*/ 452 w 1034"/>
                <a:gd name="T49" fmla="*/ 297 h 1426"/>
                <a:gd name="T50" fmla="*/ 406 w 1034"/>
                <a:gd name="T51" fmla="*/ 258 h 1426"/>
                <a:gd name="T52" fmla="*/ 360 w 1034"/>
                <a:gd name="T53" fmla="*/ 222 h 1426"/>
                <a:gd name="T54" fmla="*/ 313 w 1034"/>
                <a:gd name="T55" fmla="*/ 186 h 1426"/>
                <a:gd name="T56" fmla="*/ 264 w 1034"/>
                <a:gd name="T57" fmla="*/ 152 h 1426"/>
                <a:gd name="T58" fmla="*/ 213 w 1034"/>
                <a:gd name="T59" fmla="*/ 119 h 1426"/>
                <a:gd name="T60" fmla="*/ 161 w 1034"/>
                <a:gd name="T61" fmla="*/ 86 h 1426"/>
                <a:gd name="T62" fmla="*/ 109 w 1034"/>
                <a:gd name="T63" fmla="*/ 57 h 1426"/>
                <a:gd name="T64" fmla="*/ 55 w 1034"/>
                <a:gd name="T65" fmla="*/ 28 h 1426"/>
                <a:gd name="T66" fmla="*/ 0 w 1034"/>
                <a:gd name="T67" fmla="*/ 0 h 14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4" h="1426">
                  <a:moveTo>
                    <a:pt x="1034" y="1426"/>
                  </a:moveTo>
                  <a:lnTo>
                    <a:pt x="1034" y="1426"/>
                  </a:lnTo>
                  <a:lnTo>
                    <a:pt x="1031" y="1369"/>
                  </a:lnTo>
                  <a:lnTo>
                    <a:pt x="1024" y="1312"/>
                  </a:lnTo>
                  <a:lnTo>
                    <a:pt x="1015" y="1256"/>
                  </a:lnTo>
                  <a:lnTo>
                    <a:pt x="1005" y="1201"/>
                  </a:lnTo>
                  <a:lnTo>
                    <a:pt x="992" y="1147"/>
                  </a:lnTo>
                  <a:lnTo>
                    <a:pt x="977" y="1093"/>
                  </a:lnTo>
                  <a:lnTo>
                    <a:pt x="961" y="1039"/>
                  </a:lnTo>
                  <a:lnTo>
                    <a:pt x="941" y="987"/>
                  </a:lnTo>
                  <a:lnTo>
                    <a:pt x="920" y="935"/>
                  </a:lnTo>
                  <a:lnTo>
                    <a:pt x="899" y="882"/>
                  </a:lnTo>
                  <a:lnTo>
                    <a:pt x="874" y="832"/>
                  </a:lnTo>
                  <a:lnTo>
                    <a:pt x="848" y="783"/>
                  </a:lnTo>
                  <a:lnTo>
                    <a:pt x="820" y="734"/>
                  </a:lnTo>
                  <a:lnTo>
                    <a:pt x="791" y="685"/>
                  </a:lnTo>
                  <a:lnTo>
                    <a:pt x="758" y="638"/>
                  </a:lnTo>
                  <a:lnTo>
                    <a:pt x="726" y="592"/>
                  </a:lnTo>
                  <a:lnTo>
                    <a:pt x="691" y="546"/>
                  </a:lnTo>
                  <a:lnTo>
                    <a:pt x="656" y="502"/>
                  </a:lnTo>
                  <a:lnTo>
                    <a:pt x="618" y="458"/>
                  </a:lnTo>
                  <a:lnTo>
                    <a:pt x="579" y="416"/>
                  </a:lnTo>
                  <a:lnTo>
                    <a:pt x="538" y="375"/>
                  </a:lnTo>
                  <a:lnTo>
                    <a:pt x="496" y="336"/>
                  </a:lnTo>
                  <a:lnTo>
                    <a:pt x="452" y="297"/>
                  </a:lnTo>
                  <a:lnTo>
                    <a:pt x="406" y="258"/>
                  </a:lnTo>
                  <a:lnTo>
                    <a:pt x="360" y="222"/>
                  </a:lnTo>
                  <a:lnTo>
                    <a:pt x="313" y="186"/>
                  </a:lnTo>
                  <a:lnTo>
                    <a:pt x="264" y="152"/>
                  </a:lnTo>
                  <a:lnTo>
                    <a:pt x="213" y="119"/>
                  </a:lnTo>
                  <a:lnTo>
                    <a:pt x="161" y="86"/>
                  </a:lnTo>
                  <a:lnTo>
                    <a:pt x="109" y="57"/>
                  </a:lnTo>
                  <a:lnTo>
                    <a:pt x="55" y="28"/>
                  </a:lnTo>
                  <a:lnTo>
                    <a:pt x="0" y="0"/>
                  </a:lnTo>
                </a:path>
              </a:pathLst>
            </a:custGeom>
            <a:noFill/>
            <a:ln w="114300">
              <a:solidFill>
                <a:srgbClr val="BF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86" name="Freeform 652"/>
            <p:cNvSpPr>
              <a:spLocks/>
            </p:cNvSpPr>
            <p:nvPr/>
          </p:nvSpPr>
          <p:spPr bwMode="auto">
            <a:xfrm>
              <a:off x="4930" y="2158"/>
              <a:ext cx="264" cy="245"/>
            </a:xfrm>
            <a:custGeom>
              <a:avLst/>
              <a:gdLst>
                <a:gd name="T0" fmla="*/ 261 w 264"/>
                <a:gd name="T1" fmla="*/ 0 h 245"/>
                <a:gd name="T2" fmla="*/ 135 w 264"/>
                <a:gd name="T3" fmla="*/ 134 h 245"/>
                <a:gd name="T4" fmla="*/ 0 w 264"/>
                <a:gd name="T5" fmla="*/ 8 h 245"/>
                <a:gd name="T6" fmla="*/ 5 w 264"/>
                <a:gd name="T7" fmla="*/ 119 h 245"/>
                <a:gd name="T8" fmla="*/ 138 w 264"/>
                <a:gd name="T9" fmla="*/ 245 h 245"/>
                <a:gd name="T10" fmla="*/ 264 w 264"/>
                <a:gd name="T11" fmla="*/ 109 h 245"/>
                <a:gd name="T12" fmla="*/ 261 w 264"/>
                <a:gd name="T13" fmla="*/ 0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" h="245">
                  <a:moveTo>
                    <a:pt x="261" y="0"/>
                  </a:moveTo>
                  <a:lnTo>
                    <a:pt x="135" y="134"/>
                  </a:lnTo>
                  <a:lnTo>
                    <a:pt x="0" y="8"/>
                  </a:lnTo>
                  <a:lnTo>
                    <a:pt x="5" y="119"/>
                  </a:lnTo>
                  <a:lnTo>
                    <a:pt x="138" y="245"/>
                  </a:lnTo>
                  <a:lnTo>
                    <a:pt x="264" y="109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B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88" name="Group 1244"/>
          <p:cNvGrpSpPr>
            <a:grpSpLocks/>
          </p:cNvGrpSpPr>
          <p:nvPr/>
        </p:nvGrpSpPr>
        <p:grpSpPr bwMode="auto">
          <a:xfrm>
            <a:off x="250825" y="3814763"/>
            <a:ext cx="1846263" cy="2403475"/>
            <a:chOff x="793" y="2403"/>
            <a:chExt cx="1163" cy="1514"/>
          </a:xfrm>
        </p:grpSpPr>
        <p:sp>
          <p:nvSpPr>
            <p:cNvPr id="25053" name="Freeform 653"/>
            <p:cNvSpPr>
              <a:spLocks/>
            </p:cNvSpPr>
            <p:nvPr/>
          </p:nvSpPr>
          <p:spPr bwMode="auto">
            <a:xfrm>
              <a:off x="922" y="2491"/>
              <a:ext cx="1034" cy="1426"/>
            </a:xfrm>
            <a:custGeom>
              <a:avLst/>
              <a:gdLst>
                <a:gd name="T0" fmla="*/ 0 w 1034"/>
                <a:gd name="T1" fmla="*/ 0 h 1426"/>
                <a:gd name="T2" fmla="*/ 0 w 1034"/>
                <a:gd name="T3" fmla="*/ 0 h 1426"/>
                <a:gd name="T4" fmla="*/ 3 w 1034"/>
                <a:gd name="T5" fmla="*/ 55 h 1426"/>
                <a:gd name="T6" fmla="*/ 10 w 1034"/>
                <a:gd name="T7" fmla="*/ 112 h 1426"/>
                <a:gd name="T8" fmla="*/ 19 w 1034"/>
                <a:gd name="T9" fmla="*/ 168 h 1426"/>
                <a:gd name="T10" fmla="*/ 29 w 1034"/>
                <a:gd name="T11" fmla="*/ 223 h 1426"/>
                <a:gd name="T12" fmla="*/ 42 w 1034"/>
                <a:gd name="T13" fmla="*/ 279 h 1426"/>
                <a:gd name="T14" fmla="*/ 57 w 1034"/>
                <a:gd name="T15" fmla="*/ 333 h 1426"/>
                <a:gd name="T16" fmla="*/ 75 w 1034"/>
                <a:gd name="T17" fmla="*/ 387 h 1426"/>
                <a:gd name="T18" fmla="*/ 93 w 1034"/>
                <a:gd name="T19" fmla="*/ 439 h 1426"/>
                <a:gd name="T20" fmla="*/ 114 w 1034"/>
                <a:gd name="T21" fmla="*/ 491 h 1426"/>
                <a:gd name="T22" fmla="*/ 135 w 1034"/>
                <a:gd name="T23" fmla="*/ 542 h 1426"/>
                <a:gd name="T24" fmla="*/ 160 w 1034"/>
                <a:gd name="T25" fmla="*/ 592 h 1426"/>
                <a:gd name="T26" fmla="*/ 186 w 1034"/>
                <a:gd name="T27" fmla="*/ 643 h 1426"/>
                <a:gd name="T28" fmla="*/ 214 w 1034"/>
                <a:gd name="T29" fmla="*/ 692 h 1426"/>
                <a:gd name="T30" fmla="*/ 245 w 1034"/>
                <a:gd name="T31" fmla="*/ 739 h 1426"/>
                <a:gd name="T32" fmla="*/ 276 w 1034"/>
                <a:gd name="T33" fmla="*/ 786 h 1426"/>
                <a:gd name="T34" fmla="*/ 308 w 1034"/>
                <a:gd name="T35" fmla="*/ 834 h 1426"/>
                <a:gd name="T36" fmla="*/ 343 w 1034"/>
                <a:gd name="T37" fmla="*/ 878 h 1426"/>
                <a:gd name="T38" fmla="*/ 378 w 1034"/>
                <a:gd name="T39" fmla="*/ 923 h 1426"/>
                <a:gd name="T40" fmla="*/ 416 w 1034"/>
                <a:gd name="T41" fmla="*/ 966 h 1426"/>
                <a:gd name="T42" fmla="*/ 457 w 1034"/>
                <a:gd name="T43" fmla="*/ 1008 h 1426"/>
                <a:gd name="T44" fmla="*/ 496 w 1034"/>
                <a:gd name="T45" fmla="*/ 1049 h 1426"/>
                <a:gd name="T46" fmla="*/ 538 w 1034"/>
                <a:gd name="T47" fmla="*/ 1090 h 1426"/>
                <a:gd name="T48" fmla="*/ 582 w 1034"/>
                <a:gd name="T49" fmla="*/ 1129 h 1426"/>
                <a:gd name="T50" fmla="*/ 628 w 1034"/>
                <a:gd name="T51" fmla="*/ 1166 h 1426"/>
                <a:gd name="T52" fmla="*/ 674 w 1034"/>
                <a:gd name="T53" fmla="*/ 1204 h 1426"/>
                <a:gd name="T54" fmla="*/ 721 w 1034"/>
                <a:gd name="T55" fmla="*/ 1240 h 1426"/>
                <a:gd name="T56" fmla="*/ 770 w 1034"/>
                <a:gd name="T57" fmla="*/ 1274 h 1426"/>
                <a:gd name="T58" fmla="*/ 821 w 1034"/>
                <a:gd name="T59" fmla="*/ 1307 h 1426"/>
                <a:gd name="T60" fmla="*/ 873 w 1034"/>
                <a:gd name="T61" fmla="*/ 1338 h 1426"/>
                <a:gd name="T62" fmla="*/ 925 w 1034"/>
                <a:gd name="T63" fmla="*/ 1369 h 1426"/>
                <a:gd name="T64" fmla="*/ 979 w 1034"/>
                <a:gd name="T65" fmla="*/ 1398 h 1426"/>
                <a:gd name="T66" fmla="*/ 1034 w 1034"/>
                <a:gd name="T67" fmla="*/ 1426 h 14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4" h="1426">
                  <a:moveTo>
                    <a:pt x="0" y="0"/>
                  </a:moveTo>
                  <a:lnTo>
                    <a:pt x="0" y="0"/>
                  </a:lnTo>
                  <a:lnTo>
                    <a:pt x="3" y="55"/>
                  </a:lnTo>
                  <a:lnTo>
                    <a:pt x="10" y="112"/>
                  </a:lnTo>
                  <a:lnTo>
                    <a:pt x="19" y="168"/>
                  </a:lnTo>
                  <a:lnTo>
                    <a:pt x="29" y="223"/>
                  </a:lnTo>
                  <a:lnTo>
                    <a:pt x="42" y="279"/>
                  </a:lnTo>
                  <a:lnTo>
                    <a:pt x="57" y="333"/>
                  </a:lnTo>
                  <a:lnTo>
                    <a:pt x="75" y="387"/>
                  </a:lnTo>
                  <a:lnTo>
                    <a:pt x="93" y="439"/>
                  </a:lnTo>
                  <a:lnTo>
                    <a:pt x="114" y="491"/>
                  </a:lnTo>
                  <a:lnTo>
                    <a:pt x="135" y="542"/>
                  </a:lnTo>
                  <a:lnTo>
                    <a:pt x="160" y="592"/>
                  </a:lnTo>
                  <a:lnTo>
                    <a:pt x="186" y="643"/>
                  </a:lnTo>
                  <a:lnTo>
                    <a:pt x="214" y="692"/>
                  </a:lnTo>
                  <a:lnTo>
                    <a:pt x="245" y="739"/>
                  </a:lnTo>
                  <a:lnTo>
                    <a:pt x="276" y="786"/>
                  </a:lnTo>
                  <a:lnTo>
                    <a:pt x="308" y="834"/>
                  </a:lnTo>
                  <a:lnTo>
                    <a:pt x="343" y="878"/>
                  </a:lnTo>
                  <a:lnTo>
                    <a:pt x="378" y="923"/>
                  </a:lnTo>
                  <a:lnTo>
                    <a:pt x="416" y="966"/>
                  </a:lnTo>
                  <a:lnTo>
                    <a:pt x="457" y="1008"/>
                  </a:lnTo>
                  <a:lnTo>
                    <a:pt x="496" y="1049"/>
                  </a:lnTo>
                  <a:lnTo>
                    <a:pt x="538" y="1090"/>
                  </a:lnTo>
                  <a:lnTo>
                    <a:pt x="582" y="1129"/>
                  </a:lnTo>
                  <a:lnTo>
                    <a:pt x="628" y="1166"/>
                  </a:lnTo>
                  <a:lnTo>
                    <a:pt x="674" y="1204"/>
                  </a:lnTo>
                  <a:lnTo>
                    <a:pt x="721" y="1240"/>
                  </a:lnTo>
                  <a:lnTo>
                    <a:pt x="770" y="1274"/>
                  </a:lnTo>
                  <a:lnTo>
                    <a:pt x="821" y="1307"/>
                  </a:lnTo>
                  <a:lnTo>
                    <a:pt x="873" y="1338"/>
                  </a:lnTo>
                  <a:lnTo>
                    <a:pt x="925" y="1369"/>
                  </a:lnTo>
                  <a:lnTo>
                    <a:pt x="979" y="1398"/>
                  </a:lnTo>
                  <a:lnTo>
                    <a:pt x="1034" y="1426"/>
                  </a:lnTo>
                </a:path>
              </a:pathLst>
            </a:custGeom>
            <a:noFill/>
            <a:ln w="11430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054" name="Freeform 654"/>
            <p:cNvSpPr>
              <a:spLocks/>
            </p:cNvSpPr>
            <p:nvPr/>
          </p:nvSpPr>
          <p:spPr bwMode="auto">
            <a:xfrm>
              <a:off x="793" y="2403"/>
              <a:ext cx="264" cy="245"/>
            </a:xfrm>
            <a:custGeom>
              <a:avLst/>
              <a:gdLst>
                <a:gd name="T0" fmla="*/ 3 w 264"/>
                <a:gd name="T1" fmla="*/ 245 h 245"/>
                <a:gd name="T2" fmla="*/ 129 w 264"/>
                <a:gd name="T3" fmla="*/ 109 h 245"/>
                <a:gd name="T4" fmla="*/ 264 w 264"/>
                <a:gd name="T5" fmla="*/ 236 h 245"/>
                <a:gd name="T6" fmla="*/ 261 w 264"/>
                <a:gd name="T7" fmla="*/ 125 h 245"/>
                <a:gd name="T8" fmla="*/ 126 w 264"/>
                <a:gd name="T9" fmla="*/ 0 h 245"/>
                <a:gd name="T10" fmla="*/ 0 w 264"/>
                <a:gd name="T11" fmla="*/ 134 h 245"/>
                <a:gd name="T12" fmla="*/ 3 w 264"/>
                <a:gd name="T13" fmla="*/ 245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" h="245">
                  <a:moveTo>
                    <a:pt x="3" y="245"/>
                  </a:moveTo>
                  <a:lnTo>
                    <a:pt x="129" y="109"/>
                  </a:lnTo>
                  <a:lnTo>
                    <a:pt x="264" y="236"/>
                  </a:lnTo>
                  <a:lnTo>
                    <a:pt x="261" y="125"/>
                  </a:lnTo>
                  <a:lnTo>
                    <a:pt x="126" y="0"/>
                  </a:lnTo>
                  <a:lnTo>
                    <a:pt x="0" y="134"/>
                  </a:lnTo>
                  <a:lnTo>
                    <a:pt x="3" y="245"/>
                  </a:lnTo>
                  <a:close/>
                </a:path>
              </a:pathLst>
            </a:custGeom>
            <a:solidFill>
              <a:srgbClr val="C70000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9" name="Group 1242"/>
          <p:cNvGrpSpPr>
            <a:grpSpLocks/>
          </p:cNvGrpSpPr>
          <p:nvPr/>
        </p:nvGrpSpPr>
        <p:grpSpPr bwMode="auto">
          <a:xfrm>
            <a:off x="2097088" y="1038225"/>
            <a:ext cx="3294062" cy="473075"/>
            <a:chOff x="1956" y="654"/>
            <a:chExt cx="2075" cy="298"/>
          </a:xfrm>
        </p:grpSpPr>
        <p:sp>
          <p:nvSpPr>
            <p:cNvPr id="24981" name="Freeform 655"/>
            <p:cNvSpPr>
              <a:spLocks/>
            </p:cNvSpPr>
            <p:nvPr/>
          </p:nvSpPr>
          <p:spPr bwMode="auto">
            <a:xfrm>
              <a:off x="1956" y="654"/>
              <a:ext cx="1996" cy="235"/>
            </a:xfrm>
            <a:custGeom>
              <a:avLst/>
              <a:gdLst>
                <a:gd name="T0" fmla="*/ 1996 w 1996"/>
                <a:gd name="T1" fmla="*/ 197 h 235"/>
                <a:gd name="T2" fmla="*/ 1996 w 1996"/>
                <a:gd name="T3" fmla="*/ 197 h 235"/>
                <a:gd name="T4" fmla="*/ 1941 w 1996"/>
                <a:gd name="T5" fmla="*/ 174 h 235"/>
                <a:gd name="T6" fmla="*/ 1887 w 1996"/>
                <a:gd name="T7" fmla="*/ 153 h 235"/>
                <a:gd name="T8" fmla="*/ 1830 w 1996"/>
                <a:gd name="T9" fmla="*/ 132 h 235"/>
                <a:gd name="T10" fmla="*/ 1774 w 1996"/>
                <a:gd name="T11" fmla="*/ 114 h 235"/>
                <a:gd name="T12" fmla="*/ 1716 w 1996"/>
                <a:gd name="T13" fmla="*/ 96 h 235"/>
                <a:gd name="T14" fmla="*/ 1657 w 1996"/>
                <a:gd name="T15" fmla="*/ 80 h 235"/>
                <a:gd name="T16" fmla="*/ 1598 w 1996"/>
                <a:gd name="T17" fmla="*/ 65 h 235"/>
                <a:gd name="T18" fmla="*/ 1539 w 1996"/>
                <a:gd name="T19" fmla="*/ 52 h 235"/>
                <a:gd name="T20" fmla="*/ 1479 w 1996"/>
                <a:gd name="T21" fmla="*/ 41 h 235"/>
                <a:gd name="T22" fmla="*/ 1417 w 1996"/>
                <a:gd name="T23" fmla="*/ 29 h 235"/>
                <a:gd name="T24" fmla="*/ 1355 w 1996"/>
                <a:gd name="T25" fmla="*/ 21 h 235"/>
                <a:gd name="T26" fmla="*/ 1293 w 1996"/>
                <a:gd name="T27" fmla="*/ 13 h 235"/>
                <a:gd name="T28" fmla="*/ 1229 w 1996"/>
                <a:gd name="T29" fmla="*/ 8 h 235"/>
                <a:gd name="T30" fmla="*/ 1166 w 1996"/>
                <a:gd name="T31" fmla="*/ 3 h 235"/>
                <a:gd name="T32" fmla="*/ 1102 w 1996"/>
                <a:gd name="T33" fmla="*/ 2 h 235"/>
                <a:gd name="T34" fmla="*/ 1038 w 1996"/>
                <a:gd name="T35" fmla="*/ 0 h 235"/>
                <a:gd name="T36" fmla="*/ 1038 w 1996"/>
                <a:gd name="T37" fmla="*/ 0 h 235"/>
                <a:gd name="T38" fmla="*/ 967 w 1996"/>
                <a:gd name="T39" fmla="*/ 2 h 235"/>
                <a:gd name="T40" fmla="*/ 896 w 1996"/>
                <a:gd name="T41" fmla="*/ 5 h 235"/>
                <a:gd name="T42" fmla="*/ 828 w 1996"/>
                <a:gd name="T43" fmla="*/ 10 h 235"/>
                <a:gd name="T44" fmla="*/ 759 w 1996"/>
                <a:gd name="T45" fmla="*/ 16 h 235"/>
                <a:gd name="T46" fmla="*/ 691 w 1996"/>
                <a:gd name="T47" fmla="*/ 24 h 235"/>
                <a:gd name="T48" fmla="*/ 624 w 1996"/>
                <a:gd name="T49" fmla="*/ 36 h 235"/>
                <a:gd name="T50" fmla="*/ 557 w 1996"/>
                <a:gd name="T51" fmla="*/ 47 h 235"/>
                <a:gd name="T52" fmla="*/ 492 w 1996"/>
                <a:gd name="T53" fmla="*/ 62 h 235"/>
                <a:gd name="T54" fmla="*/ 426 w 1996"/>
                <a:gd name="T55" fmla="*/ 78 h 235"/>
                <a:gd name="T56" fmla="*/ 363 w 1996"/>
                <a:gd name="T57" fmla="*/ 95 h 235"/>
                <a:gd name="T58" fmla="*/ 299 w 1996"/>
                <a:gd name="T59" fmla="*/ 114 h 235"/>
                <a:gd name="T60" fmla="*/ 237 w 1996"/>
                <a:gd name="T61" fmla="*/ 135 h 235"/>
                <a:gd name="T62" fmla="*/ 177 w 1996"/>
                <a:gd name="T63" fmla="*/ 158 h 235"/>
                <a:gd name="T64" fmla="*/ 116 w 1996"/>
                <a:gd name="T65" fmla="*/ 181 h 235"/>
                <a:gd name="T66" fmla="*/ 58 w 1996"/>
                <a:gd name="T67" fmla="*/ 207 h 235"/>
                <a:gd name="T68" fmla="*/ 0 w 1996"/>
                <a:gd name="T69" fmla="*/ 235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96" h="235">
                  <a:moveTo>
                    <a:pt x="1996" y="197"/>
                  </a:moveTo>
                  <a:lnTo>
                    <a:pt x="1996" y="197"/>
                  </a:lnTo>
                  <a:lnTo>
                    <a:pt x="1941" y="174"/>
                  </a:lnTo>
                  <a:lnTo>
                    <a:pt x="1887" y="153"/>
                  </a:lnTo>
                  <a:lnTo>
                    <a:pt x="1830" y="132"/>
                  </a:lnTo>
                  <a:lnTo>
                    <a:pt x="1774" y="114"/>
                  </a:lnTo>
                  <a:lnTo>
                    <a:pt x="1716" y="96"/>
                  </a:lnTo>
                  <a:lnTo>
                    <a:pt x="1657" y="80"/>
                  </a:lnTo>
                  <a:lnTo>
                    <a:pt x="1598" y="65"/>
                  </a:lnTo>
                  <a:lnTo>
                    <a:pt x="1539" y="52"/>
                  </a:lnTo>
                  <a:lnTo>
                    <a:pt x="1479" y="41"/>
                  </a:lnTo>
                  <a:lnTo>
                    <a:pt x="1417" y="29"/>
                  </a:lnTo>
                  <a:lnTo>
                    <a:pt x="1355" y="21"/>
                  </a:lnTo>
                  <a:lnTo>
                    <a:pt x="1293" y="13"/>
                  </a:lnTo>
                  <a:lnTo>
                    <a:pt x="1229" y="8"/>
                  </a:lnTo>
                  <a:lnTo>
                    <a:pt x="1166" y="3"/>
                  </a:lnTo>
                  <a:lnTo>
                    <a:pt x="1102" y="2"/>
                  </a:lnTo>
                  <a:lnTo>
                    <a:pt x="1038" y="0"/>
                  </a:lnTo>
                  <a:lnTo>
                    <a:pt x="967" y="2"/>
                  </a:lnTo>
                  <a:lnTo>
                    <a:pt x="896" y="5"/>
                  </a:lnTo>
                  <a:lnTo>
                    <a:pt x="828" y="10"/>
                  </a:lnTo>
                  <a:lnTo>
                    <a:pt x="759" y="16"/>
                  </a:lnTo>
                  <a:lnTo>
                    <a:pt x="691" y="24"/>
                  </a:lnTo>
                  <a:lnTo>
                    <a:pt x="624" y="36"/>
                  </a:lnTo>
                  <a:lnTo>
                    <a:pt x="557" y="47"/>
                  </a:lnTo>
                  <a:lnTo>
                    <a:pt x="492" y="62"/>
                  </a:lnTo>
                  <a:lnTo>
                    <a:pt x="426" y="78"/>
                  </a:lnTo>
                  <a:lnTo>
                    <a:pt x="363" y="95"/>
                  </a:lnTo>
                  <a:lnTo>
                    <a:pt x="299" y="114"/>
                  </a:lnTo>
                  <a:lnTo>
                    <a:pt x="237" y="135"/>
                  </a:lnTo>
                  <a:lnTo>
                    <a:pt x="177" y="158"/>
                  </a:lnTo>
                  <a:lnTo>
                    <a:pt x="116" y="181"/>
                  </a:lnTo>
                  <a:lnTo>
                    <a:pt x="58" y="207"/>
                  </a:lnTo>
                  <a:lnTo>
                    <a:pt x="0" y="235"/>
                  </a:lnTo>
                </a:path>
              </a:pathLst>
            </a:custGeom>
            <a:noFill/>
            <a:ln w="114300">
              <a:solidFill>
                <a:srgbClr val="BF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82" name="Freeform 656"/>
            <p:cNvSpPr>
              <a:spLocks/>
            </p:cNvSpPr>
            <p:nvPr/>
          </p:nvSpPr>
          <p:spPr bwMode="auto">
            <a:xfrm>
              <a:off x="3758" y="670"/>
              <a:ext cx="273" cy="282"/>
            </a:xfrm>
            <a:custGeom>
              <a:avLst/>
              <a:gdLst>
                <a:gd name="T0" fmla="*/ 109 w 273"/>
                <a:gd name="T1" fmla="*/ 0 h 282"/>
                <a:gd name="T2" fmla="*/ 173 w 273"/>
                <a:gd name="T3" fmla="*/ 172 h 282"/>
                <a:gd name="T4" fmla="*/ 0 w 273"/>
                <a:gd name="T5" fmla="*/ 237 h 282"/>
                <a:gd name="T6" fmla="*/ 101 w 273"/>
                <a:gd name="T7" fmla="*/ 282 h 282"/>
                <a:gd name="T8" fmla="*/ 273 w 273"/>
                <a:gd name="T9" fmla="*/ 219 h 282"/>
                <a:gd name="T10" fmla="*/ 209 w 273"/>
                <a:gd name="T11" fmla="*/ 46 h 282"/>
                <a:gd name="T12" fmla="*/ 109 w 273"/>
                <a:gd name="T13" fmla="*/ 0 h 2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3" h="282">
                  <a:moveTo>
                    <a:pt x="109" y="0"/>
                  </a:moveTo>
                  <a:lnTo>
                    <a:pt x="173" y="172"/>
                  </a:lnTo>
                  <a:lnTo>
                    <a:pt x="0" y="237"/>
                  </a:lnTo>
                  <a:lnTo>
                    <a:pt x="101" y="282"/>
                  </a:lnTo>
                  <a:lnTo>
                    <a:pt x="273" y="219"/>
                  </a:lnTo>
                  <a:lnTo>
                    <a:pt x="209" y="4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B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0" name="Group 1246"/>
          <p:cNvGrpSpPr>
            <a:grpSpLocks/>
          </p:cNvGrpSpPr>
          <p:nvPr/>
        </p:nvGrpSpPr>
        <p:grpSpPr bwMode="auto">
          <a:xfrm>
            <a:off x="5391150" y="3814763"/>
            <a:ext cx="1646238" cy="2490787"/>
            <a:chOff x="4031" y="2403"/>
            <a:chExt cx="1037" cy="1569"/>
          </a:xfrm>
        </p:grpSpPr>
        <p:sp>
          <p:nvSpPr>
            <p:cNvPr id="24979" name="Freeform 657"/>
            <p:cNvSpPr>
              <a:spLocks/>
            </p:cNvSpPr>
            <p:nvPr/>
          </p:nvSpPr>
          <p:spPr bwMode="auto">
            <a:xfrm>
              <a:off x="4109" y="2403"/>
              <a:ext cx="959" cy="1473"/>
            </a:xfrm>
            <a:custGeom>
              <a:avLst/>
              <a:gdLst>
                <a:gd name="T0" fmla="*/ 0 w 959"/>
                <a:gd name="T1" fmla="*/ 1473 h 1473"/>
                <a:gd name="T2" fmla="*/ 0 w 959"/>
                <a:gd name="T3" fmla="*/ 1473 h 1473"/>
                <a:gd name="T4" fmla="*/ 54 w 959"/>
                <a:gd name="T5" fmla="*/ 1444 h 1473"/>
                <a:gd name="T6" fmla="*/ 106 w 959"/>
                <a:gd name="T7" fmla="*/ 1413 h 1473"/>
                <a:gd name="T8" fmla="*/ 156 w 959"/>
                <a:gd name="T9" fmla="*/ 1380 h 1473"/>
                <a:gd name="T10" fmla="*/ 207 w 959"/>
                <a:gd name="T11" fmla="*/ 1346 h 1473"/>
                <a:gd name="T12" fmla="*/ 256 w 959"/>
                <a:gd name="T13" fmla="*/ 1312 h 1473"/>
                <a:gd name="T14" fmla="*/ 303 w 959"/>
                <a:gd name="T15" fmla="*/ 1276 h 1473"/>
                <a:gd name="T16" fmla="*/ 349 w 959"/>
                <a:gd name="T17" fmla="*/ 1238 h 1473"/>
                <a:gd name="T18" fmla="*/ 393 w 959"/>
                <a:gd name="T19" fmla="*/ 1199 h 1473"/>
                <a:gd name="T20" fmla="*/ 437 w 959"/>
                <a:gd name="T21" fmla="*/ 1160 h 1473"/>
                <a:gd name="T22" fmla="*/ 478 w 959"/>
                <a:gd name="T23" fmla="*/ 1119 h 1473"/>
                <a:gd name="T24" fmla="*/ 519 w 959"/>
                <a:gd name="T25" fmla="*/ 1077 h 1473"/>
                <a:gd name="T26" fmla="*/ 558 w 959"/>
                <a:gd name="T27" fmla="*/ 1034 h 1473"/>
                <a:gd name="T28" fmla="*/ 594 w 959"/>
                <a:gd name="T29" fmla="*/ 990 h 1473"/>
                <a:gd name="T30" fmla="*/ 630 w 959"/>
                <a:gd name="T31" fmla="*/ 944 h 1473"/>
                <a:gd name="T32" fmla="*/ 664 w 959"/>
                <a:gd name="T33" fmla="*/ 899 h 1473"/>
                <a:gd name="T34" fmla="*/ 697 w 959"/>
                <a:gd name="T35" fmla="*/ 853 h 1473"/>
                <a:gd name="T36" fmla="*/ 726 w 959"/>
                <a:gd name="T37" fmla="*/ 804 h 1473"/>
                <a:gd name="T38" fmla="*/ 755 w 959"/>
                <a:gd name="T39" fmla="*/ 755 h 1473"/>
                <a:gd name="T40" fmla="*/ 783 w 959"/>
                <a:gd name="T41" fmla="*/ 706 h 1473"/>
                <a:gd name="T42" fmla="*/ 808 w 959"/>
                <a:gd name="T43" fmla="*/ 656 h 1473"/>
                <a:gd name="T44" fmla="*/ 832 w 959"/>
                <a:gd name="T45" fmla="*/ 605 h 1473"/>
                <a:gd name="T46" fmla="*/ 853 w 959"/>
                <a:gd name="T47" fmla="*/ 553 h 1473"/>
                <a:gd name="T48" fmla="*/ 873 w 959"/>
                <a:gd name="T49" fmla="*/ 501 h 1473"/>
                <a:gd name="T50" fmla="*/ 891 w 959"/>
                <a:gd name="T51" fmla="*/ 447 h 1473"/>
                <a:gd name="T52" fmla="*/ 907 w 959"/>
                <a:gd name="T53" fmla="*/ 393 h 1473"/>
                <a:gd name="T54" fmla="*/ 920 w 959"/>
                <a:gd name="T55" fmla="*/ 339 h 1473"/>
                <a:gd name="T56" fmla="*/ 932 w 959"/>
                <a:gd name="T57" fmla="*/ 284 h 1473"/>
                <a:gd name="T58" fmla="*/ 941 w 959"/>
                <a:gd name="T59" fmla="*/ 228 h 1473"/>
                <a:gd name="T60" fmla="*/ 950 w 959"/>
                <a:gd name="T61" fmla="*/ 171 h 1473"/>
                <a:gd name="T62" fmla="*/ 954 w 959"/>
                <a:gd name="T63" fmla="*/ 114 h 1473"/>
                <a:gd name="T64" fmla="*/ 958 w 959"/>
                <a:gd name="T65" fmla="*/ 57 h 1473"/>
                <a:gd name="T66" fmla="*/ 959 w 959"/>
                <a:gd name="T67" fmla="*/ 0 h 14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59" h="1473">
                  <a:moveTo>
                    <a:pt x="0" y="1473"/>
                  </a:moveTo>
                  <a:lnTo>
                    <a:pt x="0" y="1473"/>
                  </a:lnTo>
                  <a:lnTo>
                    <a:pt x="54" y="1444"/>
                  </a:lnTo>
                  <a:lnTo>
                    <a:pt x="106" y="1413"/>
                  </a:lnTo>
                  <a:lnTo>
                    <a:pt x="156" y="1380"/>
                  </a:lnTo>
                  <a:lnTo>
                    <a:pt x="207" y="1346"/>
                  </a:lnTo>
                  <a:lnTo>
                    <a:pt x="256" y="1312"/>
                  </a:lnTo>
                  <a:lnTo>
                    <a:pt x="303" y="1276"/>
                  </a:lnTo>
                  <a:lnTo>
                    <a:pt x="349" y="1238"/>
                  </a:lnTo>
                  <a:lnTo>
                    <a:pt x="393" y="1199"/>
                  </a:lnTo>
                  <a:lnTo>
                    <a:pt x="437" y="1160"/>
                  </a:lnTo>
                  <a:lnTo>
                    <a:pt x="478" y="1119"/>
                  </a:lnTo>
                  <a:lnTo>
                    <a:pt x="519" y="1077"/>
                  </a:lnTo>
                  <a:lnTo>
                    <a:pt x="558" y="1034"/>
                  </a:lnTo>
                  <a:lnTo>
                    <a:pt x="594" y="990"/>
                  </a:lnTo>
                  <a:lnTo>
                    <a:pt x="630" y="944"/>
                  </a:lnTo>
                  <a:lnTo>
                    <a:pt x="664" y="899"/>
                  </a:lnTo>
                  <a:lnTo>
                    <a:pt x="697" y="853"/>
                  </a:lnTo>
                  <a:lnTo>
                    <a:pt x="726" y="804"/>
                  </a:lnTo>
                  <a:lnTo>
                    <a:pt x="755" y="755"/>
                  </a:lnTo>
                  <a:lnTo>
                    <a:pt x="783" y="706"/>
                  </a:lnTo>
                  <a:lnTo>
                    <a:pt x="808" y="656"/>
                  </a:lnTo>
                  <a:lnTo>
                    <a:pt x="832" y="605"/>
                  </a:lnTo>
                  <a:lnTo>
                    <a:pt x="853" y="553"/>
                  </a:lnTo>
                  <a:lnTo>
                    <a:pt x="873" y="501"/>
                  </a:lnTo>
                  <a:lnTo>
                    <a:pt x="891" y="447"/>
                  </a:lnTo>
                  <a:lnTo>
                    <a:pt x="907" y="393"/>
                  </a:lnTo>
                  <a:lnTo>
                    <a:pt x="920" y="339"/>
                  </a:lnTo>
                  <a:lnTo>
                    <a:pt x="932" y="284"/>
                  </a:lnTo>
                  <a:lnTo>
                    <a:pt x="941" y="228"/>
                  </a:lnTo>
                  <a:lnTo>
                    <a:pt x="950" y="171"/>
                  </a:lnTo>
                  <a:lnTo>
                    <a:pt x="954" y="114"/>
                  </a:lnTo>
                  <a:lnTo>
                    <a:pt x="958" y="57"/>
                  </a:lnTo>
                  <a:lnTo>
                    <a:pt x="959" y="0"/>
                  </a:lnTo>
                </a:path>
              </a:pathLst>
            </a:custGeom>
            <a:noFill/>
            <a:ln w="114300">
              <a:solidFill>
                <a:srgbClr val="BF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80" name="Freeform 658"/>
            <p:cNvSpPr>
              <a:spLocks/>
            </p:cNvSpPr>
            <p:nvPr/>
          </p:nvSpPr>
          <p:spPr bwMode="auto">
            <a:xfrm>
              <a:off x="4031" y="3690"/>
              <a:ext cx="274" cy="282"/>
            </a:xfrm>
            <a:custGeom>
              <a:avLst/>
              <a:gdLst>
                <a:gd name="T0" fmla="*/ 274 w 274"/>
                <a:gd name="T1" fmla="*/ 232 h 282"/>
                <a:gd name="T2" fmla="*/ 99 w 274"/>
                <a:gd name="T3" fmla="*/ 176 h 282"/>
                <a:gd name="T4" fmla="*/ 155 w 274"/>
                <a:gd name="T5" fmla="*/ 0 h 282"/>
                <a:gd name="T6" fmla="*/ 57 w 274"/>
                <a:gd name="T7" fmla="*/ 51 h 282"/>
                <a:gd name="T8" fmla="*/ 0 w 274"/>
                <a:gd name="T9" fmla="*/ 227 h 282"/>
                <a:gd name="T10" fmla="*/ 176 w 274"/>
                <a:gd name="T11" fmla="*/ 282 h 282"/>
                <a:gd name="T12" fmla="*/ 274 w 274"/>
                <a:gd name="T13" fmla="*/ 232 h 2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" h="282">
                  <a:moveTo>
                    <a:pt x="274" y="232"/>
                  </a:moveTo>
                  <a:lnTo>
                    <a:pt x="99" y="176"/>
                  </a:lnTo>
                  <a:lnTo>
                    <a:pt x="155" y="0"/>
                  </a:lnTo>
                  <a:lnTo>
                    <a:pt x="57" y="51"/>
                  </a:lnTo>
                  <a:lnTo>
                    <a:pt x="0" y="227"/>
                  </a:lnTo>
                  <a:lnTo>
                    <a:pt x="176" y="282"/>
                  </a:lnTo>
                  <a:lnTo>
                    <a:pt x="274" y="232"/>
                  </a:lnTo>
                  <a:close/>
                </a:path>
              </a:pathLst>
            </a:custGeom>
            <a:solidFill>
              <a:srgbClr val="B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1" name="Group 1245"/>
          <p:cNvGrpSpPr>
            <a:grpSpLocks/>
          </p:cNvGrpSpPr>
          <p:nvPr/>
        </p:nvGrpSpPr>
        <p:grpSpPr bwMode="auto">
          <a:xfrm>
            <a:off x="2097088" y="6116638"/>
            <a:ext cx="3294062" cy="471487"/>
            <a:chOff x="1956" y="3853"/>
            <a:chExt cx="2075" cy="297"/>
          </a:xfrm>
        </p:grpSpPr>
        <p:sp>
          <p:nvSpPr>
            <p:cNvPr id="24977" name="Freeform 659"/>
            <p:cNvSpPr>
              <a:spLocks/>
            </p:cNvSpPr>
            <p:nvPr/>
          </p:nvSpPr>
          <p:spPr bwMode="auto">
            <a:xfrm>
              <a:off x="2036" y="3917"/>
              <a:ext cx="1995" cy="233"/>
            </a:xfrm>
            <a:custGeom>
              <a:avLst/>
              <a:gdLst>
                <a:gd name="T0" fmla="*/ 0 w 1995"/>
                <a:gd name="T1" fmla="*/ 36 h 233"/>
                <a:gd name="T2" fmla="*/ 0 w 1995"/>
                <a:gd name="T3" fmla="*/ 36 h 233"/>
                <a:gd name="T4" fmla="*/ 54 w 1995"/>
                <a:gd name="T5" fmla="*/ 60 h 233"/>
                <a:gd name="T6" fmla="*/ 110 w 1995"/>
                <a:gd name="T7" fmla="*/ 81 h 233"/>
                <a:gd name="T8" fmla="*/ 165 w 1995"/>
                <a:gd name="T9" fmla="*/ 101 h 233"/>
                <a:gd name="T10" fmla="*/ 222 w 1995"/>
                <a:gd name="T11" fmla="*/ 121 h 233"/>
                <a:gd name="T12" fmla="*/ 279 w 1995"/>
                <a:gd name="T13" fmla="*/ 138 h 233"/>
                <a:gd name="T14" fmla="*/ 338 w 1995"/>
                <a:gd name="T15" fmla="*/ 155 h 233"/>
                <a:gd name="T16" fmla="*/ 397 w 1995"/>
                <a:gd name="T17" fmla="*/ 169 h 233"/>
                <a:gd name="T18" fmla="*/ 456 w 1995"/>
                <a:gd name="T19" fmla="*/ 183 h 233"/>
                <a:gd name="T20" fmla="*/ 518 w 1995"/>
                <a:gd name="T21" fmla="*/ 194 h 233"/>
                <a:gd name="T22" fmla="*/ 578 w 1995"/>
                <a:gd name="T23" fmla="*/ 204 h 233"/>
                <a:gd name="T24" fmla="*/ 640 w 1995"/>
                <a:gd name="T25" fmla="*/ 214 h 233"/>
                <a:gd name="T26" fmla="*/ 702 w 1995"/>
                <a:gd name="T27" fmla="*/ 220 h 233"/>
                <a:gd name="T28" fmla="*/ 766 w 1995"/>
                <a:gd name="T29" fmla="*/ 227 h 233"/>
                <a:gd name="T30" fmla="*/ 829 w 1995"/>
                <a:gd name="T31" fmla="*/ 230 h 233"/>
                <a:gd name="T32" fmla="*/ 893 w 1995"/>
                <a:gd name="T33" fmla="*/ 233 h 233"/>
                <a:gd name="T34" fmla="*/ 958 w 1995"/>
                <a:gd name="T35" fmla="*/ 233 h 233"/>
                <a:gd name="T36" fmla="*/ 958 w 1995"/>
                <a:gd name="T37" fmla="*/ 233 h 233"/>
                <a:gd name="T38" fmla="*/ 1028 w 1995"/>
                <a:gd name="T39" fmla="*/ 233 h 233"/>
                <a:gd name="T40" fmla="*/ 1099 w 1995"/>
                <a:gd name="T41" fmla="*/ 230 h 233"/>
                <a:gd name="T42" fmla="*/ 1167 w 1995"/>
                <a:gd name="T43" fmla="*/ 225 h 233"/>
                <a:gd name="T44" fmla="*/ 1236 w 1995"/>
                <a:gd name="T45" fmla="*/ 218 h 233"/>
                <a:gd name="T46" fmla="*/ 1304 w 1995"/>
                <a:gd name="T47" fmla="*/ 209 h 233"/>
                <a:gd name="T48" fmla="*/ 1371 w 1995"/>
                <a:gd name="T49" fmla="*/ 199 h 233"/>
                <a:gd name="T50" fmla="*/ 1438 w 1995"/>
                <a:gd name="T51" fmla="*/ 186 h 233"/>
                <a:gd name="T52" fmla="*/ 1503 w 1995"/>
                <a:gd name="T53" fmla="*/ 173 h 233"/>
                <a:gd name="T54" fmla="*/ 1569 w 1995"/>
                <a:gd name="T55" fmla="*/ 156 h 233"/>
                <a:gd name="T56" fmla="*/ 1632 w 1995"/>
                <a:gd name="T57" fmla="*/ 138 h 233"/>
                <a:gd name="T58" fmla="*/ 1696 w 1995"/>
                <a:gd name="T59" fmla="*/ 119 h 233"/>
                <a:gd name="T60" fmla="*/ 1758 w 1995"/>
                <a:gd name="T61" fmla="*/ 99 h 233"/>
                <a:gd name="T62" fmla="*/ 1818 w 1995"/>
                <a:gd name="T63" fmla="*/ 76 h 233"/>
                <a:gd name="T64" fmla="*/ 1879 w 1995"/>
                <a:gd name="T65" fmla="*/ 52 h 233"/>
                <a:gd name="T66" fmla="*/ 1937 w 1995"/>
                <a:gd name="T67" fmla="*/ 26 h 233"/>
                <a:gd name="T68" fmla="*/ 1995 w 1995"/>
                <a:gd name="T69" fmla="*/ 0 h 2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95" h="233">
                  <a:moveTo>
                    <a:pt x="0" y="36"/>
                  </a:moveTo>
                  <a:lnTo>
                    <a:pt x="0" y="36"/>
                  </a:lnTo>
                  <a:lnTo>
                    <a:pt x="54" y="60"/>
                  </a:lnTo>
                  <a:lnTo>
                    <a:pt x="110" y="81"/>
                  </a:lnTo>
                  <a:lnTo>
                    <a:pt x="165" y="101"/>
                  </a:lnTo>
                  <a:lnTo>
                    <a:pt x="222" y="121"/>
                  </a:lnTo>
                  <a:lnTo>
                    <a:pt x="279" y="138"/>
                  </a:lnTo>
                  <a:lnTo>
                    <a:pt x="338" y="155"/>
                  </a:lnTo>
                  <a:lnTo>
                    <a:pt x="397" y="169"/>
                  </a:lnTo>
                  <a:lnTo>
                    <a:pt x="456" y="183"/>
                  </a:lnTo>
                  <a:lnTo>
                    <a:pt x="518" y="194"/>
                  </a:lnTo>
                  <a:lnTo>
                    <a:pt x="578" y="204"/>
                  </a:lnTo>
                  <a:lnTo>
                    <a:pt x="640" y="214"/>
                  </a:lnTo>
                  <a:lnTo>
                    <a:pt x="702" y="220"/>
                  </a:lnTo>
                  <a:lnTo>
                    <a:pt x="766" y="227"/>
                  </a:lnTo>
                  <a:lnTo>
                    <a:pt x="829" y="230"/>
                  </a:lnTo>
                  <a:lnTo>
                    <a:pt x="893" y="233"/>
                  </a:lnTo>
                  <a:lnTo>
                    <a:pt x="958" y="233"/>
                  </a:lnTo>
                  <a:lnTo>
                    <a:pt x="1028" y="233"/>
                  </a:lnTo>
                  <a:lnTo>
                    <a:pt x="1099" y="230"/>
                  </a:lnTo>
                  <a:lnTo>
                    <a:pt x="1167" y="225"/>
                  </a:lnTo>
                  <a:lnTo>
                    <a:pt x="1236" y="218"/>
                  </a:lnTo>
                  <a:lnTo>
                    <a:pt x="1304" y="209"/>
                  </a:lnTo>
                  <a:lnTo>
                    <a:pt x="1371" y="199"/>
                  </a:lnTo>
                  <a:lnTo>
                    <a:pt x="1438" y="186"/>
                  </a:lnTo>
                  <a:lnTo>
                    <a:pt x="1503" y="173"/>
                  </a:lnTo>
                  <a:lnTo>
                    <a:pt x="1569" y="156"/>
                  </a:lnTo>
                  <a:lnTo>
                    <a:pt x="1632" y="138"/>
                  </a:lnTo>
                  <a:lnTo>
                    <a:pt x="1696" y="119"/>
                  </a:lnTo>
                  <a:lnTo>
                    <a:pt x="1758" y="99"/>
                  </a:lnTo>
                  <a:lnTo>
                    <a:pt x="1818" y="76"/>
                  </a:lnTo>
                  <a:lnTo>
                    <a:pt x="1879" y="52"/>
                  </a:lnTo>
                  <a:lnTo>
                    <a:pt x="1937" y="26"/>
                  </a:lnTo>
                  <a:lnTo>
                    <a:pt x="1995" y="0"/>
                  </a:lnTo>
                </a:path>
              </a:pathLst>
            </a:custGeom>
            <a:noFill/>
            <a:ln w="114300">
              <a:solidFill>
                <a:srgbClr val="BF9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8" name="Freeform 660"/>
            <p:cNvSpPr>
              <a:spLocks/>
            </p:cNvSpPr>
            <p:nvPr/>
          </p:nvSpPr>
          <p:spPr bwMode="auto">
            <a:xfrm>
              <a:off x="1956" y="3853"/>
              <a:ext cx="273" cy="282"/>
            </a:xfrm>
            <a:custGeom>
              <a:avLst/>
              <a:gdLst>
                <a:gd name="T0" fmla="*/ 165 w 273"/>
                <a:gd name="T1" fmla="*/ 282 h 282"/>
                <a:gd name="T2" fmla="*/ 100 w 273"/>
                <a:gd name="T3" fmla="*/ 109 h 282"/>
                <a:gd name="T4" fmla="*/ 273 w 273"/>
                <a:gd name="T5" fmla="*/ 46 h 282"/>
                <a:gd name="T6" fmla="*/ 173 w 273"/>
                <a:gd name="T7" fmla="*/ 0 h 282"/>
                <a:gd name="T8" fmla="*/ 0 w 273"/>
                <a:gd name="T9" fmla="*/ 64 h 282"/>
                <a:gd name="T10" fmla="*/ 64 w 273"/>
                <a:gd name="T11" fmla="*/ 237 h 282"/>
                <a:gd name="T12" fmla="*/ 165 w 273"/>
                <a:gd name="T13" fmla="*/ 282 h 2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3" h="282">
                  <a:moveTo>
                    <a:pt x="165" y="282"/>
                  </a:moveTo>
                  <a:lnTo>
                    <a:pt x="100" y="109"/>
                  </a:lnTo>
                  <a:lnTo>
                    <a:pt x="273" y="46"/>
                  </a:lnTo>
                  <a:lnTo>
                    <a:pt x="173" y="0"/>
                  </a:lnTo>
                  <a:lnTo>
                    <a:pt x="0" y="64"/>
                  </a:lnTo>
                  <a:lnTo>
                    <a:pt x="64" y="237"/>
                  </a:lnTo>
                  <a:lnTo>
                    <a:pt x="165" y="282"/>
                  </a:lnTo>
                  <a:close/>
                </a:path>
              </a:pathLst>
            </a:custGeom>
            <a:solidFill>
              <a:srgbClr val="B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2" name="Group 1256"/>
          <p:cNvGrpSpPr>
            <a:grpSpLocks/>
          </p:cNvGrpSpPr>
          <p:nvPr/>
        </p:nvGrpSpPr>
        <p:grpSpPr bwMode="auto">
          <a:xfrm>
            <a:off x="4975225" y="2247900"/>
            <a:ext cx="1044575" cy="858838"/>
            <a:chOff x="3743" y="1380"/>
            <a:chExt cx="710" cy="613"/>
          </a:xfrm>
        </p:grpSpPr>
        <p:sp>
          <p:nvSpPr>
            <p:cNvPr id="24869" name="Freeform 794"/>
            <p:cNvSpPr>
              <a:spLocks/>
            </p:cNvSpPr>
            <p:nvPr/>
          </p:nvSpPr>
          <p:spPr bwMode="auto">
            <a:xfrm>
              <a:off x="3887" y="1408"/>
              <a:ext cx="165" cy="22"/>
            </a:xfrm>
            <a:custGeom>
              <a:avLst/>
              <a:gdLst>
                <a:gd name="T0" fmla="*/ 160 w 165"/>
                <a:gd name="T1" fmla="*/ 0 h 22"/>
                <a:gd name="T2" fmla="*/ 26 w 165"/>
                <a:gd name="T3" fmla="*/ 0 h 22"/>
                <a:gd name="T4" fmla="*/ 0 w 165"/>
                <a:gd name="T5" fmla="*/ 22 h 22"/>
                <a:gd name="T6" fmla="*/ 165 w 165"/>
                <a:gd name="T7" fmla="*/ 22 h 22"/>
                <a:gd name="T8" fmla="*/ 160 w 165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2">
                  <a:moveTo>
                    <a:pt x="160" y="0"/>
                  </a:moveTo>
                  <a:lnTo>
                    <a:pt x="26" y="0"/>
                  </a:lnTo>
                  <a:lnTo>
                    <a:pt x="0" y="22"/>
                  </a:lnTo>
                  <a:lnTo>
                    <a:pt x="165" y="2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0" name="Freeform 795"/>
            <p:cNvSpPr>
              <a:spLocks/>
            </p:cNvSpPr>
            <p:nvPr/>
          </p:nvSpPr>
          <p:spPr bwMode="auto">
            <a:xfrm>
              <a:off x="4039" y="1380"/>
              <a:ext cx="85" cy="50"/>
            </a:xfrm>
            <a:custGeom>
              <a:avLst/>
              <a:gdLst>
                <a:gd name="T0" fmla="*/ 85 w 85"/>
                <a:gd name="T1" fmla="*/ 16 h 50"/>
                <a:gd name="T2" fmla="*/ 55 w 85"/>
                <a:gd name="T3" fmla="*/ 0 h 50"/>
                <a:gd name="T4" fmla="*/ 0 w 85"/>
                <a:gd name="T5" fmla="*/ 28 h 50"/>
                <a:gd name="T6" fmla="*/ 13 w 85"/>
                <a:gd name="T7" fmla="*/ 50 h 50"/>
                <a:gd name="T8" fmla="*/ 85 w 85"/>
                <a:gd name="T9" fmla="*/ 16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0">
                  <a:moveTo>
                    <a:pt x="85" y="16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0"/>
                  </a:lnTo>
                  <a:lnTo>
                    <a:pt x="85" y="1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1" name="Freeform 796"/>
            <p:cNvSpPr>
              <a:spLocks/>
            </p:cNvSpPr>
            <p:nvPr/>
          </p:nvSpPr>
          <p:spPr bwMode="auto">
            <a:xfrm>
              <a:off x="3913" y="1380"/>
              <a:ext cx="181" cy="28"/>
            </a:xfrm>
            <a:custGeom>
              <a:avLst/>
              <a:gdLst>
                <a:gd name="T0" fmla="*/ 56 w 181"/>
                <a:gd name="T1" fmla="*/ 0 h 28"/>
                <a:gd name="T2" fmla="*/ 0 w 181"/>
                <a:gd name="T3" fmla="*/ 28 h 28"/>
                <a:gd name="T4" fmla="*/ 126 w 181"/>
                <a:gd name="T5" fmla="*/ 28 h 28"/>
                <a:gd name="T6" fmla="*/ 181 w 181"/>
                <a:gd name="T7" fmla="*/ 0 h 28"/>
                <a:gd name="T8" fmla="*/ 56 w 181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" h="28">
                  <a:moveTo>
                    <a:pt x="56" y="0"/>
                  </a:moveTo>
                  <a:lnTo>
                    <a:pt x="0" y="28"/>
                  </a:lnTo>
                  <a:lnTo>
                    <a:pt x="126" y="28"/>
                  </a:lnTo>
                  <a:lnTo>
                    <a:pt x="181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2" name="Freeform 797"/>
            <p:cNvSpPr>
              <a:spLocks/>
            </p:cNvSpPr>
            <p:nvPr/>
          </p:nvSpPr>
          <p:spPr bwMode="auto">
            <a:xfrm>
              <a:off x="3815" y="1442"/>
              <a:ext cx="163" cy="24"/>
            </a:xfrm>
            <a:custGeom>
              <a:avLst/>
              <a:gdLst>
                <a:gd name="T0" fmla="*/ 160 w 163"/>
                <a:gd name="T1" fmla="*/ 0 h 24"/>
                <a:gd name="T2" fmla="*/ 26 w 163"/>
                <a:gd name="T3" fmla="*/ 0 h 24"/>
                <a:gd name="T4" fmla="*/ 0 w 163"/>
                <a:gd name="T5" fmla="*/ 24 h 24"/>
                <a:gd name="T6" fmla="*/ 163 w 163"/>
                <a:gd name="T7" fmla="*/ 24 h 24"/>
                <a:gd name="T8" fmla="*/ 160 w 163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4">
                  <a:moveTo>
                    <a:pt x="160" y="0"/>
                  </a:moveTo>
                  <a:lnTo>
                    <a:pt x="26" y="0"/>
                  </a:lnTo>
                  <a:lnTo>
                    <a:pt x="0" y="24"/>
                  </a:lnTo>
                  <a:lnTo>
                    <a:pt x="163" y="2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3" name="Freeform 798"/>
            <p:cNvSpPr>
              <a:spLocks/>
            </p:cNvSpPr>
            <p:nvPr/>
          </p:nvSpPr>
          <p:spPr bwMode="auto">
            <a:xfrm>
              <a:off x="3965" y="1416"/>
              <a:ext cx="87" cy="50"/>
            </a:xfrm>
            <a:custGeom>
              <a:avLst/>
              <a:gdLst>
                <a:gd name="T0" fmla="*/ 87 w 87"/>
                <a:gd name="T1" fmla="*/ 14 h 50"/>
                <a:gd name="T2" fmla="*/ 56 w 87"/>
                <a:gd name="T3" fmla="*/ 0 h 50"/>
                <a:gd name="T4" fmla="*/ 0 w 87"/>
                <a:gd name="T5" fmla="*/ 26 h 50"/>
                <a:gd name="T6" fmla="*/ 13 w 87"/>
                <a:gd name="T7" fmla="*/ 50 h 50"/>
                <a:gd name="T8" fmla="*/ 87 w 87"/>
                <a:gd name="T9" fmla="*/ 14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50">
                  <a:moveTo>
                    <a:pt x="87" y="14"/>
                  </a:moveTo>
                  <a:lnTo>
                    <a:pt x="56" y="0"/>
                  </a:lnTo>
                  <a:lnTo>
                    <a:pt x="0" y="26"/>
                  </a:lnTo>
                  <a:lnTo>
                    <a:pt x="13" y="50"/>
                  </a:lnTo>
                  <a:lnTo>
                    <a:pt x="87" y="1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4" name="Freeform 799"/>
            <p:cNvSpPr>
              <a:spLocks/>
            </p:cNvSpPr>
            <p:nvPr/>
          </p:nvSpPr>
          <p:spPr bwMode="auto">
            <a:xfrm>
              <a:off x="3841" y="1416"/>
              <a:ext cx="180" cy="26"/>
            </a:xfrm>
            <a:custGeom>
              <a:avLst/>
              <a:gdLst>
                <a:gd name="T0" fmla="*/ 56 w 180"/>
                <a:gd name="T1" fmla="*/ 0 h 26"/>
                <a:gd name="T2" fmla="*/ 0 w 180"/>
                <a:gd name="T3" fmla="*/ 26 h 26"/>
                <a:gd name="T4" fmla="*/ 124 w 180"/>
                <a:gd name="T5" fmla="*/ 26 h 26"/>
                <a:gd name="T6" fmla="*/ 180 w 180"/>
                <a:gd name="T7" fmla="*/ 0 h 26"/>
                <a:gd name="T8" fmla="*/ 56 w 18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6">
                  <a:moveTo>
                    <a:pt x="56" y="0"/>
                  </a:moveTo>
                  <a:lnTo>
                    <a:pt x="0" y="26"/>
                  </a:lnTo>
                  <a:lnTo>
                    <a:pt x="124" y="26"/>
                  </a:lnTo>
                  <a:lnTo>
                    <a:pt x="18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5" name="Freeform 800"/>
            <p:cNvSpPr>
              <a:spLocks/>
            </p:cNvSpPr>
            <p:nvPr/>
          </p:nvSpPr>
          <p:spPr bwMode="auto">
            <a:xfrm>
              <a:off x="3743" y="1478"/>
              <a:ext cx="163" cy="23"/>
            </a:xfrm>
            <a:custGeom>
              <a:avLst/>
              <a:gdLst>
                <a:gd name="T0" fmla="*/ 160 w 163"/>
                <a:gd name="T1" fmla="*/ 0 h 23"/>
                <a:gd name="T2" fmla="*/ 26 w 163"/>
                <a:gd name="T3" fmla="*/ 0 h 23"/>
                <a:gd name="T4" fmla="*/ 0 w 163"/>
                <a:gd name="T5" fmla="*/ 23 h 23"/>
                <a:gd name="T6" fmla="*/ 163 w 163"/>
                <a:gd name="T7" fmla="*/ 23 h 23"/>
                <a:gd name="T8" fmla="*/ 160 w 16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3">
                  <a:moveTo>
                    <a:pt x="160" y="0"/>
                  </a:moveTo>
                  <a:lnTo>
                    <a:pt x="26" y="0"/>
                  </a:lnTo>
                  <a:lnTo>
                    <a:pt x="0" y="23"/>
                  </a:lnTo>
                  <a:lnTo>
                    <a:pt x="163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6" name="Freeform 801"/>
            <p:cNvSpPr>
              <a:spLocks/>
            </p:cNvSpPr>
            <p:nvPr/>
          </p:nvSpPr>
          <p:spPr bwMode="auto">
            <a:xfrm>
              <a:off x="3893" y="1450"/>
              <a:ext cx="87" cy="51"/>
            </a:xfrm>
            <a:custGeom>
              <a:avLst/>
              <a:gdLst>
                <a:gd name="T0" fmla="*/ 87 w 87"/>
                <a:gd name="T1" fmla="*/ 16 h 51"/>
                <a:gd name="T2" fmla="*/ 56 w 87"/>
                <a:gd name="T3" fmla="*/ 0 h 51"/>
                <a:gd name="T4" fmla="*/ 0 w 87"/>
                <a:gd name="T5" fmla="*/ 28 h 51"/>
                <a:gd name="T6" fmla="*/ 13 w 87"/>
                <a:gd name="T7" fmla="*/ 51 h 51"/>
                <a:gd name="T8" fmla="*/ 87 w 87"/>
                <a:gd name="T9" fmla="*/ 16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51">
                  <a:moveTo>
                    <a:pt x="87" y="16"/>
                  </a:moveTo>
                  <a:lnTo>
                    <a:pt x="56" y="0"/>
                  </a:lnTo>
                  <a:lnTo>
                    <a:pt x="0" y="28"/>
                  </a:lnTo>
                  <a:lnTo>
                    <a:pt x="13" y="51"/>
                  </a:lnTo>
                  <a:lnTo>
                    <a:pt x="87" y="1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7" name="Freeform 802"/>
            <p:cNvSpPr>
              <a:spLocks/>
            </p:cNvSpPr>
            <p:nvPr/>
          </p:nvSpPr>
          <p:spPr bwMode="auto">
            <a:xfrm>
              <a:off x="3769" y="1450"/>
              <a:ext cx="180" cy="28"/>
            </a:xfrm>
            <a:custGeom>
              <a:avLst/>
              <a:gdLst>
                <a:gd name="T0" fmla="*/ 56 w 180"/>
                <a:gd name="T1" fmla="*/ 0 h 28"/>
                <a:gd name="T2" fmla="*/ 0 w 180"/>
                <a:gd name="T3" fmla="*/ 28 h 28"/>
                <a:gd name="T4" fmla="*/ 124 w 180"/>
                <a:gd name="T5" fmla="*/ 28 h 28"/>
                <a:gd name="T6" fmla="*/ 180 w 180"/>
                <a:gd name="T7" fmla="*/ 0 h 28"/>
                <a:gd name="T8" fmla="*/ 56 w 180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8">
                  <a:moveTo>
                    <a:pt x="56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8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8" name="Freeform 803"/>
            <p:cNvSpPr>
              <a:spLocks/>
            </p:cNvSpPr>
            <p:nvPr/>
          </p:nvSpPr>
          <p:spPr bwMode="auto">
            <a:xfrm>
              <a:off x="4052" y="1408"/>
              <a:ext cx="163" cy="22"/>
            </a:xfrm>
            <a:custGeom>
              <a:avLst/>
              <a:gdLst>
                <a:gd name="T0" fmla="*/ 160 w 163"/>
                <a:gd name="T1" fmla="*/ 0 h 22"/>
                <a:gd name="T2" fmla="*/ 26 w 163"/>
                <a:gd name="T3" fmla="*/ 0 h 22"/>
                <a:gd name="T4" fmla="*/ 0 w 163"/>
                <a:gd name="T5" fmla="*/ 22 h 22"/>
                <a:gd name="T6" fmla="*/ 163 w 163"/>
                <a:gd name="T7" fmla="*/ 22 h 22"/>
                <a:gd name="T8" fmla="*/ 160 w 163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2">
                  <a:moveTo>
                    <a:pt x="160" y="0"/>
                  </a:moveTo>
                  <a:lnTo>
                    <a:pt x="26" y="0"/>
                  </a:lnTo>
                  <a:lnTo>
                    <a:pt x="0" y="22"/>
                  </a:lnTo>
                  <a:lnTo>
                    <a:pt x="163" y="2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79" name="Freeform 804"/>
            <p:cNvSpPr>
              <a:spLocks/>
            </p:cNvSpPr>
            <p:nvPr/>
          </p:nvSpPr>
          <p:spPr bwMode="auto">
            <a:xfrm>
              <a:off x="4202" y="1380"/>
              <a:ext cx="86" cy="50"/>
            </a:xfrm>
            <a:custGeom>
              <a:avLst/>
              <a:gdLst>
                <a:gd name="T0" fmla="*/ 86 w 86"/>
                <a:gd name="T1" fmla="*/ 16 h 50"/>
                <a:gd name="T2" fmla="*/ 55 w 86"/>
                <a:gd name="T3" fmla="*/ 0 h 50"/>
                <a:gd name="T4" fmla="*/ 0 w 86"/>
                <a:gd name="T5" fmla="*/ 28 h 50"/>
                <a:gd name="T6" fmla="*/ 13 w 86"/>
                <a:gd name="T7" fmla="*/ 50 h 50"/>
                <a:gd name="T8" fmla="*/ 86 w 86"/>
                <a:gd name="T9" fmla="*/ 16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50">
                  <a:moveTo>
                    <a:pt x="86" y="16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0"/>
                  </a:lnTo>
                  <a:lnTo>
                    <a:pt x="86" y="1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0" name="Freeform 805"/>
            <p:cNvSpPr>
              <a:spLocks/>
            </p:cNvSpPr>
            <p:nvPr/>
          </p:nvSpPr>
          <p:spPr bwMode="auto">
            <a:xfrm>
              <a:off x="4078" y="1380"/>
              <a:ext cx="179" cy="28"/>
            </a:xfrm>
            <a:custGeom>
              <a:avLst/>
              <a:gdLst>
                <a:gd name="T0" fmla="*/ 55 w 179"/>
                <a:gd name="T1" fmla="*/ 0 h 28"/>
                <a:gd name="T2" fmla="*/ 0 w 179"/>
                <a:gd name="T3" fmla="*/ 28 h 28"/>
                <a:gd name="T4" fmla="*/ 124 w 179"/>
                <a:gd name="T5" fmla="*/ 28 h 28"/>
                <a:gd name="T6" fmla="*/ 179 w 179"/>
                <a:gd name="T7" fmla="*/ 0 h 28"/>
                <a:gd name="T8" fmla="*/ 55 w 17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28">
                  <a:moveTo>
                    <a:pt x="55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7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1" name="Freeform 806"/>
            <p:cNvSpPr>
              <a:spLocks/>
            </p:cNvSpPr>
            <p:nvPr/>
          </p:nvSpPr>
          <p:spPr bwMode="auto">
            <a:xfrm>
              <a:off x="3980" y="1442"/>
              <a:ext cx="163" cy="24"/>
            </a:xfrm>
            <a:custGeom>
              <a:avLst/>
              <a:gdLst>
                <a:gd name="T0" fmla="*/ 158 w 163"/>
                <a:gd name="T1" fmla="*/ 0 h 24"/>
                <a:gd name="T2" fmla="*/ 26 w 163"/>
                <a:gd name="T3" fmla="*/ 0 h 24"/>
                <a:gd name="T4" fmla="*/ 0 w 163"/>
                <a:gd name="T5" fmla="*/ 24 h 24"/>
                <a:gd name="T6" fmla="*/ 163 w 163"/>
                <a:gd name="T7" fmla="*/ 24 h 24"/>
                <a:gd name="T8" fmla="*/ 158 w 163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4">
                  <a:moveTo>
                    <a:pt x="158" y="0"/>
                  </a:moveTo>
                  <a:lnTo>
                    <a:pt x="26" y="0"/>
                  </a:lnTo>
                  <a:lnTo>
                    <a:pt x="0" y="24"/>
                  </a:lnTo>
                  <a:lnTo>
                    <a:pt x="163" y="24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2" name="Freeform 807"/>
            <p:cNvSpPr>
              <a:spLocks/>
            </p:cNvSpPr>
            <p:nvPr/>
          </p:nvSpPr>
          <p:spPr bwMode="auto">
            <a:xfrm>
              <a:off x="4130" y="1416"/>
              <a:ext cx="87" cy="50"/>
            </a:xfrm>
            <a:custGeom>
              <a:avLst/>
              <a:gdLst>
                <a:gd name="T0" fmla="*/ 87 w 87"/>
                <a:gd name="T1" fmla="*/ 14 h 50"/>
                <a:gd name="T2" fmla="*/ 56 w 87"/>
                <a:gd name="T3" fmla="*/ 0 h 50"/>
                <a:gd name="T4" fmla="*/ 0 w 87"/>
                <a:gd name="T5" fmla="*/ 26 h 50"/>
                <a:gd name="T6" fmla="*/ 13 w 87"/>
                <a:gd name="T7" fmla="*/ 50 h 50"/>
                <a:gd name="T8" fmla="*/ 87 w 87"/>
                <a:gd name="T9" fmla="*/ 14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50">
                  <a:moveTo>
                    <a:pt x="87" y="14"/>
                  </a:moveTo>
                  <a:lnTo>
                    <a:pt x="56" y="0"/>
                  </a:lnTo>
                  <a:lnTo>
                    <a:pt x="0" y="26"/>
                  </a:lnTo>
                  <a:lnTo>
                    <a:pt x="13" y="50"/>
                  </a:lnTo>
                  <a:lnTo>
                    <a:pt x="87" y="1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3" name="Freeform 808"/>
            <p:cNvSpPr>
              <a:spLocks/>
            </p:cNvSpPr>
            <p:nvPr/>
          </p:nvSpPr>
          <p:spPr bwMode="auto">
            <a:xfrm>
              <a:off x="4006" y="1416"/>
              <a:ext cx="180" cy="26"/>
            </a:xfrm>
            <a:custGeom>
              <a:avLst/>
              <a:gdLst>
                <a:gd name="T0" fmla="*/ 56 w 180"/>
                <a:gd name="T1" fmla="*/ 0 h 26"/>
                <a:gd name="T2" fmla="*/ 0 w 180"/>
                <a:gd name="T3" fmla="*/ 26 h 26"/>
                <a:gd name="T4" fmla="*/ 124 w 180"/>
                <a:gd name="T5" fmla="*/ 26 h 26"/>
                <a:gd name="T6" fmla="*/ 180 w 180"/>
                <a:gd name="T7" fmla="*/ 0 h 26"/>
                <a:gd name="T8" fmla="*/ 56 w 18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6">
                  <a:moveTo>
                    <a:pt x="56" y="0"/>
                  </a:moveTo>
                  <a:lnTo>
                    <a:pt x="0" y="26"/>
                  </a:lnTo>
                  <a:lnTo>
                    <a:pt x="124" y="26"/>
                  </a:lnTo>
                  <a:lnTo>
                    <a:pt x="18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4" name="Freeform 809"/>
            <p:cNvSpPr>
              <a:spLocks/>
            </p:cNvSpPr>
            <p:nvPr/>
          </p:nvSpPr>
          <p:spPr bwMode="auto">
            <a:xfrm>
              <a:off x="3908" y="1478"/>
              <a:ext cx="163" cy="23"/>
            </a:xfrm>
            <a:custGeom>
              <a:avLst/>
              <a:gdLst>
                <a:gd name="T0" fmla="*/ 158 w 163"/>
                <a:gd name="T1" fmla="*/ 0 h 23"/>
                <a:gd name="T2" fmla="*/ 26 w 163"/>
                <a:gd name="T3" fmla="*/ 0 h 23"/>
                <a:gd name="T4" fmla="*/ 0 w 163"/>
                <a:gd name="T5" fmla="*/ 23 h 23"/>
                <a:gd name="T6" fmla="*/ 163 w 163"/>
                <a:gd name="T7" fmla="*/ 23 h 23"/>
                <a:gd name="T8" fmla="*/ 158 w 16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3">
                  <a:moveTo>
                    <a:pt x="158" y="0"/>
                  </a:moveTo>
                  <a:lnTo>
                    <a:pt x="26" y="0"/>
                  </a:lnTo>
                  <a:lnTo>
                    <a:pt x="0" y="23"/>
                  </a:lnTo>
                  <a:lnTo>
                    <a:pt x="163" y="2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5" name="Freeform 810"/>
            <p:cNvSpPr>
              <a:spLocks/>
            </p:cNvSpPr>
            <p:nvPr/>
          </p:nvSpPr>
          <p:spPr bwMode="auto">
            <a:xfrm>
              <a:off x="4058" y="1450"/>
              <a:ext cx="87" cy="51"/>
            </a:xfrm>
            <a:custGeom>
              <a:avLst/>
              <a:gdLst>
                <a:gd name="T0" fmla="*/ 87 w 87"/>
                <a:gd name="T1" fmla="*/ 16 h 51"/>
                <a:gd name="T2" fmla="*/ 56 w 87"/>
                <a:gd name="T3" fmla="*/ 0 h 51"/>
                <a:gd name="T4" fmla="*/ 0 w 87"/>
                <a:gd name="T5" fmla="*/ 28 h 51"/>
                <a:gd name="T6" fmla="*/ 13 w 87"/>
                <a:gd name="T7" fmla="*/ 51 h 51"/>
                <a:gd name="T8" fmla="*/ 87 w 87"/>
                <a:gd name="T9" fmla="*/ 16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51">
                  <a:moveTo>
                    <a:pt x="87" y="16"/>
                  </a:moveTo>
                  <a:lnTo>
                    <a:pt x="56" y="0"/>
                  </a:lnTo>
                  <a:lnTo>
                    <a:pt x="0" y="28"/>
                  </a:lnTo>
                  <a:lnTo>
                    <a:pt x="13" y="51"/>
                  </a:lnTo>
                  <a:lnTo>
                    <a:pt x="87" y="1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6" name="Freeform 811"/>
            <p:cNvSpPr>
              <a:spLocks/>
            </p:cNvSpPr>
            <p:nvPr/>
          </p:nvSpPr>
          <p:spPr bwMode="auto">
            <a:xfrm>
              <a:off x="3934" y="1450"/>
              <a:ext cx="180" cy="28"/>
            </a:xfrm>
            <a:custGeom>
              <a:avLst/>
              <a:gdLst>
                <a:gd name="T0" fmla="*/ 54 w 180"/>
                <a:gd name="T1" fmla="*/ 0 h 28"/>
                <a:gd name="T2" fmla="*/ 0 w 180"/>
                <a:gd name="T3" fmla="*/ 28 h 28"/>
                <a:gd name="T4" fmla="*/ 124 w 180"/>
                <a:gd name="T5" fmla="*/ 28 h 28"/>
                <a:gd name="T6" fmla="*/ 180 w 180"/>
                <a:gd name="T7" fmla="*/ 0 h 28"/>
                <a:gd name="T8" fmla="*/ 54 w 180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8">
                  <a:moveTo>
                    <a:pt x="54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8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7" name="Freeform 812"/>
            <p:cNvSpPr>
              <a:spLocks/>
            </p:cNvSpPr>
            <p:nvPr/>
          </p:nvSpPr>
          <p:spPr bwMode="auto">
            <a:xfrm>
              <a:off x="4217" y="1408"/>
              <a:ext cx="163" cy="22"/>
            </a:xfrm>
            <a:custGeom>
              <a:avLst/>
              <a:gdLst>
                <a:gd name="T0" fmla="*/ 158 w 163"/>
                <a:gd name="T1" fmla="*/ 0 h 22"/>
                <a:gd name="T2" fmla="*/ 26 w 163"/>
                <a:gd name="T3" fmla="*/ 0 h 22"/>
                <a:gd name="T4" fmla="*/ 0 w 163"/>
                <a:gd name="T5" fmla="*/ 22 h 22"/>
                <a:gd name="T6" fmla="*/ 163 w 163"/>
                <a:gd name="T7" fmla="*/ 22 h 22"/>
                <a:gd name="T8" fmla="*/ 158 w 163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2">
                  <a:moveTo>
                    <a:pt x="158" y="0"/>
                  </a:moveTo>
                  <a:lnTo>
                    <a:pt x="26" y="0"/>
                  </a:lnTo>
                  <a:lnTo>
                    <a:pt x="0" y="22"/>
                  </a:lnTo>
                  <a:lnTo>
                    <a:pt x="163" y="2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8" name="Freeform 813"/>
            <p:cNvSpPr>
              <a:spLocks/>
            </p:cNvSpPr>
            <p:nvPr/>
          </p:nvSpPr>
          <p:spPr bwMode="auto">
            <a:xfrm>
              <a:off x="4367" y="1380"/>
              <a:ext cx="86" cy="50"/>
            </a:xfrm>
            <a:custGeom>
              <a:avLst/>
              <a:gdLst>
                <a:gd name="T0" fmla="*/ 86 w 86"/>
                <a:gd name="T1" fmla="*/ 16 h 50"/>
                <a:gd name="T2" fmla="*/ 55 w 86"/>
                <a:gd name="T3" fmla="*/ 0 h 50"/>
                <a:gd name="T4" fmla="*/ 0 w 86"/>
                <a:gd name="T5" fmla="*/ 28 h 50"/>
                <a:gd name="T6" fmla="*/ 13 w 86"/>
                <a:gd name="T7" fmla="*/ 50 h 50"/>
                <a:gd name="T8" fmla="*/ 86 w 86"/>
                <a:gd name="T9" fmla="*/ 16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50">
                  <a:moveTo>
                    <a:pt x="86" y="16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0"/>
                  </a:lnTo>
                  <a:lnTo>
                    <a:pt x="86" y="1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89" name="Freeform 814"/>
            <p:cNvSpPr>
              <a:spLocks/>
            </p:cNvSpPr>
            <p:nvPr/>
          </p:nvSpPr>
          <p:spPr bwMode="auto">
            <a:xfrm>
              <a:off x="4243" y="1380"/>
              <a:ext cx="179" cy="28"/>
            </a:xfrm>
            <a:custGeom>
              <a:avLst/>
              <a:gdLst>
                <a:gd name="T0" fmla="*/ 55 w 179"/>
                <a:gd name="T1" fmla="*/ 0 h 28"/>
                <a:gd name="T2" fmla="*/ 0 w 179"/>
                <a:gd name="T3" fmla="*/ 28 h 28"/>
                <a:gd name="T4" fmla="*/ 124 w 179"/>
                <a:gd name="T5" fmla="*/ 28 h 28"/>
                <a:gd name="T6" fmla="*/ 179 w 179"/>
                <a:gd name="T7" fmla="*/ 0 h 28"/>
                <a:gd name="T8" fmla="*/ 55 w 17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28">
                  <a:moveTo>
                    <a:pt x="55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7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0" name="Freeform 815"/>
            <p:cNvSpPr>
              <a:spLocks/>
            </p:cNvSpPr>
            <p:nvPr/>
          </p:nvSpPr>
          <p:spPr bwMode="auto">
            <a:xfrm>
              <a:off x="4143" y="1442"/>
              <a:ext cx="165" cy="24"/>
            </a:xfrm>
            <a:custGeom>
              <a:avLst/>
              <a:gdLst>
                <a:gd name="T0" fmla="*/ 160 w 165"/>
                <a:gd name="T1" fmla="*/ 0 h 24"/>
                <a:gd name="T2" fmla="*/ 26 w 165"/>
                <a:gd name="T3" fmla="*/ 0 h 24"/>
                <a:gd name="T4" fmla="*/ 0 w 165"/>
                <a:gd name="T5" fmla="*/ 24 h 24"/>
                <a:gd name="T6" fmla="*/ 165 w 165"/>
                <a:gd name="T7" fmla="*/ 24 h 24"/>
                <a:gd name="T8" fmla="*/ 160 w 16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4">
                  <a:moveTo>
                    <a:pt x="160" y="0"/>
                  </a:moveTo>
                  <a:lnTo>
                    <a:pt x="26" y="0"/>
                  </a:lnTo>
                  <a:lnTo>
                    <a:pt x="0" y="24"/>
                  </a:lnTo>
                  <a:lnTo>
                    <a:pt x="165" y="2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1" name="Freeform 816"/>
            <p:cNvSpPr>
              <a:spLocks/>
            </p:cNvSpPr>
            <p:nvPr/>
          </p:nvSpPr>
          <p:spPr bwMode="auto">
            <a:xfrm>
              <a:off x="4295" y="1416"/>
              <a:ext cx="85" cy="50"/>
            </a:xfrm>
            <a:custGeom>
              <a:avLst/>
              <a:gdLst>
                <a:gd name="T0" fmla="*/ 85 w 85"/>
                <a:gd name="T1" fmla="*/ 14 h 50"/>
                <a:gd name="T2" fmla="*/ 55 w 85"/>
                <a:gd name="T3" fmla="*/ 0 h 50"/>
                <a:gd name="T4" fmla="*/ 0 w 85"/>
                <a:gd name="T5" fmla="*/ 26 h 50"/>
                <a:gd name="T6" fmla="*/ 13 w 85"/>
                <a:gd name="T7" fmla="*/ 50 h 50"/>
                <a:gd name="T8" fmla="*/ 85 w 85"/>
                <a:gd name="T9" fmla="*/ 14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0">
                  <a:moveTo>
                    <a:pt x="85" y="14"/>
                  </a:moveTo>
                  <a:lnTo>
                    <a:pt x="55" y="0"/>
                  </a:lnTo>
                  <a:lnTo>
                    <a:pt x="0" y="26"/>
                  </a:lnTo>
                  <a:lnTo>
                    <a:pt x="13" y="50"/>
                  </a:lnTo>
                  <a:lnTo>
                    <a:pt x="85" y="1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2" name="Freeform 817"/>
            <p:cNvSpPr>
              <a:spLocks/>
            </p:cNvSpPr>
            <p:nvPr/>
          </p:nvSpPr>
          <p:spPr bwMode="auto">
            <a:xfrm>
              <a:off x="4169" y="1416"/>
              <a:ext cx="181" cy="26"/>
            </a:xfrm>
            <a:custGeom>
              <a:avLst/>
              <a:gdLst>
                <a:gd name="T0" fmla="*/ 56 w 181"/>
                <a:gd name="T1" fmla="*/ 0 h 26"/>
                <a:gd name="T2" fmla="*/ 0 w 181"/>
                <a:gd name="T3" fmla="*/ 26 h 26"/>
                <a:gd name="T4" fmla="*/ 126 w 181"/>
                <a:gd name="T5" fmla="*/ 26 h 26"/>
                <a:gd name="T6" fmla="*/ 181 w 181"/>
                <a:gd name="T7" fmla="*/ 0 h 26"/>
                <a:gd name="T8" fmla="*/ 56 w 181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" h="26">
                  <a:moveTo>
                    <a:pt x="56" y="0"/>
                  </a:moveTo>
                  <a:lnTo>
                    <a:pt x="0" y="26"/>
                  </a:lnTo>
                  <a:lnTo>
                    <a:pt x="126" y="26"/>
                  </a:lnTo>
                  <a:lnTo>
                    <a:pt x="181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3" name="Freeform 818"/>
            <p:cNvSpPr>
              <a:spLocks/>
            </p:cNvSpPr>
            <p:nvPr/>
          </p:nvSpPr>
          <p:spPr bwMode="auto">
            <a:xfrm>
              <a:off x="3745" y="1829"/>
              <a:ext cx="82" cy="164"/>
            </a:xfrm>
            <a:custGeom>
              <a:avLst/>
              <a:gdLst>
                <a:gd name="T0" fmla="*/ 82 w 82"/>
                <a:gd name="T1" fmla="*/ 81 h 164"/>
                <a:gd name="T2" fmla="*/ 0 w 82"/>
                <a:gd name="T3" fmla="*/ 164 h 164"/>
                <a:gd name="T4" fmla="*/ 0 w 82"/>
                <a:gd name="T5" fmla="*/ 0 h 164"/>
                <a:gd name="T6" fmla="*/ 82 w 82"/>
                <a:gd name="T7" fmla="*/ 81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4">
                  <a:moveTo>
                    <a:pt x="82" y="81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4" name="Freeform 819"/>
            <p:cNvSpPr>
              <a:spLocks/>
            </p:cNvSpPr>
            <p:nvPr/>
          </p:nvSpPr>
          <p:spPr bwMode="auto">
            <a:xfrm>
              <a:off x="3745" y="1829"/>
              <a:ext cx="163" cy="81"/>
            </a:xfrm>
            <a:custGeom>
              <a:avLst/>
              <a:gdLst>
                <a:gd name="T0" fmla="*/ 163 w 163"/>
                <a:gd name="T1" fmla="*/ 0 h 81"/>
                <a:gd name="T2" fmla="*/ 82 w 163"/>
                <a:gd name="T3" fmla="*/ 81 h 81"/>
                <a:gd name="T4" fmla="*/ 0 w 163"/>
                <a:gd name="T5" fmla="*/ 0 h 81"/>
                <a:gd name="T6" fmla="*/ 163 w 163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5" name="Freeform 820"/>
            <p:cNvSpPr>
              <a:spLocks/>
            </p:cNvSpPr>
            <p:nvPr/>
          </p:nvSpPr>
          <p:spPr bwMode="auto">
            <a:xfrm>
              <a:off x="3827" y="1829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1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6" name="Freeform 821"/>
            <p:cNvSpPr>
              <a:spLocks/>
            </p:cNvSpPr>
            <p:nvPr/>
          </p:nvSpPr>
          <p:spPr bwMode="auto">
            <a:xfrm>
              <a:off x="3745" y="1910"/>
              <a:ext cx="163" cy="83"/>
            </a:xfrm>
            <a:custGeom>
              <a:avLst/>
              <a:gdLst>
                <a:gd name="T0" fmla="*/ 163 w 163"/>
                <a:gd name="T1" fmla="*/ 83 h 83"/>
                <a:gd name="T2" fmla="*/ 0 w 163"/>
                <a:gd name="T3" fmla="*/ 83 h 83"/>
                <a:gd name="T4" fmla="*/ 82 w 163"/>
                <a:gd name="T5" fmla="*/ 0 h 83"/>
                <a:gd name="T6" fmla="*/ 163 w 163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3">
                  <a:moveTo>
                    <a:pt x="163" y="83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163" y="8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7" name="Rectangle 822"/>
            <p:cNvSpPr>
              <a:spLocks noChangeArrowheads="1"/>
            </p:cNvSpPr>
            <p:nvPr/>
          </p:nvSpPr>
          <p:spPr bwMode="auto">
            <a:xfrm>
              <a:off x="3765" y="1848"/>
              <a:ext cx="124" cy="126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98" name="Freeform 823"/>
            <p:cNvSpPr>
              <a:spLocks/>
            </p:cNvSpPr>
            <p:nvPr/>
          </p:nvSpPr>
          <p:spPr bwMode="auto">
            <a:xfrm>
              <a:off x="3908" y="1829"/>
              <a:ext cx="82" cy="164"/>
            </a:xfrm>
            <a:custGeom>
              <a:avLst/>
              <a:gdLst>
                <a:gd name="T0" fmla="*/ 82 w 82"/>
                <a:gd name="T1" fmla="*/ 81 h 164"/>
                <a:gd name="T2" fmla="*/ 0 w 82"/>
                <a:gd name="T3" fmla="*/ 164 h 164"/>
                <a:gd name="T4" fmla="*/ 0 w 82"/>
                <a:gd name="T5" fmla="*/ 0 h 164"/>
                <a:gd name="T6" fmla="*/ 82 w 82"/>
                <a:gd name="T7" fmla="*/ 81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4">
                  <a:moveTo>
                    <a:pt x="82" y="81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99" name="Freeform 824"/>
            <p:cNvSpPr>
              <a:spLocks/>
            </p:cNvSpPr>
            <p:nvPr/>
          </p:nvSpPr>
          <p:spPr bwMode="auto">
            <a:xfrm>
              <a:off x="3908" y="1829"/>
              <a:ext cx="163" cy="81"/>
            </a:xfrm>
            <a:custGeom>
              <a:avLst/>
              <a:gdLst>
                <a:gd name="T0" fmla="*/ 163 w 163"/>
                <a:gd name="T1" fmla="*/ 0 h 81"/>
                <a:gd name="T2" fmla="*/ 82 w 163"/>
                <a:gd name="T3" fmla="*/ 81 h 81"/>
                <a:gd name="T4" fmla="*/ 0 w 163"/>
                <a:gd name="T5" fmla="*/ 0 h 81"/>
                <a:gd name="T6" fmla="*/ 163 w 163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0" name="Freeform 825"/>
            <p:cNvSpPr>
              <a:spLocks/>
            </p:cNvSpPr>
            <p:nvPr/>
          </p:nvSpPr>
          <p:spPr bwMode="auto">
            <a:xfrm>
              <a:off x="3990" y="1829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1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1" name="Freeform 826"/>
            <p:cNvSpPr>
              <a:spLocks/>
            </p:cNvSpPr>
            <p:nvPr/>
          </p:nvSpPr>
          <p:spPr bwMode="auto">
            <a:xfrm>
              <a:off x="3908" y="1910"/>
              <a:ext cx="163" cy="83"/>
            </a:xfrm>
            <a:custGeom>
              <a:avLst/>
              <a:gdLst>
                <a:gd name="T0" fmla="*/ 163 w 163"/>
                <a:gd name="T1" fmla="*/ 83 h 83"/>
                <a:gd name="T2" fmla="*/ 0 w 163"/>
                <a:gd name="T3" fmla="*/ 83 h 83"/>
                <a:gd name="T4" fmla="*/ 82 w 163"/>
                <a:gd name="T5" fmla="*/ 0 h 83"/>
                <a:gd name="T6" fmla="*/ 163 w 163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3">
                  <a:moveTo>
                    <a:pt x="163" y="83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163" y="8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2" name="Rectangle 827"/>
            <p:cNvSpPr>
              <a:spLocks noChangeArrowheads="1"/>
            </p:cNvSpPr>
            <p:nvPr/>
          </p:nvSpPr>
          <p:spPr bwMode="auto">
            <a:xfrm>
              <a:off x="3928" y="1848"/>
              <a:ext cx="124" cy="126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03" name="Freeform 828"/>
            <p:cNvSpPr>
              <a:spLocks/>
            </p:cNvSpPr>
            <p:nvPr/>
          </p:nvSpPr>
          <p:spPr bwMode="auto">
            <a:xfrm>
              <a:off x="4071" y="1829"/>
              <a:ext cx="84" cy="164"/>
            </a:xfrm>
            <a:custGeom>
              <a:avLst/>
              <a:gdLst>
                <a:gd name="T0" fmla="*/ 84 w 84"/>
                <a:gd name="T1" fmla="*/ 81 h 164"/>
                <a:gd name="T2" fmla="*/ 0 w 84"/>
                <a:gd name="T3" fmla="*/ 164 h 164"/>
                <a:gd name="T4" fmla="*/ 0 w 84"/>
                <a:gd name="T5" fmla="*/ 0 h 164"/>
                <a:gd name="T6" fmla="*/ 84 w 84"/>
                <a:gd name="T7" fmla="*/ 81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64">
                  <a:moveTo>
                    <a:pt x="84" y="81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4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4" name="Freeform 829"/>
            <p:cNvSpPr>
              <a:spLocks/>
            </p:cNvSpPr>
            <p:nvPr/>
          </p:nvSpPr>
          <p:spPr bwMode="auto">
            <a:xfrm>
              <a:off x="4071" y="1829"/>
              <a:ext cx="165" cy="81"/>
            </a:xfrm>
            <a:custGeom>
              <a:avLst/>
              <a:gdLst>
                <a:gd name="T0" fmla="*/ 165 w 165"/>
                <a:gd name="T1" fmla="*/ 0 h 81"/>
                <a:gd name="T2" fmla="*/ 84 w 165"/>
                <a:gd name="T3" fmla="*/ 81 h 81"/>
                <a:gd name="T4" fmla="*/ 0 w 165"/>
                <a:gd name="T5" fmla="*/ 0 h 81"/>
                <a:gd name="T6" fmla="*/ 165 w 165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1">
                  <a:moveTo>
                    <a:pt x="165" y="0"/>
                  </a:moveTo>
                  <a:lnTo>
                    <a:pt x="84" y="81"/>
                  </a:lnTo>
                  <a:lnTo>
                    <a:pt x="0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5" name="Freeform 830"/>
            <p:cNvSpPr>
              <a:spLocks/>
            </p:cNvSpPr>
            <p:nvPr/>
          </p:nvSpPr>
          <p:spPr bwMode="auto">
            <a:xfrm>
              <a:off x="4155" y="1829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1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6" name="Freeform 831"/>
            <p:cNvSpPr>
              <a:spLocks/>
            </p:cNvSpPr>
            <p:nvPr/>
          </p:nvSpPr>
          <p:spPr bwMode="auto">
            <a:xfrm>
              <a:off x="4071" y="1910"/>
              <a:ext cx="165" cy="83"/>
            </a:xfrm>
            <a:custGeom>
              <a:avLst/>
              <a:gdLst>
                <a:gd name="T0" fmla="*/ 165 w 165"/>
                <a:gd name="T1" fmla="*/ 83 h 83"/>
                <a:gd name="T2" fmla="*/ 0 w 165"/>
                <a:gd name="T3" fmla="*/ 83 h 83"/>
                <a:gd name="T4" fmla="*/ 84 w 165"/>
                <a:gd name="T5" fmla="*/ 0 h 83"/>
                <a:gd name="T6" fmla="*/ 165 w 165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3">
                  <a:moveTo>
                    <a:pt x="165" y="83"/>
                  </a:moveTo>
                  <a:lnTo>
                    <a:pt x="0" y="83"/>
                  </a:lnTo>
                  <a:lnTo>
                    <a:pt x="84" y="0"/>
                  </a:lnTo>
                  <a:lnTo>
                    <a:pt x="165" y="8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7" name="Rectangle 832"/>
            <p:cNvSpPr>
              <a:spLocks noChangeArrowheads="1"/>
            </p:cNvSpPr>
            <p:nvPr/>
          </p:nvSpPr>
          <p:spPr bwMode="auto">
            <a:xfrm>
              <a:off x="4091" y="1848"/>
              <a:ext cx="126" cy="126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08" name="Freeform 833"/>
            <p:cNvSpPr>
              <a:spLocks/>
            </p:cNvSpPr>
            <p:nvPr/>
          </p:nvSpPr>
          <p:spPr bwMode="auto">
            <a:xfrm>
              <a:off x="3745" y="1665"/>
              <a:ext cx="82" cy="164"/>
            </a:xfrm>
            <a:custGeom>
              <a:avLst/>
              <a:gdLst>
                <a:gd name="T0" fmla="*/ 82 w 82"/>
                <a:gd name="T1" fmla="*/ 82 h 164"/>
                <a:gd name="T2" fmla="*/ 0 w 82"/>
                <a:gd name="T3" fmla="*/ 164 h 164"/>
                <a:gd name="T4" fmla="*/ 0 w 82"/>
                <a:gd name="T5" fmla="*/ 0 h 164"/>
                <a:gd name="T6" fmla="*/ 82 w 82"/>
                <a:gd name="T7" fmla="*/ 82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4">
                  <a:moveTo>
                    <a:pt x="82" y="82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09" name="Freeform 834"/>
            <p:cNvSpPr>
              <a:spLocks/>
            </p:cNvSpPr>
            <p:nvPr/>
          </p:nvSpPr>
          <p:spPr bwMode="auto">
            <a:xfrm>
              <a:off x="3745" y="1665"/>
              <a:ext cx="163" cy="82"/>
            </a:xfrm>
            <a:custGeom>
              <a:avLst/>
              <a:gdLst>
                <a:gd name="T0" fmla="*/ 163 w 163"/>
                <a:gd name="T1" fmla="*/ 0 h 82"/>
                <a:gd name="T2" fmla="*/ 82 w 163"/>
                <a:gd name="T3" fmla="*/ 82 h 82"/>
                <a:gd name="T4" fmla="*/ 0 w 163"/>
                <a:gd name="T5" fmla="*/ 0 h 82"/>
                <a:gd name="T6" fmla="*/ 163 w 163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0"/>
                  </a:moveTo>
                  <a:lnTo>
                    <a:pt x="82" y="82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0" name="Freeform 835"/>
            <p:cNvSpPr>
              <a:spLocks/>
            </p:cNvSpPr>
            <p:nvPr/>
          </p:nvSpPr>
          <p:spPr bwMode="auto">
            <a:xfrm>
              <a:off x="3827" y="1665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2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1" name="Freeform 836"/>
            <p:cNvSpPr>
              <a:spLocks/>
            </p:cNvSpPr>
            <p:nvPr/>
          </p:nvSpPr>
          <p:spPr bwMode="auto">
            <a:xfrm>
              <a:off x="3745" y="1747"/>
              <a:ext cx="163" cy="82"/>
            </a:xfrm>
            <a:custGeom>
              <a:avLst/>
              <a:gdLst>
                <a:gd name="T0" fmla="*/ 163 w 163"/>
                <a:gd name="T1" fmla="*/ 82 h 82"/>
                <a:gd name="T2" fmla="*/ 0 w 163"/>
                <a:gd name="T3" fmla="*/ 82 h 82"/>
                <a:gd name="T4" fmla="*/ 82 w 163"/>
                <a:gd name="T5" fmla="*/ 0 h 82"/>
                <a:gd name="T6" fmla="*/ 163 w 163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3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2" name="Rectangle 837"/>
            <p:cNvSpPr>
              <a:spLocks noChangeArrowheads="1"/>
            </p:cNvSpPr>
            <p:nvPr/>
          </p:nvSpPr>
          <p:spPr bwMode="auto">
            <a:xfrm>
              <a:off x="3765" y="1685"/>
              <a:ext cx="124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13" name="Freeform 838"/>
            <p:cNvSpPr>
              <a:spLocks/>
            </p:cNvSpPr>
            <p:nvPr/>
          </p:nvSpPr>
          <p:spPr bwMode="auto">
            <a:xfrm>
              <a:off x="3908" y="1665"/>
              <a:ext cx="82" cy="164"/>
            </a:xfrm>
            <a:custGeom>
              <a:avLst/>
              <a:gdLst>
                <a:gd name="T0" fmla="*/ 82 w 82"/>
                <a:gd name="T1" fmla="*/ 82 h 164"/>
                <a:gd name="T2" fmla="*/ 0 w 82"/>
                <a:gd name="T3" fmla="*/ 164 h 164"/>
                <a:gd name="T4" fmla="*/ 0 w 82"/>
                <a:gd name="T5" fmla="*/ 0 h 164"/>
                <a:gd name="T6" fmla="*/ 82 w 82"/>
                <a:gd name="T7" fmla="*/ 82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4">
                  <a:moveTo>
                    <a:pt x="82" y="82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4" name="Freeform 839"/>
            <p:cNvSpPr>
              <a:spLocks/>
            </p:cNvSpPr>
            <p:nvPr/>
          </p:nvSpPr>
          <p:spPr bwMode="auto">
            <a:xfrm>
              <a:off x="3908" y="1665"/>
              <a:ext cx="163" cy="82"/>
            </a:xfrm>
            <a:custGeom>
              <a:avLst/>
              <a:gdLst>
                <a:gd name="T0" fmla="*/ 163 w 163"/>
                <a:gd name="T1" fmla="*/ 0 h 82"/>
                <a:gd name="T2" fmla="*/ 82 w 163"/>
                <a:gd name="T3" fmla="*/ 82 h 82"/>
                <a:gd name="T4" fmla="*/ 0 w 163"/>
                <a:gd name="T5" fmla="*/ 0 h 82"/>
                <a:gd name="T6" fmla="*/ 163 w 163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0"/>
                  </a:moveTo>
                  <a:lnTo>
                    <a:pt x="82" y="82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5" name="Freeform 840"/>
            <p:cNvSpPr>
              <a:spLocks/>
            </p:cNvSpPr>
            <p:nvPr/>
          </p:nvSpPr>
          <p:spPr bwMode="auto">
            <a:xfrm>
              <a:off x="3990" y="1665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2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6" name="Freeform 841"/>
            <p:cNvSpPr>
              <a:spLocks/>
            </p:cNvSpPr>
            <p:nvPr/>
          </p:nvSpPr>
          <p:spPr bwMode="auto">
            <a:xfrm>
              <a:off x="3908" y="1747"/>
              <a:ext cx="163" cy="82"/>
            </a:xfrm>
            <a:custGeom>
              <a:avLst/>
              <a:gdLst>
                <a:gd name="T0" fmla="*/ 163 w 163"/>
                <a:gd name="T1" fmla="*/ 82 h 82"/>
                <a:gd name="T2" fmla="*/ 0 w 163"/>
                <a:gd name="T3" fmla="*/ 82 h 82"/>
                <a:gd name="T4" fmla="*/ 82 w 163"/>
                <a:gd name="T5" fmla="*/ 0 h 82"/>
                <a:gd name="T6" fmla="*/ 163 w 163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3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7" name="Rectangle 842"/>
            <p:cNvSpPr>
              <a:spLocks noChangeArrowheads="1"/>
            </p:cNvSpPr>
            <p:nvPr/>
          </p:nvSpPr>
          <p:spPr bwMode="auto">
            <a:xfrm>
              <a:off x="3928" y="1685"/>
              <a:ext cx="124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18" name="Freeform 844"/>
            <p:cNvSpPr>
              <a:spLocks/>
            </p:cNvSpPr>
            <p:nvPr/>
          </p:nvSpPr>
          <p:spPr bwMode="auto">
            <a:xfrm>
              <a:off x="4071" y="1665"/>
              <a:ext cx="84" cy="164"/>
            </a:xfrm>
            <a:custGeom>
              <a:avLst/>
              <a:gdLst>
                <a:gd name="T0" fmla="*/ 84 w 84"/>
                <a:gd name="T1" fmla="*/ 82 h 164"/>
                <a:gd name="T2" fmla="*/ 0 w 84"/>
                <a:gd name="T3" fmla="*/ 164 h 164"/>
                <a:gd name="T4" fmla="*/ 0 w 84"/>
                <a:gd name="T5" fmla="*/ 0 h 164"/>
                <a:gd name="T6" fmla="*/ 84 w 84"/>
                <a:gd name="T7" fmla="*/ 82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64">
                  <a:moveTo>
                    <a:pt x="84" y="82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4" y="82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19" name="Freeform 845"/>
            <p:cNvSpPr>
              <a:spLocks/>
            </p:cNvSpPr>
            <p:nvPr/>
          </p:nvSpPr>
          <p:spPr bwMode="auto">
            <a:xfrm>
              <a:off x="4071" y="1665"/>
              <a:ext cx="165" cy="82"/>
            </a:xfrm>
            <a:custGeom>
              <a:avLst/>
              <a:gdLst>
                <a:gd name="T0" fmla="*/ 165 w 165"/>
                <a:gd name="T1" fmla="*/ 0 h 82"/>
                <a:gd name="T2" fmla="*/ 84 w 165"/>
                <a:gd name="T3" fmla="*/ 82 h 82"/>
                <a:gd name="T4" fmla="*/ 0 w 165"/>
                <a:gd name="T5" fmla="*/ 0 h 82"/>
                <a:gd name="T6" fmla="*/ 165 w 165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2">
                  <a:moveTo>
                    <a:pt x="165" y="0"/>
                  </a:moveTo>
                  <a:lnTo>
                    <a:pt x="84" y="82"/>
                  </a:lnTo>
                  <a:lnTo>
                    <a:pt x="0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0" name="Freeform 846"/>
            <p:cNvSpPr>
              <a:spLocks/>
            </p:cNvSpPr>
            <p:nvPr/>
          </p:nvSpPr>
          <p:spPr bwMode="auto">
            <a:xfrm>
              <a:off x="4155" y="1665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2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1" name="Freeform 847"/>
            <p:cNvSpPr>
              <a:spLocks/>
            </p:cNvSpPr>
            <p:nvPr/>
          </p:nvSpPr>
          <p:spPr bwMode="auto">
            <a:xfrm>
              <a:off x="4071" y="1747"/>
              <a:ext cx="165" cy="82"/>
            </a:xfrm>
            <a:custGeom>
              <a:avLst/>
              <a:gdLst>
                <a:gd name="T0" fmla="*/ 165 w 165"/>
                <a:gd name="T1" fmla="*/ 82 h 82"/>
                <a:gd name="T2" fmla="*/ 0 w 165"/>
                <a:gd name="T3" fmla="*/ 82 h 82"/>
                <a:gd name="T4" fmla="*/ 84 w 165"/>
                <a:gd name="T5" fmla="*/ 0 h 82"/>
                <a:gd name="T6" fmla="*/ 165 w 165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2">
                  <a:moveTo>
                    <a:pt x="165" y="82"/>
                  </a:moveTo>
                  <a:lnTo>
                    <a:pt x="0" y="82"/>
                  </a:lnTo>
                  <a:lnTo>
                    <a:pt x="84" y="0"/>
                  </a:lnTo>
                  <a:lnTo>
                    <a:pt x="165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2" name="Rectangle 848"/>
            <p:cNvSpPr>
              <a:spLocks noChangeArrowheads="1"/>
            </p:cNvSpPr>
            <p:nvPr/>
          </p:nvSpPr>
          <p:spPr bwMode="auto">
            <a:xfrm>
              <a:off x="4091" y="1685"/>
              <a:ext cx="126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23" name="Freeform 849"/>
            <p:cNvSpPr>
              <a:spLocks/>
            </p:cNvSpPr>
            <p:nvPr/>
          </p:nvSpPr>
          <p:spPr bwMode="auto">
            <a:xfrm>
              <a:off x="3745" y="1501"/>
              <a:ext cx="82" cy="164"/>
            </a:xfrm>
            <a:custGeom>
              <a:avLst/>
              <a:gdLst>
                <a:gd name="T0" fmla="*/ 82 w 82"/>
                <a:gd name="T1" fmla="*/ 83 h 164"/>
                <a:gd name="T2" fmla="*/ 0 w 82"/>
                <a:gd name="T3" fmla="*/ 164 h 164"/>
                <a:gd name="T4" fmla="*/ 0 w 82"/>
                <a:gd name="T5" fmla="*/ 0 h 164"/>
                <a:gd name="T6" fmla="*/ 82 w 82"/>
                <a:gd name="T7" fmla="*/ 83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4">
                  <a:moveTo>
                    <a:pt x="82" y="83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2" y="8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4" name="Freeform 850"/>
            <p:cNvSpPr>
              <a:spLocks/>
            </p:cNvSpPr>
            <p:nvPr/>
          </p:nvSpPr>
          <p:spPr bwMode="auto">
            <a:xfrm>
              <a:off x="3745" y="1501"/>
              <a:ext cx="163" cy="83"/>
            </a:xfrm>
            <a:custGeom>
              <a:avLst/>
              <a:gdLst>
                <a:gd name="T0" fmla="*/ 163 w 163"/>
                <a:gd name="T1" fmla="*/ 0 h 83"/>
                <a:gd name="T2" fmla="*/ 82 w 163"/>
                <a:gd name="T3" fmla="*/ 83 h 83"/>
                <a:gd name="T4" fmla="*/ 0 w 163"/>
                <a:gd name="T5" fmla="*/ 0 h 83"/>
                <a:gd name="T6" fmla="*/ 163 w 163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3">
                  <a:moveTo>
                    <a:pt x="163" y="0"/>
                  </a:moveTo>
                  <a:lnTo>
                    <a:pt x="82" y="83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5" name="Freeform 851"/>
            <p:cNvSpPr>
              <a:spLocks/>
            </p:cNvSpPr>
            <p:nvPr/>
          </p:nvSpPr>
          <p:spPr bwMode="auto">
            <a:xfrm>
              <a:off x="3827" y="1501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3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6" name="Freeform 852"/>
            <p:cNvSpPr>
              <a:spLocks/>
            </p:cNvSpPr>
            <p:nvPr/>
          </p:nvSpPr>
          <p:spPr bwMode="auto">
            <a:xfrm>
              <a:off x="3745" y="1584"/>
              <a:ext cx="163" cy="81"/>
            </a:xfrm>
            <a:custGeom>
              <a:avLst/>
              <a:gdLst>
                <a:gd name="T0" fmla="*/ 163 w 163"/>
                <a:gd name="T1" fmla="*/ 81 h 81"/>
                <a:gd name="T2" fmla="*/ 0 w 163"/>
                <a:gd name="T3" fmla="*/ 81 h 81"/>
                <a:gd name="T4" fmla="*/ 82 w 163"/>
                <a:gd name="T5" fmla="*/ 0 h 81"/>
                <a:gd name="T6" fmla="*/ 163 w 163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81"/>
                  </a:moveTo>
                  <a:lnTo>
                    <a:pt x="0" y="81"/>
                  </a:lnTo>
                  <a:lnTo>
                    <a:pt x="82" y="0"/>
                  </a:lnTo>
                  <a:lnTo>
                    <a:pt x="163" y="81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7" name="Rectangle 853"/>
            <p:cNvSpPr>
              <a:spLocks noChangeArrowheads="1"/>
            </p:cNvSpPr>
            <p:nvPr/>
          </p:nvSpPr>
          <p:spPr bwMode="auto">
            <a:xfrm>
              <a:off x="3765" y="1520"/>
              <a:ext cx="124" cy="126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28" name="Freeform 854"/>
            <p:cNvSpPr>
              <a:spLocks/>
            </p:cNvSpPr>
            <p:nvPr/>
          </p:nvSpPr>
          <p:spPr bwMode="auto">
            <a:xfrm>
              <a:off x="3908" y="1501"/>
              <a:ext cx="82" cy="164"/>
            </a:xfrm>
            <a:custGeom>
              <a:avLst/>
              <a:gdLst>
                <a:gd name="T0" fmla="*/ 82 w 82"/>
                <a:gd name="T1" fmla="*/ 83 h 164"/>
                <a:gd name="T2" fmla="*/ 0 w 82"/>
                <a:gd name="T3" fmla="*/ 164 h 164"/>
                <a:gd name="T4" fmla="*/ 0 w 82"/>
                <a:gd name="T5" fmla="*/ 0 h 164"/>
                <a:gd name="T6" fmla="*/ 82 w 82"/>
                <a:gd name="T7" fmla="*/ 83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4">
                  <a:moveTo>
                    <a:pt x="82" y="83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2" y="8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29" name="Freeform 855"/>
            <p:cNvSpPr>
              <a:spLocks/>
            </p:cNvSpPr>
            <p:nvPr/>
          </p:nvSpPr>
          <p:spPr bwMode="auto">
            <a:xfrm>
              <a:off x="3908" y="1501"/>
              <a:ext cx="163" cy="83"/>
            </a:xfrm>
            <a:custGeom>
              <a:avLst/>
              <a:gdLst>
                <a:gd name="T0" fmla="*/ 163 w 163"/>
                <a:gd name="T1" fmla="*/ 0 h 83"/>
                <a:gd name="T2" fmla="*/ 82 w 163"/>
                <a:gd name="T3" fmla="*/ 83 h 83"/>
                <a:gd name="T4" fmla="*/ 0 w 163"/>
                <a:gd name="T5" fmla="*/ 0 h 83"/>
                <a:gd name="T6" fmla="*/ 163 w 163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3">
                  <a:moveTo>
                    <a:pt x="163" y="0"/>
                  </a:moveTo>
                  <a:lnTo>
                    <a:pt x="82" y="83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0" name="Freeform 856"/>
            <p:cNvSpPr>
              <a:spLocks/>
            </p:cNvSpPr>
            <p:nvPr/>
          </p:nvSpPr>
          <p:spPr bwMode="auto">
            <a:xfrm>
              <a:off x="3990" y="1501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3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1" name="Freeform 857"/>
            <p:cNvSpPr>
              <a:spLocks/>
            </p:cNvSpPr>
            <p:nvPr/>
          </p:nvSpPr>
          <p:spPr bwMode="auto">
            <a:xfrm>
              <a:off x="3908" y="1584"/>
              <a:ext cx="163" cy="81"/>
            </a:xfrm>
            <a:custGeom>
              <a:avLst/>
              <a:gdLst>
                <a:gd name="T0" fmla="*/ 163 w 163"/>
                <a:gd name="T1" fmla="*/ 81 h 81"/>
                <a:gd name="T2" fmla="*/ 0 w 163"/>
                <a:gd name="T3" fmla="*/ 81 h 81"/>
                <a:gd name="T4" fmla="*/ 82 w 163"/>
                <a:gd name="T5" fmla="*/ 0 h 81"/>
                <a:gd name="T6" fmla="*/ 163 w 163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81"/>
                  </a:moveTo>
                  <a:lnTo>
                    <a:pt x="0" y="81"/>
                  </a:lnTo>
                  <a:lnTo>
                    <a:pt x="82" y="0"/>
                  </a:lnTo>
                  <a:lnTo>
                    <a:pt x="163" y="81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2" name="Rectangle 858"/>
            <p:cNvSpPr>
              <a:spLocks noChangeArrowheads="1"/>
            </p:cNvSpPr>
            <p:nvPr/>
          </p:nvSpPr>
          <p:spPr bwMode="auto">
            <a:xfrm>
              <a:off x="3928" y="1520"/>
              <a:ext cx="124" cy="126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33" name="Freeform 859"/>
            <p:cNvSpPr>
              <a:spLocks/>
            </p:cNvSpPr>
            <p:nvPr/>
          </p:nvSpPr>
          <p:spPr bwMode="auto">
            <a:xfrm>
              <a:off x="4071" y="1501"/>
              <a:ext cx="84" cy="164"/>
            </a:xfrm>
            <a:custGeom>
              <a:avLst/>
              <a:gdLst>
                <a:gd name="T0" fmla="*/ 84 w 84"/>
                <a:gd name="T1" fmla="*/ 83 h 164"/>
                <a:gd name="T2" fmla="*/ 0 w 84"/>
                <a:gd name="T3" fmla="*/ 164 h 164"/>
                <a:gd name="T4" fmla="*/ 0 w 84"/>
                <a:gd name="T5" fmla="*/ 0 h 164"/>
                <a:gd name="T6" fmla="*/ 84 w 84"/>
                <a:gd name="T7" fmla="*/ 83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64">
                  <a:moveTo>
                    <a:pt x="84" y="83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4" name="Freeform 860"/>
            <p:cNvSpPr>
              <a:spLocks/>
            </p:cNvSpPr>
            <p:nvPr/>
          </p:nvSpPr>
          <p:spPr bwMode="auto">
            <a:xfrm>
              <a:off x="4071" y="1501"/>
              <a:ext cx="165" cy="83"/>
            </a:xfrm>
            <a:custGeom>
              <a:avLst/>
              <a:gdLst>
                <a:gd name="T0" fmla="*/ 165 w 165"/>
                <a:gd name="T1" fmla="*/ 0 h 83"/>
                <a:gd name="T2" fmla="*/ 84 w 165"/>
                <a:gd name="T3" fmla="*/ 83 h 83"/>
                <a:gd name="T4" fmla="*/ 0 w 165"/>
                <a:gd name="T5" fmla="*/ 0 h 83"/>
                <a:gd name="T6" fmla="*/ 165 w 165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3">
                  <a:moveTo>
                    <a:pt x="165" y="0"/>
                  </a:moveTo>
                  <a:lnTo>
                    <a:pt x="84" y="83"/>
                  </a:lnTo>
                  <a:lnTo>
                    <a:pt x="0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5" name="Freeform 861"/>
            <p:cNvSpPr>
              <a:spLocks/>
            </p:cNvSpPr>
            <p:nvPr/>
          </p:nvSpPr>
          <p:spPr bwMode="auto">
            <a:xfrm>
              <a:off x="4155" y="1501"/>
              <a:ext cx="81" cy="164"/>
            </a:xfrm>
            <a:custGeom>
              <a:avLst/>
              <a:gdLst>
                <a:gd name="T0" fmla="*/ 81 w 81"/>
                <a:gd name="T1" fmla="*/ 0 h 164"/>
                <a:gd name="T2" fmla="*/ 81 w 81"/>
                <a:gd name="T3" fmla="*/ 164 h 164"/>
                <a:gd name="T4" fmla="*/ 0 w 81"/>
                <a:gd name="T5" fmla="*/ 83 h 164"/>
                <a:gd name="T6" fmla="*/ 81 w 81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4">
                  <a:moveTo>
                    <a:pt x="81" y="0"/>
                  </a:moveTo>
                  <a:lnTo>
                    <a:pt x="81" y="164"/>
                  </a:lnTo>
                  <a:lnTo>
                    <a:pt x="0" y="8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6" name="Freeform 862"/>
            <p:cNvSpPr>
              <a:spLocks/>
            </p:cNvSpPr>
            <p:nvPr/>
          </p:nvSpPr>
          <p:spPr bwMode="auto">
            <a:xfrm>
              <a:off x="4071" y="1584"/>
              <a:ext cx="165" cy="81"/>
            </a:xfrm>
            <a:custGeom>
              <a:avLst/>
              <a:gdLst>
                <a:gd name="T0" fmla="*/ 165 w 165"/>
                <a:gd name="T1" fmla="*/ 81 h 81"/>
                <a:gd name="T2" fmla="*/ 0 w 165"/>
                <a:gd name="T3" fmla="*/ 81 h 81"/>
                <a:gd name="T4" fmla="*/ 84 w 165"/>
                <a:gd name="T5" fmla="*/ 0 h 81"/>
                <a:gd name="T6" fmla="*/ 165 w 165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1">
                  <a:moveTo>
                    <a:pt x="165" y="81"/>
                  </a:moveTo>
                  <a:lnTo>
                    <a:pt x="0" y="81"/>
                  </a:lnTo>
                  <a:lnTo>
                    <a:pt x="84" y="0"/>
                  </a:lnTo>
                  <a:lnTo>
                    <a:pt x="165" y="81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7" name="Rectangle 863"/>
            <p:cNvSpPr>
              <a:spLocks noChangeArrowheads="1"/>
            </p:cNvSpPr>
            <p:nvPr/>
          </p:nvSpPr>
          <p:spPr bwMode="auto">
            <a:xfrm>
              <a:off x="4091" y="1520"/>
              <a:ext cx="126" cy="126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938" name="Freeform 864"/>
            <p:cNvSpPr>
              <a:spLocks/>
            </p:cNvSpPr>
            <p:nvPr/>
          </p:nvSpPr>
          <p:spPr bwMode="auto">
            <a:xfrm>
              <a:off x="4236" y="1501"/>
              <a:ext cx="72" cy="164"/>
            </a:xfrm>
            <a:custGeom>
              <a:avLst/>
              <a:gdLst>
                <a:gd name="T0" fmla="*/ 72 w 72"/>
                <a:gd name="T1" fmla="*/ 65 h 164"/>
                <a:gd name="T2" fmla="*/ 0 w 72"/>
                <a:gd name="T3" fmla="*/ 164 h 164"/>
                <a:gd name="T4" fmla="*/ 0 w 72"/>
                <a:gd name="T5" fmla="*/ 0 h 164"/>
                <a:gd name="T6" fmla="*/ 72 w 72"/>
                <a:gd name="T7" fmla="*/ 65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164">
                  <a:moveTo>
                    <a:pt x="72" y="65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39" name="Freeform 865"/>
            <p:cNvSpPr>
              <a:spLocks/>
            </p:cNvSpPr>
            <p:nvPr/>
          </p:nvSpPr>
          <p:spPr bwMode="auto">
            <a:xfrm>
              <a:off x="4236" y="1466"/>
              <a:ext cx="72" cy="100"/>
            </a:xfrm>
            <a:custGeom>
              <a:avLst/>
              <a:gdLst>
                <a:gd name="T0" fmla="*/ 72 w 72"/>
                <a:gd name="T1" fmla="*/ 0 h 100"/>
                <a:gd name="T2" fmla="*/ 72 w 72"/>
                <a:gd name="T3" fmla="*/ 100 h 100"/>
                <a:gd name="T4" fmla="*/ 0 w 72"/>
                <a:gd name="T5" fmla="*/ 35 h 100"/>
                <a:gd name="T6" fmla="*/ 72 w 72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100">
                  <a:moveTo>
                    <a:pt x="72" y="0"/>
                  </a:moveTo>
                  <a:lnTo>
                    <a:pt x="72" y="100"/>
                  </a:lnTo>
                  <a:lnTo>
                    <a:pt x="0" y="3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0" name="Freeform 866"/>
            <p:cNvSpPr>
              <a:spLocks/>
            </p:cNvSpPr>
            <p:nvPr/>
          </p:nvSpPr>
          <p:spPr bwMode="auto">
            <a:xfrm>
              <a:off x="4236" y="1566"/>
              <a:ext cx="72" cy="99"/>
            </a:xfrm>
            <a:custGeom>
              <a:avLst/>
              <a:gdLst>
                <a:gd name="T0" fmla="*/ 72 w 72"/>
                <a:gd name="T1" fmla="*/ 64 h 99"/>
                <a:gd name="T2" fmla="*/ 0 w 72"/>
                <a:gd name="T3" fmla="*/ 99 h 99"/>
                <a:gd name="T4" fmla="*/ 72 w 72"/>
                <a:gd name="T5" fmla="*/ 0 h 99"/>
                <a:gd name="T6" fmla="*/ 72 w 72"/>
                <a:gd name="T7" fmla="*/ 64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99">
                  <a:moveTo>
                    <a:pt x="72" y="64"/>
                  </a:moveTo>
                  <a:lnTo>
                    <a:pt x="0" y="99"/>
                  </a:lnTo>
                  <a:lnTo>
                    <a:pt x="72" y="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1" name="Freeform 867"/>
            <p:cNvSpPr>
              <a:spLocks/>
            </p:cNvSpPr>
            <p:nvPr/>
          </p:nvSpPr>
          <p:spPr bwMode="auto">
            <a:xfrm>
              <a:off x="4252" y="1491"/>
              <a:ext cx="56" cy="150"/>
            </a:xfrm>
            <a:custGeom>
              <a:avLst/>
              <a:gdLst>
                <a:gd name="T0" fmla="*/ 56 w 56"/>
                <a:gd name="T1" fmla="*/ 124 h 150"/>
                <a:gd name="T2" fmla="*/ 0 w 56"/>
                <a:gd name="T3" fmla="*/ 150 h 150"/>
                <a:gd name="T4" fmla="*/ 0 w 56"/>
                <a:gd name="T5" fmla="*/ 26 h 150"/>
                <a:gd name="T6" fmla="*/ 56 w 56"/>
                <a:gd name="T7" fmla="*/ 0 h 150"/>
                <a:gd name="T8" fmla="*/ 56 w 56"/>
                <a:gd name="T9" fmla="*/ 12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0">
                  <a:moveTo>
                    <a:pt x="56" y="124"/>
                  </a:moveTo>
                  <a:lnTo>
                    <a:pt x="0" y="150"/>
                  </a:lnTo>
                  <a:lnTo>
                    <a:pt x="0" y="26"/>
                  </a:lnTo>
                  <a:lnTo>
                    <a:pt x="56" y="0"/>
                  </a:lnTo>
                  <a:lnTo>
                    <a:pt x="56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2" name="Freeform 868"/>
            <p:cNvSpPr>
              <a:spLocks/>
            </p:cNvSpPr>
            <p:nvPr/>
          </p:nvSpPr>
          <p:spPr bwMode="auto">
            <a:xfrm>
              <a:off x="4308" y="1466"/>
              <a:ext cx="73" cy="164"/>
            </a:xfrm>
            <a:custGeom>
              <a:avLst/>
              <a:gdLst>
                <a:gd name="T0" fmla="*/ 73 w 73"/>
                <a:gd name="T1" fmla="*/ 64 h 164"/>
                <a:gd name="T2" fmla="*/ 0 w 73"/>
                <a:gd name="T3" fmla="*/ 164 h 164"/>
                <a:gd name="T4" fmla="*/ 0 w 73"/>
                <a:gd name="T5" fmla="*/ 0 h 164"/>
                <a:gd name="T6" fmla="*/ 73 w 73"/>
                <a:gd name="T7" fmla="*/ 64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4">
                  <a:moveTo>
                    <a:pt x="73" y="64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3" name="Freeform 869"/>
            <p:cNvSpPr>
              <a:spLocks/>
            </p:cNvSpPr>
            <p:nvPr/>
          </p:nvSpPr>
          <p:spPr bwMode="auto">
            <a:xfrm>
              <a:off x="4308" y="1430"/>
              <a:ext cx="73" cy="100"/>
            </a:xfrm>
            <a:custGeom>
              <a:avLst/>
              <a:gdLst>
                <a:gd name="T0" fmla="*/ 73 w 73"/>
                <a:gd name="T1" fmla="*/ 0 h 100"/>
                <a:gd name="T2" fmla="*/ 73 w 73"/>
                <a:gd name="T3" fmla="*/ 100 h 100"/>
                <a:gd name="T4" fmla="*/ 0 w 73"/>
                <a:gd name="T5" fmla="*/ 36 h 100"/>
                <a:gd name="T6" fmla="*/ 73 w 73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0"/>
                  </a:moveTo>
                  <a:lnTo>
                    <a:pt x="73" y="100"/>
                  </a:lnTo>
                  <a:lnTo>
                    <a:pt x="0" y="3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4" name="Freeform 870"/>
            <p:cNvSpPr>
              <a:spLocks/>
            </p:cNvSpPr>
            <p:nvPr/>
          </p:nvSpPr>
          <p:spPr bwMode="auto">
            <a:xfrm>
              <a:off x="4308" y="1530"/>
              <a:ext cx="73" cy="100"/>
            </a:xfrm>
            <a:custGeom>
              <a:avLst/>
              <a:gdLst>
                <a:gd name="T0" fmla="*/ 73 w 73"/>
                <a:gd name="T1" fmla="*/ 65 h 100"/>
                <a:gd name="T2" fmla="*/ 0 w 73"/>
                <a:gd name="T3" fmla="*/ 100 h 100"/>
                <a:gd name="T4" fmla="*/ 73 w 73"/>
                <a:gd name="T5" fmla="*/ 0 h 100"/>
                <a:gd name="T6" fmla="*/ 73 w 73"/>
                <a:gd name="T7" fmla="*/ 65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65"/>
                  </a:moveTo>
                  <a:lnTo>
                    <a:pt x="0" y="100"/>
                  </a:lnTo>
                  <a:lnTo>
                    <a:pt x="73" y="0"/>
                  </a:lnTo>
                  <a:lnTo>
                    <a:pt x="73" y="65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5" name="Freeform 871"/>
            <p:cNvSpPr>
              <a:spLocks/>
            </p:cNvSpPr>
            <p:nvPr/>
          </p:nvSpPr>
          <p:spPr bwMode="auto">
            <a:xfrm>
              <a:off x="4326" y="1455"/>
              <a:ext cx="55" cy="152"/>
            </a:xfrm>
            <a:custGeom>
              <a:avLst/>
              <a:gdLst>
                <a:gd name="T0" fmla="*/ 55 w 55"/>
                <a:gd name="T1" fmla="*/ 124 h 152"/>
                <a:gd name="T2" fmla="*/ 0 w 55"/>
                <a:gd name="T3" fmla="*/ 152 h 152"/>
                <a:gd name="T4" fmla="*/ 0 w 55"/>
                <a:gd name="T5" fmla="*/ 26 h 152"/>
                <a:gd name="T6" fmla="*/ 55 w 55"/>
                <a:gd name="T7" fmla="*/ 0 h 152"/>
                <a:gd name="T8" fmla="*/ 55 w 55"/>
                <a:gd name="T9" fmla="*/ 124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2">
                  <a:moveTo>
                    <a:pt x="55" y="124"/>
                  </a:moveTo>
                  <a:lnTo>
                    <a:pt x="0" y="152"/>
                  </a:lnTo>
                  <a:lnTo>
                    <a:pt x="0" y="26"/>
                  </a:lnTo>
                  <a:lnTo>
                    <a:pt x="55" y="0"/>
                  </a:lnTo>
                  <a:lnTo>
                    <a:pt x="55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6" name="Freeform 872"/>
            <p:cNvSpPr>
              <a:spLocks/>
            </p:cNvSpPr>
            <p:nvPr/>
          </p:nvSpPr>
          <p:spPr bwMode="auto">
            <a:xfrm>
              <a:off x="4380" y="1430"/>
              <a:ext cx="73" cy="165"/>
            </a:xfrm>
            <a:custGeom>
              <a:avLst/>
              <a:gdLst>
                <a:gd name="T0" fmla="*/ 73 w 73"/>
                <a:gd name="T1" fmla="*/ 66 h 165"/>
                <a:gd name="T2" fmla="*/ 0 w 73"/>
                <a:gd name="T3" fmla="*/ 165 h 165"/>
                <a:gd name="T4" fmla="*/ 0 w 73"/>
                <a:gd name="T5" fmla="*/ 0 h 165"/>
                <a:gd name="T6" fmla="*/ 73 w 73"/>
                <a:gd name="T7" fmla="*/ 66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5">
                  <a:moveTo>
                    <a:pt x="73" y="66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73" y="66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7" name="Freeform 873"/>
            <p:cNvSpPr>
              <a:spLocks/>
            </p:cNvSpPr>
            <p:nvPr/>
          </p:nvSpPr>
          <p:spPr bwMode="auto">
            <a:xfrm>
              <a:off x="4380" y="1396"/>
              <a:ext cx="73" cy="100"/>
            </a:xfrm>
            <a:custGeom>
              <a:avLst/>
              <a:gdLst>
                <a:gd name="T0" fmla="*/ 73 w 73"/>
                <a:gd name="T1" fmla="*/ 0 h 100"/>
                <a:gd name="T2" fmla="*/ 73 w 73"/>
                <a:gd name="T3" fmla="*/ 100 h 100"/>
                <a:gd name="T4" fmla="*/ 0 w 73"/>
                <a:gd name="T5" fmla="*/ 34 h 100"/>
                <a:gd name="T6" fmla="*/ 73 w 73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0"/>
                  </a:moveTo>
                  <a:lnTo>
                    <a:pt x="73" y="100"/>
                  </a:lnTo>
                  <a:lnTo>
                    <a:pt x="0" y="3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8" name="Freeform 874"/>
            <p:cNvSpPr>
              <a:spLocks/>
            </p:cNvSpPr>
            <p:nvPr/>
          </p:nvSpPr>
          <p:spPr bwMode="auto">
            <a:xfrm>
              <a:off x="4380" y="1496"/>
              <a:ext cx="73" cy="99"/>
            </a:xfrm>
            <a:custGeom>
              <a:avLst/>
              <a:gdLst>
                <a:gd name="T0" fmla="*/ 73 w 73"/>
                <a:gd name="T1" fmla="*/ 63 h 99"/>
                <a:gd name="T2" fmla="*/ 0 w 73"/>
                <a:gd name="T3" fmla="*/ 99 h 99"/>
                <a:gd name="T4" fmla="*/ 73 w 73"/>
                <a:gd name="T5" fmla="*/ 0 h 99"/>
                <a:gd name="T6" fmla="*/ 73 w 73"/>
                <a:gd name="T7" fmla="*/ 63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63"/>
                  </a:moveTo>
                  <a:lnTo>
                    <a:pt x="0" y="99"/>
                  </a:lnTo>
                  <a:lnTo>
                    <a:pt x="73" y="0"/>
                  </a:lnTo>
                  <a:lnTo>
                    <a:pt x="73" y="6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49" name="Freeform 875"/>
            <p:cNvSpPr>
              <a:spLocks/>
            </p:cNvSpPr>
            <p:nvPr/>
          </p:nvSpPr>
          <p:spPr bwMode="auto">
            <a:xfrm>
              <a:off x="4398" y="1421"/>
              <a:ext cx="55" cy="150"/>
            </a:xfrm>
            <a:custGeom>
              <a:avLst/>
              <a:gdLst>
                <a:gd name="T0" fmla="*/ 55 w 55"/>
                <a:gd name="T1" fmla="*/ 124 h 150"/>
                <a:gd name="T2" fmla="*/ 0 w 55"/>
                <a:gd name="T3" fmla="*/ 150 h 150"/>
                <a:gd name="T4" fmla="*/ 0 w 55"/>
                <a:gd name="T5" fmla="*/ 26 h 150"/>
                <a:gd name="T6" fmla="*/ 55 w 55"/>
                <a:gd name="T7" fmla="*/ 0 h 150"/>
                <a:gd name="T8" fmla="*/ 55 w 55"/>
                <a:gd name="T9" fmla="*/ 12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0">
                  <a:moveTo>
                    <a:pt x="55" y="124"/>
                  </a:moveTo>
                  <a:lnTo>
                    <a:pt x="0" y="150"/>
                  </a:lnTo>
                  <a:lnTo>
                    <a:pt x="0" y="26"/>
                  </a:lnTo>
                  <a:lnTo>
                    <a:pt x="55" y="0"/>
                  </a:lnTo>
                  <a:lnTo>
                    <a:pt x="55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0" name="Freeform 876"/>
            <p:cNvSpPr>
              <a:spLocks/>
            </p:cNvSpPr>
            <p:nvPr/>
          </p:nvSpPr>
          <p:spPr bwMode="auto">
            <a:xfrm>
              <a:off x="4236" y="1665"/>
              <a:ext cx="72" cy="164"/>
            </a:xfrm>
            <a:custGeom>
              <a:avLst/>
              <a:gdLst>
                <a:gd name="T0" fmla="*/ 72 w 72"/>
                <a:gd name="T1" fmla="*/ 64 h 164"/>
                <a:gd name="T2" fmla="*/ 0 w 72"/>
                <a:gd name="T3" fmla="*/ 164 h 164"/>
                <a:gd name="T4" fmla="*/ 0 w 72"/>
                <a:gd name="T5" fmla="*/ 0 h 164"/>
                <a:gd name="T6" fmla="*/ 72 w 72"/>
                <a:gd name="T7" fmla="*/ 64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164">
                  <a:moveTo>
                    <a:pt x="72" y="64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1" name="Freeform 877"/>
            <p:cNvSpPr>
              <a:spLocks/>
            </p:cNvSpPr>
            <p:nvPr/>
          </p:nvSpPr>
          <p:spPr bwMode="auto">
            <a:xfrm>
              <a:off x="4236" y="1630"/>
              <a:ext cx="72" cy="99"/>
            </a:xfrm>
            <a:custGeom>
              <a:avLst/>
              <a:gdLst>
                <a:gd name="T0" fmla="*/ 72 w 72"/>
                <a:gd name="T1" fmla="*/ 0 h 99"/>
                <a:gd name="T2" fmla="*/ 72 w 72"/>
                <a:gd name="T3" fmla="*/ 99 h 99"/>
                <a:gd name="T4" fmla="*/ 0 w 72"/>
                <a:gd name="T5" fmla="*/ 35 h 99"/>
                <a:gd name="T6" fmla="*/ 72 w 72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99">
                  <a:moveTo>
                    <a:pt x="72" y="0"/>
                  </a:moveTo>
                  <a:lnTo>
                    <a:pt x="72" y="99"/>
                  </a:lnTo>
                  <a:lnTo>
                    <a:pt x="0" y="3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2" name="Freeform 878"/>
            <p:cNvSpPr>
              <a:spLocks/>
            </p:cNvSpPr>
            <p:nvPr/>
          </p:nvSpPr>
          <p:spPr bwMode="auto">
            <a:xfrm>
              <a:off x="4236" y="1729"/>
              <a:ext cx="72" cy="100"/>
            </a:xfrm>
            <a:custGeom>
              <a:avLst/>
              <a:gdLst>
                <a:gd name="T0" fmla="*/ 72 w 72"/>
                <a:gd name="T1" fmla="*/ 65 h 100"/>
                <a:gd name="T2" fmla="*/ 0 w 72"/>
                <a:gd name="T3" fmla="*/ 100 h 100"/>
                <a:gd name="T4" fmla="*/ 72 w 72"/>
                <a:gd name="T5" fmla="*/ 0 h 100"/>
                <a:gd name="T6" fmla="*/ 72 w 72"/>
                <a:gd name="T7" fmla="*/ 65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100">
                  <a:moveTo>
                    <a:pt x="72" y="65"/>
                  </a:moveTo>
                  <a:lnTo>
                    <a:pt x="0" y="100"/>
                  </a:lnTo>
                  <a:lnTo>
                    <a:pt x="72" y="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3" name="Freeform 879"/>
            <p:cNvSpPr>
              <a:spLocks/>
            </p:cNvSpPr>
            <p:nvPr/>
          </p:nvSpPr>
          <p:spPr bwMode="auto">
            <a:xfrm>
              <a:off x="4252" y="1654"/>
              <a:ext cx="56" cy="152"/>
            </a:xfrm>
            <a:custGeom>
              <a:avLst/>
              <a:gdLst>
                <a:gd name="T0" fmla="*/ 56 w 56"/>
                <a:gd name="T1" fmla="*/ 124 h 152"/>
                <a:gd name="T2" fmla="*/ 0 w 56"/>
                <a:gd name="T3" fmla="*/ 152 h 152"/>
                <a:gd name="T4" fmla="*/ 0 w 56"/>
                <a:gd name="T5" fmla="*/ 26 h 152"/>
                <a:gd name="T6" fmla="*/ 56 w 56"/>
                <a:gd name="T7" fmla="*/ 0 h 152"/>
                <a:gd name="T8" fmla="*/ 56 w 56"/>
                <a:gd name="T9" fmla="*/ 124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2">
                  <a:moveTo>
                    <a:pt x="56" y="124"/>
                  </a:moveTo>
                  <a:lnTo>
                    <a:pt x="0" y="152"/>
                  </a:lnTo>
                  <a:lnTo>
                    <a:pt x="0" y="26"/>
                  </a:lnTo>
                  <a:lnTo>
                    <a:pt x="56" y="0"/>
                  </a:lnTo>
                  <a:lnTo>
                    <a:pt x="56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4" name="Freeform 880"/>
            <p:cNvSpPr>
              <a:spLocks/>
            </p:cNvSpPr>
            <p:nvPr/>
          </p:nvSpPr>
          <p:spPr bwMode="auto">
            <a:xfrm>
              <a:off x="4308" y="1630"/>
              <a:ext cx="73" cy="164"/>
            </a:xfrm>
            <a:custGeom>
              <a:avLst/>
              <a:gdLst>
                <a:gd name="T0" fmla="*/ 73 w 73"/>
                <a:gd name="T1" fmla="*/ 65 h 164"/>
                <a:gd name="T2" fmla="*/ 0 w 73"/>
                <a:gd name="T3" fmla="*/ 164 h 164"/>
                <a:gd name="T4" fmla="*/ 0 w 73"/>
                <a:gd name="T5" fmla="*/ 0 h 164"/>
                <a:gd name="T6" fmla="*/ 73 w 73"/>
                <a:gd name="T7" fmla="*/ 65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4">
                  <a:moveTo>
                    <a:pt x="73" y="65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73" y="65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5" name="Freeform 881"/>
            <p:cNvSpPr>
              <a:spLocks/>
            </p:cNvSpPr>
            <p:nvPr/>
          </p:nvSpPr>
          <p:spPr bwMode="auto">
            <a:xfrm>
              <a:off x="4308" y="1595"/>
              <a:ext cx="73" cy="100"/>
            </a:xfrm>
            <a:custGeom>
              <a:avLst/>
              <a:gdLst>
                <a:gd name="T0" fmla="*/ 73 w 73"/>
                <a:gd name="T1" fmla="*/ 0 h 100"/>
                <a:gd name="T2" fmla="*/ 73 w 73"/>
                <a:gd name="T3" fmla="*/ 100 h 100"/>
                <a:gd name="T4" fmla="*/ 0 w 73"/>
                <a:gd name="T5" fmla="*/ 35 h 100"/>
                <a:gd name="T6" fmla="*/ 73 w 73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0"/>
                  </a:moveTo>
                  <a:lnTo>
                    <a:pt x="73" y="100"/>
                  </a:lnTo>
                  <a:lnTo>
                    <a:pt x="0" y="3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6" name="Freeform 882"/>
            <p:cNvSpPr>
              <a:spLocks/>
            </p:cNvSpPr>
            <p:nvPr/>
          </p:nvSpPr>
          <p:spPr bwMode="auto">
            <a:xfrm>
              <a:off x="4308" y="1695"/>
              <a:ext cx="73" cy="99"/>
            </a:xfrm>
            <a:custGeom>
              <a:avLst/>
              <a:gdLst>
                <a:gd name="T0" fmla="*/ 73 w 73"/>
                <a:gd name="T1" fmla="*/ 63 h 99"/>
                <a:gd name="T2" fmla="*/ 0 w 73"/>
                <a:gd name="T3" fmla="*/ 99 h 99"/>
                <a:gd name="T4" fmla="*/ 73 w 73"/>
                <a:gd name="T5" fmla="*/ 0 h 99"/>
                <a:gd name="T6" fmla="*/ 73 w 73"/>
                <a:gd name="T7" fmla="*/ 63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63"/>
                  </a:moveTo>
                  <a:lnTo>
                    <a:pt x="0" y="99"/>
                  </a:lnTo>
                  <a:lnTo>
                    <a:pt x="73" y="0"/>
                  </a:lnTo>
                  <a:lnTo>
                    <a:pt x="73" y="6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7" name="Freeform 883"/>
            <p:cNvSpPr>
              <a:spLocks/>
            </p:cNvSpPr>
            <p:nvPr/>
          </p:nvSpPr>
          <p:spPr bwMode="auto">
            <a:xfrm>
              <a:off x="4326" y="1618"/>
              <a:ext cx="55" cy="152"/>
            </a:xfrm>
            <a:custGeom>
              <a:avLst/>
              <a:gdLst>
                <a:gd name="T0" fmla="*/ 55 w 55"/>
                <a:gd name="T1" fmla="*/ 126 h 152"/>
                <a:gd name="T2" fmla="*/ 0 w 55"/>
                <a:gd name="T3" fmla="*/ 152 h 152"/>
                <a:gd name="T4" fmla="*/ 0 w 55"/>
                <a:gd name="T5" fmla="*/ 28 h 152"/>
                <a:gd name="T6" fmla="*/ 55 w 55"/>
                <a:gd name="T7" fmla="*/ 0 h 152"/>
                <a:gd name="T8" fmla="*/ 55 w 55"/>
                <a:gd name="T9" fmla="*/ 126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2">
                  <a:moveTo>
                    <a:pt x="55" y="126"/>
                  </a:moveTo>
                  <a:lnTo>
                    <a:pt x="0" y="152"/>
                  </a:lnTo>
                  <a:lnTo>
                    <a:pt x="0" y="28"/>
                  </a:lnTo>
                  <a:lnTo>
                    <a:pt x="55" y="0"/>
                  </a:lnTo>
                  <a:lnTo>
                    <a:pt x="55" y="12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8" name="Freeform 884"/>
            <p:cNvSpPr>
              <a:spLocks/>
            </p:cNvSpPr>
            <p:nvPr/>
          </p:nvSpPr>
          <p:spPr bwMode="auto">
            <a:xfrm>
              <a:off x="4380" y="1595"/>
              <a:ext cx="73" cy="163"/>
            </a:xfrm>
            <a:custGeom>
              <a:avLst/>
              <a:gdLst>
                <a:gd name="T0" fmla="*/ 73 w 73"/>
                <a:gd name="T1" fmla="*/ 64 h 163"/>
                <a:gd name="T2" fmla="*/ 0 w 73"/>
                <a:gd name="T3" fmla="*/ 163 h 163"/>
                <a:gd name="T4" fmla="*/ 0 w 73"/>
                <a:gd name="T5" fmla="*/ 0 h 163"/>
                <a:gd name="T6" fmla="*/ 73 w 73"/>
                <a:gd name="T7" fmla="*/ 64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3">
                  <a:moveTo>
                    <a:pt x="73" y="64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59" name="Freeform 885"/>
            <p:cNvSpPr>
              <a:spLocks/>
            </p:cNvSpPr>
            <p:nvPr/>
          </p:nvSpPr>
          <p:spPr bwMode="auto">
            <a:xfrm>
              <a:off x="4380" y="1559"/>
              <a:ext cx="73" cy="100"/>
            </a:xfrm>
            <a:custGeom>
              <a:avLst/>
              <a:gdLst>
                <a:gd name="T0" fmla="*/ 73 w 73"/>
                <a:gd name="T1" fmla="*/ 0 h 100"/>
                <a:gd name="T2" fmla="*/ 73 w 73"/>
                <a:gd name="T3" fmla="*/ 100 h 100"/>
                <a:gd name="T4" fmla="*/ 0 w 73"/>
                <a:gd name="T5" fmla="*/ 36 h 100"/>
                <a:gd name="T6" fmla="*/ 73 w 73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0"/>
                  </a:moveTo>
                  <a:lnTo>
                    <a:pt x="73" y="100"/>
                  </a:lnTo>
                  <a:lnTo>
                    <a:pt x="0" y="3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0" name="Freeform 886"/>
            <p:cNvSpPr>
              <a:spLocks/>
            </p:cNvSpPr>
            <p:nvPr/>
          </p:nvSpPr>
          <p:spPr bwMode="auto">
            <a:xfrm>
              <a:off x="4380" y="1659"/>
              <a:ext cx="73" cy="99"/>
            </a:xfrm>
            <a:custGeom>
              <a:avLst/>
              <a:gdLst>
                <a:gd name="T0" fmla="*/ 73 w 73"/>
                <a:gd name="T1" fmla="*/ 65 h 99"/>
                <a:gd name="T2" fmla="*/ 0 w 73"/>
                <a:gd name="T3" fmla="*/ 99 h 99"/>
                <a:gd name="T4" fmla="*/ 73 w 73"/>
                <a:gd name="T5" fmla="*/ 0 h 99"/>
                <a:gd name="T6" fmla="*/ 73 w 73"/>
                <a:gd name="T7" fmla="*/ 65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65"/>
                  </a:moveTo>
                  <a:lnTo>
                    <a:pt x="0" y="99"/>
                  </a:lnTo>
                  <a:lnTo>
                    <a:pt x="73" y="0"/>
                  </a:lnTo>
                  <a:lnTo>
                    <a:pt x="73" y="65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1" name="Freeform 887"/>
            <p:cNvSpPr>
              <a:spLocks/>
            </p:cNvSpPr>
            <p:nvPr/>
          </p:nvSpPr>
          <p:spPr bwMode="auto">
            <a:xfrm>
              <a:off x="4398" y="1584"/>
              <a:ext cx="55" cy="152"/>
            </a:xfrm>
            <a:custGeom>
              <a:avLst/>
              <a:gdLst>
                <a:gd name="T0" fmla="*/ 55 w 55"/>
                <a:gd name="T1" fmla="*/ 124 h 152"/>
                <a:gd name="T2" fmla="*/ 0 w 55"/>
                <a:gd name="T3" fmla="*/ 152 h 152"/>
                <a:gd name="T4" fmla="*/ 0 w 55"/>
                <a:gd name="T5" fmla="*/ 26 h 152"/>
                <a:gd name="T6" fmla="*/ 55 w 55"/>
                <a:gd name="T7" fmla="*/ 0 h 152"/>
                <a:gd name="T8" fmla="*/ 55 w 55"/>
                <a:gd name="T9" fmla="*/ 124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2">
                  <a:moveTo>
                    <a:pt x="55" y="124"/>
                  </a:moveTo>
                  <a:lnTo>
                    <a:pt x="0" y="152"/>
                  </a:lnTo>
                  <a:lnTo>
                    <a:pt x="0" y="26"/>
                  </a:lnTo>
                  <a:lnTo>
                    <a:pt x="55" y="0"/>
                  </a:lnTo>
                  <a:lnTo>
                    <a:pt x="55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2" name="Freeform 888"/>
            <p:cNvSpPr>
              <a:spLocks/>
            </p:cNvSpPr>
            <p:nvPr/>
          </p:nvSpPr>
          <p:spPr bwMode="auto">
            <a:xfrm>
              <a:off x="4236" y="1829"/>
              <a:ext cx="72" cy="164"/>
            </a:xfrm>
            <a:custGeom>
              <a:avLst/>
              <a:gdLst>
                <a:gd name="T0" fmla="*/ 72 w 72"/>
                <a:gd name="T1" fmla="*/ 65 h 164"/>
                <a:gd name="T2" fmla="*/ 0 w 72"/>
                <a:gd name="T3" fmla="*/ 164 h 164"/>
                <a:gd name="T4" fmla="*/ 0 w 72"/>
                <a:gd name="T5" fmla="*/ 0 h 164"/>
                <a:gd name="T6" fmla="*/ 72 w 72"/>
                <a:gd name="T7" fmla="*/ 65 h 1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164">
                  <a:moveTo>
                    <a:pt x="72" y="65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72" y="65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3" name="Freeform 889"/>
            <p:cNvSpPr>
              <a:spLocks/>
            </p:cNvSpPr>
            <p:nvPr/>
          </p:nvSpPr>
          <p:spPr bwMode="auto">
            <a:xfrm>
              <a:off x="4236" y="1794"/>
              <a:ext cx="72" cy="100"/>
            </a:xfrm>
            <a:custGeom>
              <a:avLst/>
              <a:gdLst>
                <a:gd name="T0" fmla="*/ 72 w 72"/>
                <a:gd name="T1" fmla="*/ 0 h 100"/>
                <a:gd name="T2" fmla="*/ 72 w 72"/>
                <a:gd name="T3" fmla="*/ 100 h 100"/>
                <a:gd name="T4" fmla="*/ 0 w 72"/>
                <a:gd name="T5" fmla="*/ 35 h 100"/>
                <a:gd name="T6" fmla="*/ 72 w 72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100">
                  <a:moveTo>
                    <a:pt x="72" y="0"/>
                  </a:moveTo>
                  <a:lnTo>
                    <a:pt x="72" y="100"/>
                  </a:lnTo>
                  <a:lnTo>
                    <a:pt x="0" y="3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4" name="Freeform 890"/>
            <p:cNvSpPr>
              <a:spLocks/>
            </p:cNvSpPr>
            <p:nvPr/>
          </p:nvSpPr>
          <p:spPr bwMode="auto">
            <a:xfrm>
              <a:off x="4236" y="1894"/>
              <a:ext cx="72" cy="99"/>
            </a:xfrm>
            <a:custGeom>
              <a:avLst/>
              <a:gdLst>
                <a:gd name="T0" fmla="*/ 72 w 72"/>
                <a:gd name="T1" fmla="*/ 63 h 99"/>
                <a:gd name="T2" fmla="*/ 0 w 72"/>
                <a:gd name="T3" fmla="*/ 99 h 99"/>
                <a:gd name="T4" fmla="*/ 72 w 72"/>
                <a:gd name="T5" fmla="*/ 0 h 99"/>
                <a:gd name="T6" fmla="*/ 72 w 72"/>
                <a:gd name="T7" fmla="*/ 63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99">
                  <a:moveTo>
                    <a:pt x="72" y="63"/>
                  </a:moveTo>
                  <a:lnTo>
                    <a:pt x="0" y="99"/>
                  </a:lnTo>
                  <a:lnTo>
                    <a:pt x="72" y="0"/>
                  </a:lnTo>
                  <a:lnTo>
                    <a:pt x="72" y="6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5" name="Freeform 891"/>
            <p:cNvSpPr>
              <a:spLocks/>
            </p:cNvSpPr>
            <p:nvPr/>
          </p:nvSpPr>
          <p:spPr bwMode="auto">
            <a:xfrm>
              <a:off x="4252" y="1817"/>
              <a:ext cx="56" cy="152"/>
            </a:xfrm>
            <a:custGeom>
              <a:avLst/>
              <a:gdLst>
                <a:gd name="T0" fmla="*/ 56 w 56"/>
                <a:gd name="T1" fmla="*/ 126 h 152"/>
                <a:gd name="T2" fmla="*/ 0 w 56"/>
                <a:gd name="T3" fmla="*/ 152 h 152"/>
                <a:gd name="T4" fmla="*/ 0 w 56"/>
                <a:gd name="T5" fmla="*/ 28 h 152"/>
                <a:gd name="T6" fmla="*/ 56 w 56"/>
                <a:gd name="T7" fmla="*/ 0 h 152"/>
                <a:gd name="T8" fmla="*/ 56 w 56"/>
                <a:gd name="T9" fmla="*/ 126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2">
                  <a:moveTo>
                    <a:pt x="56" y="126"/>
                  </a:moveTo>
                  <a:lnTo>
                    <a:pt x="0" y="152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2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6" name="Freeform 892"/>
            <p:cNvSpPr>
              <a:spLocks/>
            </p:cNvSpPr>
            <p:nvPr/>
          </p:nvSpPr>
          <p:spPr bwMode="auto">
            <a:xfrm>
              <a:off x="4308" y="1794"/>
              <a:ext cx="73" cy="163"/>
            </a:xfrm>
            <a:custGeom>
              <a:avLst/>
              <a:gdLst>
                <a:gd name="T0" fmla="*/ 73 w 73"/>
                <a:gd name="T1" fmla="*/ 64 h 163"/>
                <a:gd name="T2" fmla="*/ 0 w 73"/>
                <a:gd name="T3" fmla="*/ 163 h 163"/>
                <a:gd name="T4" fmla="*/ 0 w 73"/>
                <a:gd name="T5" fmla="*/ 0 h 163"/>
                <a:gd name="T6" fmla="*/ 73 w 73"/>
                <a:gd name="T7" fmla="*/ 64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3">
                  <a:moveTo>
                    <a:pt x="73" y="64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7" name="Freeform 893"/>
            <p:cNvSpPr>
              <a:spLocks/>
            </p:cNvSpPr>
            <p:nvPr/>
          </p:nvSpPr>
          <p:spPr bwMode="auto">
            <a:xfrm>
              <a:off x="4308" y="1758"/>
              <a:ext cx="73" cy="100"/>
            </a:xfrm>
            <a:custGeom>
              <a:avLst/>
              <a:gdLst>
                <a:gd name="T0" fmla="*/ 73 w 73"/>
                <a:gd name="T1" fmla="*/ 0 h 100"/>
                <a:gd name="T2" fmla="*/ 73 w 73"/>
                <a:gd name="T3" fmla="*/ 100 h 100"/>
                <a:gd name="T4" fmla="*/ 0 w 73"/>
                <a:gd name="T5" fmla="*/ 36 h 100"/>
                <a:gd name="T6" fmla="*/ 73 w 73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0"/>
                  </a:moveTo>
                  <a:lnTo>
                    <a:pt x="73" y="100"/>
                  </a:lnTo>
                  <a:lnTo>
                    <a:pt x="0" y="3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8" name="Freeform 894"/>
            <p:cNvSpPr>
              <a:spLocks/>
            </p:cNvSpPr>
            <p:nvPr/>
          </p:nvSpPr>
          <p:spPr bwMode="auto">
            <a:xfrm>
              <a:off x="4308" y="1858"/>
              <a:ext cx="73" cy="99"/>
            </a:xfrm>
            <a:custGeom>
              <a:avLst/>
              <a:gdLst>
                <a:gd name="T0" fmla="*/ 73 w 73"/>
                <a:gd name="T1" fmla="*/ 65 h 99"/>
                <a:gd name="T2" fmla="*/ 0 w 73"/>
                <a:gd name="T3" fmla="*/ 99 h 99"/>
                <a:gd name="T4" fmla="*/ 73 w 73"/>
                <a:gd name="T5" fmla="*/ 0 h 99"/>
                <a:gd name="T6" fmla="*/ 73 w 73"/>
                <a:gd name="T7" fmla="*/ 65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65"/>
                  </a:moveTo>
                  <a:lnTo>
                    <a:pt x="0" y="99"/>
                  </a:lnTo>
                  <a:lnTo>
                    <a:pt x="73" y="0"/>
                  </a:lnTo>
                  <a:lnTo>
                    <a:pt x="73" y="65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69" name="Freeform 895"/>
            <p:cNvSpPr>
              <a:spLocks/>
            </p:cNvSpPr>
            <p:nvPr/>
          </p:nvSpPr>
          <p:spPr bwMode="auto">
            <a:xfrm>
              <a:off x="4326" y="1783"/>
              <a:ext cx="55" cy="150"/>
            </a:xfrm>
            <a:custGeom>
              <a:avLst/>
              <a:gdLst>
                <a:gd name="T0" fmla="*/ 55 w 55"/>
                <a:gd name="T1" fmla="*/ 124 h 150"/>
                <a:gd name="T2" fmla="*/ 0 w 55"/>
                <a:gd name="T3" fmla="*/ 150 h 150"/>
                <a:gd name="T4" fmla="*/ 0 w 55"/>
                <a:gd name="T5" fmla="*/ 26 h 150"/>
                <a:gd name="T6" fmla="*/ 55 w 55"/>
                <a:gd name="T7" fmla="*/ 0 h 150"/>
                <a:gd name="T8" fmla="*/ 55 w 55"/>
                <a:gd name="T9" fmla="*/ 12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0">
                  <a:moveTo>
                    <a:pt x="55" y="124"/>
                  </a:moveTo>
                  <a:lnTo>
                    <a:pt x="0" y="150"/>
                  </a:lnTo>
                  <a:lnTo>
                    <a:pt x="0" y="26"/>
                  </a:lnTo>
                  <a:lnTo>
                    <a:pt x="55" y="0"/>
                  </a:lnTo>
                  <a:lnTo>
                    <a:pt x="55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0" name="Freeform 896"/>
            <p:cNvSpPr>
              <a:spLocks/>
            </p:cNvSpPr>
            <p:nvPr/>
          </p:nvSpPr>
          <p:spPr bwMode="auto">
            <a:xfrm>
              <a:off x="4380" y="1758"/>
              <a:ext cx="73" cy="165"/>
            </a:xfrm>
            <a:custGeom>
              <a:avLst/>
              <a:gdLst>
                <a:gd name="T0" fmla="*/ 73 w 73"/>
                <a:gd name="T1" fmla="*/ 66 h 165"/>
                <a:gd name="T2" fmla="*/ 0 w 73"/>
                <a:gd name="T3" fmla="*/ 165 h 165"/>
                <a:gd name="T4" fmla="*/ 0 w 73"/>
                <a:gd name="T5" fmla="*/ 0 h 165"/>
                <a:gd name="T6" fmla="*/ 73 w 73"/>
                <a:gd name="T7" fmla="*/ 66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5">
                  <a:moveTo>
                    <a:pt x="73" y="66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73" y="66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1" name="Freeform 897"/>
            <p:cNvSpPr>
              <a:spLocks/>
            </p:cNvSpPr>
            <p:nvPr/>
          </p:nvSpPr>
          <p:spPr bwMode="auto">
            <a:xfrm>
              <a:off x="4380" y="1724"/>
              <a:ext cx="73" cy="100"/>
            </a:xfrm>
            <a:custGeom>
              <a:avLst/>
              <a:gdLst>
                <a:gd name="T0" fmla="*/ 73 w 73"/>
                <a:gd name="T1" fmla="*/ 0 h 100"/>
                <a:gd name="T2" fmla="*/ 73 w 73"/>
                <a:gd name="T3" fmla="*/ 100 h 100"/>
                <a:gd name="T4" fmla="*/ 0 w 73"/>
                <a:gd name="T5" fmla="*/ 34 h 100"/>
                <a:gd name="T6" fmla="*/ 73 w 73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0"/>
                  </a:moveTo>
                  <a:lnTo>
                    <a:pt x="73" y="100"/>
                  </a:lnTo>
                  <a:lnTo>
                    <a:pt x="0" y="3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2" name="Freeform 898"/>
            <p:cNvSpPr>
              <a:spLocks/>
            </p:cNvSpPr>
            <p:nvPr/>
          </p:nvSpPr>
          <p:spPr bwMode="auto">
            <a:xfrm>
              <a:off x="4380" y="1824"/>
              <a:ext cx="73" cy="99"/>
            </a:xfrm>
            <a:custGeom>
              <a:avLst/>
              <a:gdLst>
                <a:gd name="T0" fmla="*/ 73 w 73"/>
                <a:gd name="T1" fmla="*/ 63 h 99"/>
                <a:gd name="T2" fmla="*/ 0 w 73"/>
                <a:gd name="T3" fmla="*/ 99 h 99"/>
                <a:gd name="T4" fmla="*/ 73 w 73"/>
                <a:gd name="T5" fmla="*/ 0 h 99"/>
                <a:gd name="T6" fmla="*/ 73 w 73"/>
                <a:gd name="T7" fmla="*/ 63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63"/>
                  </a:moveTo>
                  <a:lnTo>
                    <a:pt x="0" y="99"/>
                  </a:lnTo>
                  <a:lnTo>
                    <a:pt x="73" y="0"/>
                  </a:lnTo>
                  <a:lnTo>
                    <a:pt x="73" y="6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3" name="Freeform 899"/>
            <p:cNvSpPr>
              <a:spLocks/>
            </p:cNvSpPr>
            <p:nvPr/>
          </p:nvSpPr>
          <p:spPr bwMode="auto">
            <a:xfrm>
              <a:off x="4398" y="1747"/>
              <a:ext cx="55" cy="152"/>
            </a:xfrm>
            <a:custGeom>
              <a:avLst/>
              <a:gdLst>
                <a:gd name="T0" fmla="*/ 55 w 55"/>
                <a:gd name="T1" fmla="*/ 126 h 152"/>
                <a:gd name="T2" fmla="*/ 0 w 55"/>
                <a:gd name="T3" fmla="*/ 152 h 152"/>
                <a:gd name="T4" fmla="*/ 0 w 55"/>
                <a:gd name="T5" fmla="*/ 28 h 152"/>
                <a:gd name="T6" fmla="*/ 55 w 55"/>
                <a:gd name="T7" fmla="*/ 0 h 152"/>
                <a:gd name="T8" fmla="*/ 55 w 55"/>
                <a:gd name="T9" fmla="*/ 126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2">
                  <a:moveTo>
                    <a:pt x="55" y="126"/>
                  </a:moveTo>
                  <a:lnTo>
                    <a:pt x="0" y="152"/>
                  </a:lnTo>
                  <a:lnTo>
                    <a:pt x="0" y="28"/>
                  </a:lnTo>
                  <a:lnTo>
                    <a:pt x="55" y="0"/>
                  </a:lnTo>
                  <a:lnTo>
                    <a:pt x="55" y="12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4" name="Freeform 900"/>
            <p:cNvSpPr>
              <a:spLocks/>
            </p:cNvSpPr>
            <p:nvPr/>
          </p:nvSpPr>
          <p:spPr bwMode="auto">
            <a:xfrm>
              <a:off x="4071" y="1478"/>
              <a:ext cx="165" cy="23"/>
            </a:xfrm>
            <a:custGeom>
              <a:avLst/>
              <a:gdLst>
                <a:gd name="T0" fmla="*/ 160 w 165"/>
                <a:gd name="T1" fmla="*/ 0 h 23"/>
                <a:gd name="T2" fmla="*/ 26 w 165"/>
                <a:gd name="T3" fmla="*/ 0 h 23"/>
                <a:gd name="T4" fmla="*/ 0 w 165"/>
                <a:gd name="T5" fmla="*/ 23 h 23"/>
                <a:gd name="T6" fmla="*/ 165 w 165"/>
                <a:gd name="T7" fmla="*/ 23 h 23"/>
                <a:gd name="T8" fmla="*/ 160 w 165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3">
                  <a:moveTo>
                    <a:pt x="160" y="0"/>
                  </a:moveTo>
                  <a:lnTo>
                    <a:pt x="26" y="0"/>
                  </a:lnTo>
                  <a:lnTo>
                    <a:pt x="0" y="23"/>
                  </a:lnTo>
                  <a:lnTo>
                    <a:pt x="165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5" name="Freeform 901"/>
            <p:cNvSpPr>
              <a:spLocks/>
            </p:cNvSpPr>
            <p:nvPr/>
          </p:nvSpPr>
          <p:spPr bwMode="auto">
            <a:xfrm>
              <a:off x="4223" y="1450"/>
              <a:ext cx="85" cy="51"/>
            </a:xfrm>
            <a:custGeom>
              <a:avLst/>
              <a:gdLst>
                <a:gd name="T0" fmla="*/ 85 w 85"/>
                <a:gd name="T1" fmla="*/ 16 h 51"/>
                <a:gd name="T2" fmla="*/ 56 w 85"/>
                <a:gd name="T3" fmla="*/ 0 h 51"/>
                <a:gd name="T4" fmla="*/ 0 w 85"/>
                <a:gd name="T5" fmla="*/ 28 h 51"/>
                <a:gd name="T6" fmla="*/ 13 w 85"/>
                <a:gd name="T7" fmla="*/ 51 h 51"/>
                <a:gd name="T8" fmla="*/ 85 w 85"/>
                <a:gd name="T9" fmla="*/ 16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1">
                  <a:moveTo>
                    <a:pt x="85" y="16"/>
                  </a:moveTo>
                  <a:lnTo>
                    <a:pt x="56" y="0"/>
                  </a:lnTo>
                  <a:lnTo>
                    <a:pt x="0" y="28"/>
                  </a:lnTo>
                  <a:lnTo>
                    <a:pt x="13" y="51"/>
                  </a:lnTo>
                  <a:lnTo>
                    <a:pt x="85" y="1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976" name="Freeform 902"/>
            <p:cNvSpPr>
              <a:spLocks/>
            </p:cNvSpPr>
            <p:nvPr/>
          </p:nvSpPr>
          <p:spPr bwMode="auto">
            <a:xfrm>
              <a:off x="4097" y="1450"/>
              <a:ext cx="182" cy="28"/>
            </a:xfrm>
            <a:custGeom>
              <a:avLst/>
              <a:gdLst>
                <a:gd name="T0" fmla="*/ 56 w 182"/>
                <a:gd name="T1" fmla="*/ 0 h 28"/>
                <a:gd name="T2" fmla="*/ 0 w 182"/>
                <a:gd name="T3" fmla="*/ 28 h 28"/>
                <a:gd name="T4" fmla="*/ 126 w 182"/>
                <a:gd name="T5" fmla="*/ 28 h 28"/>
                <a:gd name="T6" fmla="*/ 182 w 182"/>
                <a:gd name="T7" fmla="*/ 0 h 28"/>
                <a:gd name="T8" fmla="*/ 56 w 18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8">
                  <a:moveTo>
                    <a:pt x="56" y="0"/>
                  </a:moveTo>
                  <a:lnTo>
                    <a:pt x="0" y="28"/>
                  </a:lnTo>
                  <a:lnTo>
                    <a:pt x="126" y="28"/>
                  </a:lnTo>
                  <a:lnTo>
                    <a:pt x="182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3" name="Group 1257"/>
          <p:cNvGrpSpPr>
            <a:grpSpLocks/>
          </p:cNvGrpSpPr>
          <p:nvPr/>
        </p:nvGrpSpPr>
        <p:grpSpPr bwMode="auto">
          <a:xfrm>
            <a:off x="3117850" y="4710113"/>
            <a:ext cx="1154113" cy="860425"/>
            <a:chOff x="2639" y="2998"/>
            <a:chExt cx="709" cy="614"/>
          </a:xfrm>
        </p:grpSpPr>
        <p:sp>
          <p:nvSpPr>
            <p:cNvPr id="24761" name="Freeform 926"/>
            <p:cNvSpPr>
              <a:spLocks/>
            </p:cNvSpPr>
            <p:nvPr/>
          </p:nvSpPr>
          <p:spPr bwMode="auto">
            <a:xfrm>
              <a:off x="2782" y="3026"/>
              <a:ext cx="165" cy="25"/>
            </a:xfrm>
            <a:custGeom>
              <a:avLst/>
              <a:gdLst>
                <a:gd name="T0" fmla="*/ 160 w 165"/>
                <a:gd name="T1" fmla="*/ 0 h 25"/>
                <a:gd name="T2" fmla="*/ 28 w 165"/>
                <a:gd name="T3" fmla="*/ 0 h 25"/>
                <a:gd name="T4" fmla="*/ 0 w 165"/>
                <a:gd name="T5" fmla="*/ 25 h 25"/>
                <a:gd name="T6" fmla="*/ 165 w 165"/>
                <a:gd name="T7" fmla="*/ 25 h 25"/>
                <a:gd name="T8" fmla="*/ 160 w 165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5">
                  <a:moveTo>
                    <a:pt x="160" y="0"/>
                  </a:moveTo>
                  <a:lnTo>
                    <a:pt x="28" y="0"/>
                  </a:lnTo>
                  <a:lnTo>
                    <a:pt x="0" y="25"/>
                  </a:lnTo>
                  <a:lnTo>
                    <a:pt x="165" y="25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2" name="Freeform 927"/>
            <p:cNvSpPr>
              <a:spLocks/>
            </p:cNvSpPr>
            <p:nvPr/>
          </p:nvSpPr>
          <p:spPr bwMode="auto">
            <a:xfrm>
              <a:off x="2934" y="2998"/>
              <a:ext cx="85" cy="53"/>
            </a:xfrm>
            <a:custGeom>
              <a:avLst/>
              <a:gdLst>
                <a:gd name="T0" fmla="*/ 85 w 85"/>
                <a:gd name="T1" fmla="*/ 17 h 53"/>
                <a:gd name="T2" fmla="*/ 55 w 85"/>
                <a:gd name="T3" fmla="*/ 0 h 53"/>
                <a:gd name="T4" fmla="*/ 0 w 85"/>
                <a:gd name="T5" fmla="*/ 28 h 53"/>
                <a:gd name="T6" fmla="*/ 13 w 85"/>
                <a:gd name="T7" fmla="*/ 53 h 53"/>
                <a:gd name="T8" fmla="*/ 85 w 85"/>
                <a:gd name="T9" fmla="*/ 1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3">
                  <a:moveTo>
                    <a:pt x="85" y="17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3"/>
                  </a:lnTo>
                  <a:lnTo>
                    <a:pt x="85" y="17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3" name="Freeform 928"/>
            <p:cNvSpPr>
              <a:spLocks/>
            </p:cNvSpPr>
            <p:nvPr/>
          </p:nvSpPr>
          <p:spPr bwMode="auto">
            <a:xfrm>
              <a:off x="2810" y="2998"/>
              <a:ext cx="179" cy="28"/>
            </a:xfrm>
            <a:custGeom>
              <a:avLst/>
              <a:gdLst>
                <a:gd name="T0" fmla="*/ 54 w 179"/>
                <a:gd name="T1" fmla="*/ 0 h 28"/>
                <a:gd name="T2" fmla="*/ 0 w 179"/>
                <a:gd name="T3" fmla="*/ 28 h 28"/>
                <a:gd name="T4" fmla="*/ 124 w 179"/>
                <a:gd name="T5" fmla="*/ 28 h 28"/>
                <a:gd name="T6" fmla="*/ 179 w 179"/>
                <a:gd name="T7" fmla="*/ 0 h 28"/>
                <a:gd name="T8" fmla="*/ 54 w 17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28">
                  <a:moveTo>
                    <a:pt x="54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79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4" name="Freeform 929"/>
            <p:cNvSpPr>
              <a:spLocks/>
            </p:cNvSpPr>
            <p:nvPr/>
          </p:nvSpPr>
          <p:spPr bwMode="auto">
            <a:xfrm>
              <a:off x="2710" y="3060"/>
              <a:ext cx="164" cy="25"/>
            </a:xfrm>
            <a:custGeom>
              <a:avLst/>
              <a:gdLst>
                <a:gd name="T0" fmla="*/ 160 w 164"/>
                <a:gd name="T1" fmla="*/ 0 h 25"/>
                <a:gd name="T2" fmla="*/ 26 w 164"/>
                <a:gd name="T3" fmla="*/ 0 h 25"/>
                <a:gd name="T4" fmla="*/ 0 w 164"/>
                <a:gd name="T5" fmla="*/ 25 h 25"/>
                <a:gd name="T6" fmla="*/ 164 w 164"/>
                <a:gd name="T7" fmla="*/ 25 h 25"/>
                <a:gd name="T8" fmla="*/ 160 w 164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4" h="25">
                  <a:moveTo>
                    <a:pt x="160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4" y="25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5" name="Freeform 930"/>
            <p:cNvSpPr>
              <a:spLocks/>
            </p:cNvSpPr>
            <p:nvPr/>
          </p:nvSpPr>
          <p:spPr bwMode="auto">
            <a:xfrm>
              <a:off x="2861" y="3034"/>
              <a:ext cx="86" cy="51"/>
            </a:xfrm>
            <a:custGeom>
              <a:avLst/>
              <a:gdLst>
                <a:gd name="T0" fmla="*/ 86 w 86"/>
                <a:gd name="T1" fmla="*/ 15 h 51"/>
                <a:gd name="T2" fmla="*/ 55 w 86"/>
                <a:gd name="T3" fmla="*/ 0 h 51"/>
                <a:gd name="T4" fmla="*/ 0 w 86"/>
                <a:gd name="T5" fmla="*/ 26 h 51"/>
                <a:gd name="T6" fmla="*/ 13 w 86"/>
                <a:gd name="T7" fmla="*/ 51 h 51"/>
                <a:gd name="T8" fmla="*/ 86 w 86"/>
                <a:gd name="T9" fmla="*/ 15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51">
                  <a:moveTo>
                    <a:pt x="86" y="15"/>
                  </a:moveTo>
                  <a:lnTo>
                    <a:pt x="55" y="0"/>
                  </a:lnTo>
                  <a:lnTo>
                    <a:pt x="0" y="26"/>
                  </a:lnTo>
                  <a:lnTo>
                    <a:pt x="13" y="51"/>
                  </a:lnTo>
                  <a:lnTo>
                    <a:pt x="86" y="15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6" name="Freeform 931"/>
            <p:cNvSpPr>
              <a:spLocks/>
            </p:cNvSpPr>
            <p:nvPr/>
          </p:nvSpPr>
          <p:spPr bwMode="auto">
            <a:xfrm>
              <a:off x="2736" y="3034"/>
              <a:ext cx="180" cy="26"/>
            </a:xfrm>
            <a:custGeom>
              <a:avLst/>
              <a:gdLst>
                <a:gd name="T0" fmla="*/ 56 w 180"/>
                <a:gd name="T1" fmla="*/ 0 h 26"/>
                <a:gd name="T2" fmla="*/ 0 w 180"/>
                <a:gd name="T3" fmla="*/ 26 h 26"/>
                <a:gd name="T4" fmla="*/ 125 w 180"/>
                <a:gd name="T5" fmla="*/ 26 h 26"/>
                <a:gd name="T6" fmla="*/ 180 w 180"/>
                <a:gd name="T7" fmla="*/ 0 h 26"/>
                <a:gd name="T8" fmla="*/ 56 w 18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6">
                  <a:moveTo>
                    <a:pt x="56" y="0"/>
                  </a:moveTo>
                  <a:lnTo>
                    <a:pt x="0" y="26"/>
                  </a:lnTo>
                  <a:lnTo>
                    <a:pt x="125" y="26"/>
                  </a:lnTo>
                  <a:lnTo>
                    <a:pt x="18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7" name="Freeform 932"/>
            <p:cNvSpPr>
              <a:spLocks/>
            </p:cNvSpPr>
            <p:nvPr/>
          </p:nvSpPr>
          <p:spPr bwMode="auto">
            <a:xfrm>
              <a:off x="2639" y="3096"/>
              <a:ext cx="163" cy="25"/>
            </a:xfrm>
            <a:custGeom>
              <a:avLst/>
              <a:gdLst>
                <a:gd name="T0" fmla="*/ 159 w 163"/>
                <a:gd name="T1" fmla="*/ 0 h 25"/>
                <a:gd name="T2" fmla="*/ 26 w 163"/>
                <a:gd name="T3" fmla="*/ 0 h 25"/>
                <a:gd name="T4" fmla="*/ 0 w 163"/>
                <a:gd name="T5" fmla="*/ 25 h 25"/>
                <a:gd name="T6" fmla="*/ 163 w 163"/>
                <a:gd name="T7" fmla="*/ 25 h 25"/>
                <a:gd name="T8" fmla="*/ 159 w 16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5">
                  <a:moveTo>
                    <a:pt x="159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3" y="25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8" name="Freeform 933"/>
            <p:cNvSpPr>
              <a:spLocks/>
            </p:cNvSpPr>
            <p:nvPr/>
          </p:nvSpPr>
          <p:spPr bwMode="auto">
            <a:xfrm>
              <a:off x="2789" y="3068"/>
              <a:ext cx="86" cy="53"/>
            </a:xfrm>
            <a:custGeom>
              <a:avLst/>
              <a:gdLst>
                <a:gd name="T0" fmla="*/ 86 w 86"/>
                <a:gd name="T1" fmla="*/ 17 h 53"/>
                <a:gd name="T2" fmla="*/ 55 w 86"/>
                <a:gd name="T3" fmla="*/ 0 h 53"/>
                <a:gd name="T4" fmla="*/ 0 w 86"/>
                <a:gd name="T5" fmla="*/ 28 h 53"/>
                <a:gd name="T6" fmla="*/ 13 w 86"/>
                <a:gd name="T7" fmla="*/ 53 h 53"/>
                <a:gd name="T8" fmla="*/ 86 w 86"/>
                <a:gd name="T9" fmla="*/ 1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53">
                  <a:moveTo>
                    <a:pt x="86" y="17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3"/>
                  </a:lnTo>
                  <a:lnTo>
                    <a:pt x="86" y="17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9" name="Freeform 934"/>
            <p:cNvSpPr>
              <a:spLocks/>
            </p:cNvSpPr>
            <p:nvPr/>
          </p:nvSpPr>
          <p:spPr bwMode="auto">
            <a:xfrm>
              <a:off x="2665" y="3068"/>
              <a:ext cx="179" cy="28"/>
            </a:xfrm>
            <a:custGeom>
              <a:avLst/>
              <a:gdLst>
                <a:gd name="T0" fmla="*/ 55 w 179"/>
                <a:gd name="T1" fmla="*/ 0 h 28"/>
                <a:gd name="T2" fmla="*/ 0 w 179"/>
                <a:gd name="T3" fmla="*/ 28 h 28"/>
                <a:gd name="T4" fmla="*/ 124 w 179"/>
                <a:gd name="T5" fmla="*/ 28 h 28"/>
                <a:gd name="T6" fmla="*/ 179 w 179"/>
                <a:gd name="T7" fmla="*/ 0 h 28"/>
                <a:gd name="T8" fmla="*/ 55 w 17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28">
                  <a:moveTo>
                    <a:pt x="55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7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0" name="Freeform 935"/>
            <p:cNvSpPr>
              <a:spLocks/>
            </p:cNvSpPr>
            <p:nvPr/>
          </p:nvSpPr>
          <p:spPr bwMode="auto">
            <a:xfrm>
              <a:off x="2947" y="3026"/>
              <a:ext cx="165" cy="25"/>
            </a:xfrm>
            <a:custGeom>
              <a:avLst/>
              <a:gdLst>
                <a:gd name="T0" fmla="*/ 160 w 165"/>
                <a:gd name="T1" fmla="*/ 0 h 25"/>
                <a:gd name="T2" fmla="*/ 26 w 165"/>
                <a:gd name="T3" fmla="*/ 0 h 25"/>
                <a:gd name="T4" fmla="*/ 0 w 165"/>
                <a:gd name="T5" fmla="*/ 25 h 25"/>
                <a:gd name="T6" fmla="*/ 165 w 165"/>
                <a:gd name="T7" fmla="*/ 25 h 25"/>
                <a:gd name="T8" fmla="*/ 160 w 165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5">
                  <a:moveTo>
                    <a:pt x="160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5" y="25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1" name="Freeform 936"/>
            <p:cNvSpPr>
              <a:spLocks/>
            </p:cNvSpPr>
            <p:nvPr/>
          </p:nvSpPr>
          <p:spPr bwMode="auto">
            <a:xfrm>
              <a:off x="3099" y="2998"/>
              <a:ext cx="85" cy="53"/>
            </a:xfrm>
            <a:custGeom>
              <a:avLst/>
              <a:gdLst>
                <a:gd name="T0" fmla="*/ 85 w 85"/>
                <a:gd name="T1" fmla="*/ 17 h 53"/>
                <a:gd name="T2" fmla="*/ 54 w 85"/>
                <a:gd name="T3" fmla="*/ 0 h 53"/>
                <a:gd name="T4" fmla="*/ 0 w 85"/>
                <a:gd name="T5" fmla="*/ 28 h 53"/>
                <a:gd name="T6" fmla="*/ 13 w 85"/>
                <a:gd name="T7" fmla="*/ 53 h 53"/>
                <a:gd name="T8" fmla="*/ 85 w 85"/>
                <a:gd name="T9" fmla="*/ 1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3">
                  <a:moveTo>
                    <a:pt x="85" y="17"/>
                  </a:moveTo>
                  <a:lnTo>
                    <a:pt x="54" y="0"/>
                  </a:lnTo>
                  <a:lnTo>
                    <a:pt x="0" y="28"/>
                  </a:lnTo>
                  <a:lnTo>
                    <a:pt x="13" y="53"/>
                  </a:lnTo>
                  <a:lnTo>
                    <a:pt x="85" y="17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2" name="Freeform 937"/>
            <p:cNvSpPr>
              <a:spLocks/>
            </p:cNvSpPr>
            <p:nvPr/>
          </p:nvSpPr>
          <p:spPr bwMode="auto">
            <a:xfrm>
              <a:off x="2973" y="2998"/>
              <a:ext cx="180" cy="28"/>
            </a:xfrm>
            <a:custGeom>
              <a:avLst/>
              <a:gdLst>
                <a:gd name="T0" fmla="*/ 56 w 180"/>
                <a:gd name="T1" fmla="*/ 0 h 28"/>
                <a:gd name="T2" fmla="*/ 0 w 180"/>
                <a:gd name="T3" fmla="*/ 28 h 28"/>
                <a:gd name="T4" fmla="*/ 126 w 180"/>
                <a:gd name="T5" fmla="*/ 28 h 28"/>
                <a:gd name="T6" fmla="*/ 180 w 180"/>
                <a:gd name="T7" fmla="*/ 0 h 28"/>
                <a:gd name="T8" fmla="*/ 56 w 180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8">
                  <a:moveTo>
                    <a:pt x="56" y="0"/>
                  </a:moveTo>
                  <a:lnTo>
                    <a:pt x="0" y="28"/>
                  </a:lnTo>
                  <a:lnTo>
                    <a:pt x="126" y="28"/>
                  </a:lnTo>
                  <a:lnTo>
                    <a:pt x="18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3" name="Freeform 938"/>
            <p:cNvSpPr>
              <a:spLocks/>
            </p:cNvSpPr>
            <p:nvPr/>
          </p:nvSpPr>
          <p:spPr bwMode="auto">
            <a:xfrm>
              <a:off x="2875" y="3060"/>
              <a:ext cx="163" cy="25"/>
            </a:xfrm>
            <a:custGeom>
              <a:avLst/>
              <a:gdLst>
                <a:gd name="T0" fmla="*/ 158 w 163"/>
                <a:gd name="T1" fmla="*/ 0 h 25"/>
                <a:gd name="T2" fmla="*/ 26 w 163"/>
                <a:gd name="T3" fmla="*/ 0 h 25"/>
                <a:gd name="T4" fmla="*/ 0 w 163"/>
                <a:gd name="T5" fmla="*/ 25 h 25"/>
                <a:gd name="T6" fmla="*/ 163 w 163"/>
                <a:gd name="T7" fmla="*/ 25 h 25"/>
                <a:gd name="T8" fmla="*/ 158 w 16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5">
                  <a:moveTo>
                    <a:pt x="158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3" y="25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4" name="Freeform 939"/>
            <p:cNvSpPr>
              <a:spLocks/>
            </p:cNvSpPr>
            <p:nvPr/>
          </p:nvSpPr>
          <p:spPr bwMode="auto">
            <a:xfrm>
              <a:off x="3025" y="3034"/>
              <a:ext cx="87" cy="51"/>
            </a:xfrm>
            <a:custGeom>
              <a:avLst/>
              <a:gdLst>
                <a:gd name="T0" fmla="*/ 87 w 87"/>
                <a:gd name="T1" fmla="*/ 15 h 51"/>
                <a:gd name="T2" fmla="*/ 56 w 87"/>
                <a:gd name="T3" fmla="*/ 0 h 51"/>
                <a:gd name="T4" fmla="*/ 0 w 87"/>
                <a:gd name="T5" fmla="*/ 26 h 51"/>
                <a:gd name="T6" fmla="*/ 13 w 87"/>
                <a:gd name="T7" fmla="*/ 51 h 51"/>
                <a:gd name="T8" fmla="*/ 87 w 87"/>
                <a:gd name="T9" fmla="*/ 15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51">
                  <a:moveTo>
                    <a:pt x="87" y="15"/>
                  </a:moveTo>
                  <a:lnTo>
                    <a:pt x="56" y="0"/>
                  </a:lnTo>
                  <a:lnTo>
                    <a:pt x="0" y="26"/>
                  </a:lnTo>
                  <a:lnTo>
                    <a:pt x="13" y="51"/>
                  </a:lnTo>
                  <a:lnTo>
                    <a:pt x="87" y="15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5" name="Freeform 940"/>
            <p:cNvSpPr>
              <a:spLocks/>
            </p:cNvSpPr>
            <p:nvPr/>
          </p:nvSpPr>
          <p:spPr bwMode="auto">
            <a:xfrm>
              <a:off x="2901" y="3034"/>
              <a:ext cx="180" cy="26"/>
            </a:xfrm>
            <a:custGeom>
              <a:avLst/>
              <a:gdLst>
                <a:gd name="T0" fmla="*/ 56 w 180"/>
                <a:gd name="T1" fmla="*/ 0 h 26"/>
                <a:gd name="T2" fmla="*/ 0 w 180"/>
                <a:gd name="T3" fmla="*/ 26 h 26"/>
                <a:gd name="T4" fmla="*/ 124 w 180"/>
                <a:gd name="T5" fmla="*/ 26 h 26"/>
                <a:gd name="T6" fmla="*/ 180 w 180"/>
                <a:gd name="T7" fmla="*/ 0 h 26"/>
                <a:gd name="T8" fmla="*/ 56 w 18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26">
                  <a:moveTo>
                    <a:pt x="56" y="0"/>
                  </a:moveTo>
                  <a:lnTo>
                    <a:pt x="0" y="26"/>
                  </a:lnTo>
                  <a:lnTo>
                    <a:pt x="124" y="26"/>
                  </a:lnTo>
                  <a:lnTo>
                    <a:pt x="18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6" name="Freeform 941"/>
            <p:cNvSpPr>
              <a:spLocks/>
            </p:cNvSpPr>
            <p:nvPr/>
          </p:nvSpPr>
          <p:spPr bwMode="auto">
            <a:xfrm>
              <a:off x="2803" y="3096"/>
              <a:ext cx="164" cy="25"/>
            </a:xfrm>
            <a:custGeom>
              <a:avLst/>
              <a:gdLst>
                <a:gd name="T0" fmla="*/ 159 w 164"/>
                <a:gd name="T1" fmla="*/ 0 h 25"/>
                <a:gd name="T2" fmla="*/ 27 w 164"/>
                <a:gd name="T3" fmla="*/ 0 h 25"/>
                <a:gd name="T4" fmla="*/ 0 w 164"/>
                <a:gd name="T5" fmla="*/ 25 h 25"/>
                <a:gd name="T6" fmla="*/ 164 w 164"/>
                <a:gd name="T7" fmla="*/ 25 h 25"/>
                <a:gd name="T8" fmla="*/ 159 w 164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4" h="25">
                  <a:moveTo>
                    <a:pt x="159" y="0"/>
                  </a:moveTo>
                  <a:lnTo>
                    <a:pt x="27" y="0"/>
                  </a:lnTo>
                  <a:lnTo>
                    <a:pt x="0" y="25"/>
                  </a:lnTo>
                  <a:lnTo>
                    <a:pt x="164" y="25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7" name="Freeform 942"/>
            <p:cNvSpPr>
              <a:spLocks/>
            </p:cNvSpPr>
            <p:nvPr/>
          </p:nvSpPr>
          <p:spPr bwMode="auto">
            <a:xfrm>
              <a:off x="2954" y="3068"/>
              <a:ext cx="86" cy="53"/>
            </a:xfrm>
            <a:custGeom>
              <a:avLst/>
              <a:gdLst>
                <a:gd name="T0" fmla="*/ 86 w 86"/>
                <a:gd name="T1" fmla="*/ 17 h 53"/>
                <a:gd name="T2" fmla="*/ 55 w 86"/>
                <a:gd name="T3" fmla="*/ 0 h 53"/>
                <a:gd name="T4" fmla="*/ 0 w 86"/>
                <a:gd name="T5" fmla="*/ 28 h 53"/>
                <a:gd name="T6" fmla="*/ 13 w 86"/>
                <a:gd name="T7" fmla="*/ 53 h 53"/>
                <a:gd name="T8" fmla="*/ 86 w 86"/>
                <a:gd name="T9" fmla="*/ 1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53">
                  <a:moveTo>
                    <a:pt x="86" y="17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3"/>
                  </a:lnTo>
                  <a:lnTo>
                    <a:pt x="86" y="17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78" name="Freeform 943"/>
            <p:cNvSpPr>
              <a:spLocks/>
            </p:cNvSpPr>
            <p:nvPr/>
          </p:nvSpPr>
          <p:spPr bwMode="auto">
            <a:xfrm>
              <a:off x="2830" y="3068"/>
              <a:ext cx="179" cy="28"/>
            </a:xfrm>
            <a:custGeom>
              <a:avLst/>
              <a:gdLst>
                <a:gd name="T0" fmla="*/ 55 w 179"/>
                <a:gd name="T1" fmla="*/ 0 h 28"/>
                <a:gd name="T2" fmla="*/ 0 w 179"/>
                <a:gd name="T3" fmla="*/ 28 h 28"/>
                <a:gd name="T4" fmla="*/ 124 w 179"/>
                <a:gd name="T5" fmla="*/ 28 h 28"/>
                <a:gd name="T6" fmla="*/ 179 w 179"/>
                <a:gd name="T7" fmla="*/ 0 h 28"/>
                <a:gd name="T8" fmla="*/ 55 w 17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28">
                  <a:moveTo>
                    <a:pt x="55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7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" name="Freeform 944"/>
            <p:cNvSpPr>
              <a:spLocks/>
            </p:cNvSpPr>
            <p:nvPr/>
          </p:nvSpPr>
          <p:spPr bwMode="auto">
            <a:xfrm>
              <a:off x="3112" y="3026"/>
              <a:ext cx="163" cy="25"/>
            </a:xfrm>
            <a:custGeom>
              <a:avLst/>
              <a:gdLst>
                <a:gd name="T0" fmla="*/ 160 w 163"/>
                <a:gd name="T1" fmla="*/ 0 h 25"/>
                <a:gd name="T2" fmla="*/ 26 w 163"/>
                <a:gd name="T3" fmla="*/ 0 h 25"/>
                <a:gd name="T4" fmla="*/ 0 w 163"/>
                <a:gd name="T5" fmla="*/ 25 h 25"/>
                <a:gd name="T6" fmla="*/ 163 w 163"/>
                <a:gd name="T7" fmla="*/ 25 h 25"/>
                <a:gd name="T8" fmla="*/ 160 w 16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25">
                  <a:moveTo>
                    <a:pt x="160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3" y="25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" name="Freeform 945"/>
            <p:cNvSpPr>
              <a:spLocks/>
            </p:cNvSpPr>
            <p:nvPr/>
          </p:nvSpPr>
          <p:spPr bwMode="auto">
            <a:xfrm>
              <a:off x="3262" y="2998"/>
              <a:ext cx="86" cy="53"/>
            </a:xfrm>
            <a:custGeom>
              <a:avLst/>
              <a:gdLst>
                <a:gd name="T0" fmla="*/ 86 w 86"/>
                <a:gd name="T1" fmla="*/ 17 h 53"/>
                <a:gd name="T2" fmla="*/ 55 w 86"/>
                <a:gd name="T3" fmla="*/ 0 h 53"/>
                <a:gd name="T4" fmla="*/ 0 w 86"/>
                <a:gd name="T5" fmla="*/ 28 h 53"/>
                <a:gd name="T6" fmla="*/ 13 w 86"/>
                <a:gd name="T7" fmla="*/ 53 h 53"/>
                <a:gd name="T8" fmla="*/ 86 w 86"/>
                <a:gd name="T9" fmla="*/ 1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53">
                  <a:moveTo>
                    <a:pt x="86" y="17"/>
                  </a:moveTo>
                  <a:lnTo>
                    <a:pt x="55" y="0"/>
                  </a:lnTo>
                  <a:lnTo>
                    <a:pt x="0" y="28"/>
                  </a:lnTo>
                  <a:lnTo>
                    <a:pt x="13" y="53"/>
                  </a:lnTo>
                  <a:lnTo>
                    <a:pt x="86" y="17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946"/>
            <p:cNvSpPr>
              <a:spLocks/>
            </p:cNvSpPr>
            <p:nvPr/>
          </p:nvSpPr>
          <p:spPr bwMode="auto">
            <a:xfrm>
              <a:off x="3138" y="2998"/>
              <a:ext cx="179" cy="28"/>
            </a:xfrm>
            <a:custGeom>
              <a:avLst/>
              <a:gdLst>
                <a:gd name="T0" fmla="*/ 55 w 179"/>
                <a:gd name="T1" fmla="*/ 0 h 28"/>
                <a:gd name="T2" fmla="*/ 0 w 179"/>
                <a:gd name="T3" fmla="*/ 28 h 28"/>
                <a:gd name="T4" fmla="*/ 124 w 179"/>
                <a:gd name="T5" fmla="*/ 28 h 28"/>
                <a:gd name="T6" fmla="*/ 179 w 179"/>
                <a:gd name="T7" fmla="*/ 0 h 28"/>
                <a:gd name="T8" fmla="*/ 55 w 17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28">
                  <a:moveTo>
                    <a:pt x="55" y="0"/>
                  </a:moveTo>
                  <a:lnTo>
                    <a:pt x="0" y="28"/>
                  </a:lnTo>
                  <a:lnTo>
                    <a:pt x="124" y="28"/>
                  </a:lnTo>
                  <a:lnTo>
                    <a:pt x="17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947"/>
            <p:cNvSpPr>
              <a:spLocks/>
            </p:cNvSpPr>
            <p:nvPr/>
          </p:nvSpPr>
          <p:spPr bwMode="auto">
            <a:xfrm>
              <a:off x="3038" y="3060"/>
              <a:ext cx="165" cy="25"/>
            </a:xfrm>
            <a:custGeom>
              <a:avLst/>
              <a:gdLst>
                <a:gd name="T0" fmla="*/ 160 w 165"/>
                <a:gd name="T1" fmla="*/ 0 h 25"/>
                <a:gd name="T2" fmla="*/ 26 w 165"/>
                <a:gd name="T3" fmla="*/ 0 h 25"/>
                <a:gd name="T4" fmla="*/ 0 w 165"/>
                <a:gd name="T5" fmla="*/ 25 h 25"/>
                <a:gd name="T6" fmla="*/ 165 w 165"/>
                <a:gd name="T7" fmla="*/ 25 h 25"/>
                <a:gd name="T8" fmla="*/ 160 w 165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5">
                  <a:moveTo>
                    <a:pt x="160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5" y="25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948"/>
            <p:cNvSpPr>
              <a:spLocks/>
            </p:cNvSpPr>
            <p:nvPr/>
          </p:nvSpPr>
          <p:spPr bwMode="auto">
            <a:xfrm>
              <a:off x="3190" y="3034"/>
              <a:ext cx="85" cy="51"/>
            </a:xfrm>
            <a:custGeom>
              <a:avLst/>
              <a:gdLst>
                <a:gd name="T0" fmla="*/ 85 w 85"/>
                <a:gd name="T1" fmla="*/ 15 h 51"/>
                <a:gd name="T2" fmla="*/ 56 w 85"/>
                <a:gd name="T3" fmla="*/ 0 h 51"/>
                <a:gd name="T4" fmla="*/ 0 w 85"/>
                <a:gd name="T5" fmla="*/ 26 h 51"/>
                <a:gd name="T6" fmla="*/ 13 w 85"/>
                <a:gd name="T7" fmla="*/ 51 h 51"/>
                <a:gd name="T8" fmla="*/ 85 w 85"/>
                <a:gd name="T9" fmla="*/ 15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1">
                  <a:moveTo>
                    <a:pt x="85" y="15"/>
                  </a:moveTo>
                  <a:lnTo>
                    <a:pt x="56" y="0"/>
                  </a:lnTo>
                  <a:lnTo>
                    <a:pt x="0" y="26"/>
                  </a:lnTo>
                  <a:lnTo>
                    <a:pt x="13" y="51"/>
                  </a:lnTo>
                  <a:lnTo>
                    <a:pt x="85" y="15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949"/>
            <p:cNvSpPr>
              <a:spLocks/>
            </p:cNvSpPr>
            <p:nvPr/>
          </p:nvSpPr>
          <p:spPr bwMode="auto">
            <a:xfrm>
              <a:off x="3064" y="3034"/>
              <a:ext cx="182" cy="26"/>
            </a:xfrm>
            <a:custGeom>
              <a:avLst/>
              <a:gdLst>
                <a:gd name="T0" fmla="*/ 56 w 182"/>
                <a:gd name="T1" fmla="*/ 0 h 26"/>
                <a:gd name="T2" fmla="*/ 0 w 182"/>
                <a:gd name="T3" fmla="*/ 26 h 26"/>
                <a:gd name="T4" fmla="*/ 126 w 182"/>
                <a:gd name="T5" fmla="*/ 26 h 26"/>
                <a:gd name="T6" fmla="*/ 182 w 182"/>
                <a:gd name="T7" fmla="*/ 0 h 26"/>
                <a:gd name="T8" fmla="*/ 56 w 182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6">
                  <a:moveTo>
                    <a:pt x="56" y="0"/>
                  </a:moveTo>
                  <a:lnTo>
                    <a:pt x="0" y="26"/>
                  </a:lnTo>
                  <a:lnTo>
                    <a:pt x="126" y="26"/>
                  </a:lnTo>
                  <a:lnTo>
                    <a:pt x="182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950"/>
            <p:cNvSpPr>
              <a:spLocks/>
            </p:cNvSpPr>
            <p:nvPr/>
          </p:nvSpPr>
          <p:spPr bwMode="auto">
            <a:xfrm>
              <a:off x="2640" y="3447"/>
              <a:ext cx="82" cy="165"/>
            </a:xfrm>
            <a:custGeom>
              <a:avLst/>
              <a:gdLst>
                <a:gd name="T0" fmla="*/ 82 w 82"/>
                <a:gd name="T1" fmla="*/ 82 h 165"/>
                <a:gd name="T2" fmla="*/ 0 w 82"/>
                <a:gd name="T3" fmla="*/ 165 h 165"/>
                <a:gd name="T4" fmla="*/ 0 w 82"/>
                <a:gd name="T5" fmla="*/ 0 h 165"/>
                <a:gd name="T6" fmla="*/ 82 w 82"/>
                <a:gd name="T7" fmla="*/ 82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5">
                  <a:moveTo>
                    <a:pt x="82" y="82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51"/>
            <p:cNvSpPr>
              <a:spLocks/>
            </p:cNvSpPr>
            <p:nvPr/>
          </p:nvSpPr>
          <p:spPr bwMode="auto">
            <a:xfrm>
              <a:off x="2640" y="3447"/>
              <a:ext cx="163" cy="82"/>
            </a:xfrm>
            <a:custGeom>
              <a:avLst/>
              <a:gdLst>
                <a:gd name="T0" fmla="*/ 163 w 163"/>
                <a:gd name="T1" fmla="*/ 0 h 82"/>
                <a:gd name="T2" fmla="*/ 82 w 163"/>
                <a:gd name="T3" fmla="*/ 82 h 82"/>
                <a:gd name="T4" fmla="*/ 0 w 163"/>
                <a:gd name="T5" fmla="*/ 0 h 82"/>
                <a:gd name="T6" fmla="*/ 163 w 163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0"/>
                  </a:moveTo>
                  <a:lnTo>
                    <a:pt x="82" y="82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952"/>
            <p:cNvSpPr>
              <a:spLocks/>
            </p:cNvSpPr>
            <p:nvPr/>
          </p:nvSpPr>
          <p:spPr bwMode="auto">
            <a:xfrm>
              <a:off x="2722" y="3447"/>
              <a:ext cx="81" cy="165"/>
            </a:xfrm>
            <a:custGeom>
              <a:avLst/>
              <a:gdLst>
                <a:gd name="T0" fmla="*/ 81 w 81"/>
                <a:gd name="T1" fmla="*/ 0 h 165"/>
                <a:gd name="T2" fmla="*/ 81 w 81"/>
                <a:gd name="T3" fmla="*/ 165 h 165"/>
                <a:gd name="T4" fmla="*/ 0 w 81"/>
                <a:gd name="T5" fmla="*/ 82 h 165"/>
                <a:gd name="T6" fmla="*/ 81 w 81"/>
                <a:gd name="T7" fmla="*/ 0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5">
                  <a:moveTo>
                    <a:pt x="81" y="0"/>
                  </a:moveTo>
                  <a:lnTo>
                    <a:pt x="81" y="165"/>
                  </a:lnTo>
                  <a:lnTo>
                    <a:pt x="0" y="8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53"/>
            <p:cNvSpPr>
              <a:spLocks/>
            </p:cNvSpPr>
            <p:nvPr/>
          </p:nvSpPr>
          <p:spPr bwMode="auto">
            <a:xfrm>
              <a:off x="2640" y="3529"/>
              <a:ext cx="163" cy="83"/>
            </a:xfrm>
            <a:custGeom>
              <a:avLst/>
              <a:gdLst>
                <a:gd name="T0" fmla="*/ 163 w 163"/>
                <a:gd name="T1" fmla="*/ 83 h 83"/>
                <a:gd name="T2" fmla="*/ 0 w 163"/>
                <a:gd name="T3" fmla="*/ 83 h 83"/>
                <a:gd name="T4" fmla="*/ 82 w 163"/>
                <a:gd name="T5" fmla="*/ 0 h 83"/>
                <a:gd name="T6" fmla="*/ 163 w 163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3">
                  <a:moveTo>
                    <a:pt x="163" y="83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163" y="8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954"/>
            <p:cNvSpPr>
              <a:spLocks noChangeArrowheads="1"/>
            </p:cNvSpPr>
            <p:nvPr/>
          </p:nvSpPr>
          <p:spPr bwMode="auto">
            <a:xfrm>
              <a:off x="2660" y="3467"/>
              <a:ext cx="124" cy="125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13" name="Freeform 955"/>
            <p:cNvSpPr>
              <a:spLocks/>
            </p:cNvSpPr>
            <p:nvPr/>
          </p:nvSpPr>
          <p:spPr bwMode="auto">
            <a:xfrm>
              <a:off x="2803" y="3447"/>
              <a:ext cx="82" cy="165"/>
            </a:xfrm>
            <a:custGeom>
              <a:avLst/>
              <a:gdLst>
                <a:gd name="T0" fmla="*/ 82 w 82"/>
                <a:gd name="T1" fmla="*/ 82 h 165"/>
                <a:gd name="T2" fmla="*/ 0 w 82"/>
                <a:gd name="T3" fmla="*/ 165 h 165"/>
                <a:gd name="T4" fmla="*/ 0 w 82"/>
                <a:gd name="T5" fmla="*/ 0 h 165"/>
                <a:gd name="T6" fmla="*/ 82 w 82"/>
                <a:gd name="T7" fmla="*/ 82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5">
                  <a:moveTo>
                    <a:pt x="82" y="82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956"/>
            <p:cNvSpPr>
              <a:spLocks/>
            </p:cNvSpPr>
            <p:nvPr/>
          </p:nvSpPr>
          <p:spPr bwMode="auto">
            <a:xfrm>
              <a:off x="2803" y="3447"/>
              <a:ext cx="165" cy="82"/>
            </a:xfrm>
            <a:custGeom>
              <a:avLst/>
              <a:gdLst>
                <a:gd name="T0" fmla="*/ 165 w 165"/>
                <a:gd name="T1" fmla="*/ 0 h 82"/>
                <a:gd name="T2" fmla="*/ 82 w 165"/>
                <a:gd name="T3" fmla="*/ 82 h 82"/>
                <a:gd name="T4" fmla="*/ 0 w 165"/>
                <a:gd name="T5" fmla="*/ 0 h 82"/>
                <a:gd name="T6" fmla="*/ 165 w 165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2">
                  <a:moveTo>
                    <a:pt x="165" y="0"/>
                  </a:moveTo>
                  <a:lnTo>
                    <a:pt x="82" y="82"/>
                  </a:lnTo>
                  <a:lnTo>
                    <a:pt x="0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957"/>
            <p:cNvSpPr>
              <a:spLocks/>
            </p:cNvSpPr>
            <p:nvPr/>
          </p:nvSpPr>
          <p:spPr bwMode="auto">
            <a:xfrm>
              <a:off x="2885" y="3447"/>
              <a:ext cx="83" cy="165"/>
            </a:xfrm>
            <a:custGeom>
              <a:avLst/>
              <a:gdLst>
                <a:gd name="T0" fmla="*/ 83 w 83"/>
                <a:gd name="T1" fmla="*/ 0 h 165"/>
                <a:gd name="T2" fmla="*/ 83 w 83"/>
                <a:gd name="T3" fmla="*/ 165 h 165"/>
                <a:gd name="T4" fmla="*/ 0 w 83"/>
                <a:gd name="T5" fmla="*/ 82 h 165"/>
                <a:gd name="T6" fmla="*/ 83 w 83"/>
                <a:gd name="T7" fmla="*/ 0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65">
                  <a:moveTo>
                    <a:pt x="83" y="0"/>
                  </a:moveTo>
                  <a:lnTo>
                    <a:pt x="83" y="165"/>
                  </a:lnTo>
                  <a:lnTo>
                    <a:pt x="0" y="82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93" name="Freeform 958"/>
            <p:cNvSpPr>
              <a:spLocks/>
            </p:cNvSpPr>
            <p:nvPr/>
          </p:nvSpPr>
          <p:spPr bwMode="auto">
            <a:xfrm>
              <a:off x="2803" y="3529"/>
              <a:ext cx="165" cy="83"/>
            </a:xfrm>
            <a:custGeom>
              <a:avLst/>
              <a:gdLst>
                <a:gd name="T0" fmla="*/ 165 w 165"/>
                <a:gd name="T1" fmla="*/ 83 h 83"/>
                <a:gd name="T2" fmla="*/ 0 w 165"/>
                <a:gd name="T3" fmla="*/ 83 h 83"/>
                <a:gd name="T4" fmla="*/ 82 w 165"/>
                <a:gd name="T5" fmla="*/ 0 h 83"/>
                <a:gd name="T6" fmla="*/ 165 w 165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3">
                  <a:moveTo>
                    <a:pt x="165" y="83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165" y="8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94" name="Rectangle 959"/>
            <p:cNvSpPr>
              <a:spLocks noChangeArrowheads="1"/>
            </p:cNvSpPr>
            <p:nvPr/>
          </p:nvSpPr>
          <p:spPr bwMode="auto">
            <a:xfrm>
              <a:off x="2823" y="3467"/>
              <a:ext cx="126" cy="125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95" name="Freeform 960"/>
            <p:cNvSpPr>
              <a:spLocks/>
            </p:cNvSpPr>
            <p:nvPr/>
          </p:nvSpPr>
          <p:spPr bwMode="auto">
            <a:xfrm>
              <a:off x="2968" y="3447"/>
              <a:ext cx="82" cy="165"/>
            </a:xfrm>
            <a:custGeom>
              <a:avLst/>
              <a:gdLst>
                <a:gd name="T0" fmla="*/ 82 w 82"/>
                <a:gd name="T1" fmla="*/ 82 h 165"/>
                <a:gd name="T2" fmla="*/ 0 w 82"/>
                <a:gd name="T3" fmla="*/ 165 h 165"/>
                <a:gd name="T4" fmla="*/ 0 w 82"/>
                <a:gd name="T5" fmla="*/ 0 h 165"/>
                <a:gd name="T6" fmla="*/ 82 w 82"/>
                <a:gd name="T7" fmla="*/ 82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5">
                  <a:moveTo>
                    <a:pt x="82" y="82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96" name="Freeform 961"/>
            <p:cNvSpPr>
              <a:spLocks/>
            </p:cNvSpPr>
            <p:nvPr/>
          </p:nvSpPr>
          <p:spPr bwMode="auto">
            <a:xfrm>
              <a:off x="2968" y="3447"/>
              <a:ext cx="163" cy="82"/>
            </a:xfrm>
            <a:custGeom>
              <a:avLst/>
              <a:gdLst>
                <a:gd name="T0" fmla="*/ 163 w 163"/>
                <a:gd name="T1" fmla="*/ 0 h 82"/>
                <a:gd name="T2" fmla="*/ 82 w 163"/>
                <a:gd name="T3" fmla="*/ 82 h 82"/>
                <a:gd name="T4" fmla="*/ 0 w 163"/>
                <a:gd name="T5" fmla="*/ 0 h 82"/>
                <a:gd name="T6" fmla="*/ 163 w 163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0"/>
                  </a:moveTo>
                  <a:lnTo>
                    <a:pt x="82" y="82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97" name="Freeform 962"/>
            <p:cNvSpPr>
              <a:spLocks/>
            </p:cNvSpPr>
            <p:nvPr/>
          </p:nvSpPr>
          <p:spPr bwMode="auto">
            <a:xfrm>
              <a:off x="3050" y="3447"/>
              <a:ext cx="81" cy="165"/>
            </a:xfrm>
            <a:custGeom>
              <a:avLst/>
              <a:gdLst>
                <a:gd name="T0" fmla="*/ 81 w 81"/>
                <a:gd name="T1" fmla="*/ 0 h 165"/>
                <a:gd name="T2" fmla="*/ 81 w 81"/>
                <a:gd name="T3" fmla="*/ 165 h 165"/>
                <a:gd name="T4" fmla="*/ 0 w 81"/>
                <a:gd name="T5" fmla="*/ 82 h 165"/>
                <a:gd name="T6" fmla="*/ 81 w 81"/>
                <a:gd name="T7" fmla="*/ 0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5">
                  <a:moveTo>
                    <a:pt x="81" y="0"/>
                  </a:moveTo>
                  <a:lnTo>
                    <a:pt x="81" y="165"/>
                  </a:lnTo>
                  <a:lnTo>
                    <a:pt x="0" y="8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98" name="Freeform 963"/>
            <p:cNvSpPr>
              <a:spLocks/>
            </p:cNvSpPr>
            <p:nvPr/>
          </p:nvSpPr>
          <p:spPr bwMode="auto">
            <a:xfrm>
              <a:off x="2968" y="3529"/>
              <a:ext cx="163" cy="83"/>
            </a:xfrm>
            <a:custGeom>
              <a:avLst/>
              <a:gdLst>
                <a:gd name="T0" fmla="*/ 163 w 163"/>
                <a:gd name="T1" fmla="*/ 83 h 83"/>
                <a:gd name="T2" fmla="*/ 0 w 163"/>
                <a:gd name="T3" fmla="*/ 83 h 83"/>
                <a:gd name="T4" fmla="*/ 82 w 163"/>
                <a:gd name="T5" fmla="*/ 0 h 83"/>
                <a:gd name="T6" fmla="*/ 163 w 163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3">
                  <a:moveTo>
                    <a:pt x="163" y="83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163" y="83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99" name="Rectangle 964"/>
            <p:cNvSpPr>
              <a:spLocks noChangeArrowheads="1"/>
            </p:cNvSpPr>
            <p:nvPr/>
          </p:nvSpPr>
          <p:spPr bwMode="auto">
            <a:xfrm>
              <a:off x="2988" y="3467"/>
              <a:ext cx="124" cy="125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00" name="Freeform 965"/>
            <p:cNvSpPr>
              <a:spLocks/>
            </p:cNvSpPr>
            <p:nvPr/>
          </p:nvSpPr>
          <p:spPr bwMode="auto">
            <a:xfrm>
              <a:off x="2640" y="3284"/>
              <a:ext cx="82" cy="163"/>
            </a:xfrm>
            <a:custGeom>
              <a:avLst/>
              <a:gdLst>
                <a:gd name="T0" fmla="*/ 82 w 82"/>
                <a:gd name="T1" fmla="*/ 81 h 163"/>
                <a:gd name="T2" fmla="*/ 0 w 82"/>
                <a:gd name="T3" fmla="*/ 163 h 163"/>
                <a:gd name="T4" fmla="*/ 0 w 82"/>
                <a:gd name="T5" fmla="*/ 0 h 163"/>
                <a:gd name="T6" fmla="*/ 82 w 82"/>
                <a:gd name="T7" fmla="*/ 81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82" y="81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1" name="Freeform 966"/>
            <p:cNvSpPr>
              <a:spLocks/>
            </p:cNvSpPr>
            <p:nvPr/>
          </p:nvSpPr>
          <p:spPr bwMode="auto">
            <a:xfrm>
              <a:off x="2640" y="3284"/>
              <a:ext cx="163" cy="81"/>
            </a:xfrm>
            <a:custGeom>
              <a:avLst/>
              <a:gdLst>
                <a:gd name="T0" fmla="*/ 163 w 163"/>
                <a:gd name="T1" fmla="*/ 0 h 81"/>
                <a:gd name="T2" fmla="*/ 82 w 163"/>
                <a:gd name="T3" fmla="*/ 81 h 81"/>
                <a:gd name="T4" fmla="*/ 0 w 163"/>
                <a:gd name="T5" fmla="*/ 0 h 81"/>
                <a:gd name="T6" fmla="*/ 163 w 163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2" name="Freeform 967"/>
            <p:cNvSpPr>
              <a:spLocks/>
            </p:cNvSpPr>
            <p:nvPr/>
          </p:nvSpPr>
          <p:spPr bwMode="auto">
            <a:xfrm>
              <a:off x="2722" y="3284"/>
              <a:ext cx="81" cy="163"/>
            </a:xfrm>
            <a:custGeom>
              <a:avLst/>
              <a:gdLst>
                <a:gd name="T0" fmla="*/ 81 w 81"/>
                <a:gd name="T1" fmla="*/ 0 h 163"/>
                <a:gd name="T2" fmla="*/ 81 w 81"/>
                <a:gd name="T3" fmla="*/ 163 h 163"/>
                <a:gd name="T4" fmla="*/ 0 w 81"/>
                <a:gd name="T5" fmla="*/ 81 h 163"/>
                <a:gd name="T6" fmla="*/ 81 w 81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3">
                  <a:moveTo>
                    <a:pt x="81" y="0"/>
                  </a:moveTo>
                  <a:lnTo>
                    <a:pt x="81" y="163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3" name="Freeform 968"/>
            <p:cNvSpPr>
              <a:spLocks/>
            </p:cNvSpPr>
            <p:nvPr/>
          </p:nvSpPr>
          <p:spPr bwMode="auto">
            <a:xfrm>
              <a:off x="2640" y="3365"/>
              <a:ext cx="163" cy="82"/>
            </a:xfrm>
            <a:custGeom>
              <a:avLst/>
              <a:gdLst>
                <a:gd name="T0" fmla="*/ 163 w 163"/>
                <a:gd name="T1" fmla="*/ 82 h 82"/>
                <a:gd name="T2" fmla="*/ 0 w 163"/>
                <a:gd name="T3" fmla="*/ 82 h 82"/>
                <a:gd name="T4" fmla="*/ 82 w 163"/>
                <a:gd name="T5" fmla="*/ 0 h 82"/>
                <a:gd name="T6" fmla="*/ 163 w 163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3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4" name="Rectangle 969"/>
            <p:cNvSpPr>
              <a:spLocks noChangeArrowheads="1"/>
            </p:cNvSpPr>
            <p:nvPr/>
          </p:nvSpPr>
          <p:spPr bwMode="auto">
            <a:xfrm>
              <a:off x="2660" y="3303"/>
              <a:ext cx="124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05" name="Freeform 970"/>
            <p:cNvSpPr>
              <a:spLocks/>
            </p:cNvSpPr>
            <p:nvPr/>
          </p:nvSpPr>
          <p:spPr bwMode="auto">
            <a:xfrm>
              <a:off x="2803" y="3284"/>
              <a:ext cx="82" cy="163"/>
            </a:xfrm>
            <a:custGeom>
              <a:avLst/>
              <a:gdLst>
                <a:gd name="T0" fmla="*/ 82 w 82"/>
                <a:gd name="T1" fmla="*/ 81 h 163"/>
                <a:gd name="T2" fmla="*/ 0 w 82"/>
                <a:gd name="T3" fmla="*/ 163 h 163"/>
                <a:gd name="T4" fmla="*/ 0 w 82"/>
                <a:gd name="T5" fmla="*/ 0 h 163"/>
                <a:gd name="T6" fmla="*/ 82 w 82"/>
                <a:gd name="T7" fmla="*/ 81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82" y="81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6" name="Freeform 971"/>
            <p:cNvSpPr>
              <a:spLocks/>
            </p:cNvSpPr>
            <p:nvPr/>
          </p:nvSpPr>
          <p:spPr bwMode="auto">
            <a:xfrm>
              <a:off x="2803" y="3284"/>
              <a:ext cx="165" cy="81"/>
            </a:xfrm>
            <a:custGeom>
              <a:avLst/>
              <a:gdLst>
                <a:gd name="T0" fmla="*/ 165 w 165"/>
                <a:gd name="T1" fmla="*/ 0 h 81"/>
                <a:gd name="T2" fmla="*/ 82 w 165"/>
                <a:gd name="T3" fmla="*/ 81 h 81"/>
                <a:gd name="T4" fmla="*/ 0 w 165"/>
                <a:gd name="T5" fmla="*/ 0 h 81"/>
                <a:gd name="T6" fmla="*/ 165 w 165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1">
                  <a:moveTo>
                    <a:pt x="165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7" name="Freeform 972"/>
            <p:cNvSpPr>
              <a:spLocks/>
            </p:cNvSpPr>
            <p:nvPr/>
          </p:nvSpPr>
          <p:spPr bwMode="auto">
            <a:xfrm>
              <a:off x="2885" y="3284"/>
              <a:ext cx="83" cy="163"/>
            </a:xfrm>
            <a:custGeom>
              <a:avLst/>
              <a:gdLst>
                <a:gd name="T0" fmla="*/ 83 w 83"/>
                <a:gd name="T1" fmla="*/ 0 h 163"/>
                <a:gd name="T2" fmla="*/ 83 w 83"/>
                <a:gd name="T3" fmla="*/ 163 h 163"/>
                <a:gd name="T4" fmla="*/ 0 w 83"/>
                <a:gd name="T5" fmla="*/ 81 h 163"/>
                <a:gd name="T6" fmla="*/ 83 w 83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63">
                  <a:moveTo>
                    <a:pt x="83" y="0"/>
                  </a:moveTo>
                  <a:lnTo>
                    <a:pt x="83" y="163"/>
                  </a:lnTo>
                  <a:lnTo>
                    <a:pt x="0" y="8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8" name="Freeform 973"/>
            <p:cNvSpPr>
              <a:spLocks/>
            </p:cNvSpPr>
            <p:nvPr/>
          </p:nvSpPr>
          <p:spPr bwMode="auto">
            <a:xfrm>
              <a:off x="2803" y="3365"/>
              <a:ext cx="165" cy="82"/>
            </a:xfrm>
            <a:custGeom>
              <a:avLst/>
              <a:gdLst>
                <a:gd name="T0" fmla="*/ 165 w 165"/>
                <a:gd name="T1" fmla="*/ 82 h 82"/>
                <a:gd name="T2" fmla="*/ 0 w 165"/>
                <a:gd name="T3" fmla="*/ 82 h 82"/>
                <a:gd name="T4" fmla="*/ 82 w 165"/>
                <a:gd name="T5" fmla="*/ 0 h 82"/>
                <a:gd name="T6" fmla="*/ 165 w 165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2">
                  <a:moveTo>
                    <a:pt x="165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5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09" name="Rectangle 974"/>
            <p:cNvSpPr>
              <a:spLocks noChangeArrowheads="1"/>
            </p:cNvSpPr>
            <p:nvPr/>
          </p:nvSpPr>
          <p:spPr bwMode="auto">
            <a:xfrm>
              <a:off x="2823" y="3303"/>
              <a:ext cx="126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10" name="Freeform 975"/>
            <p:cNvSpPr>
              <a:spLocks/>
            </p:cNvSpPr>
            <p:nvPr/>
          </p:nvSpPr>
          <p:spPr bwMode="auto">
            <a:xfrm>
              <a:off x="2968" y="3284"/>
              <a:ext cx="82" cy="163"/>
            </a:xfrm>
            <a:custGeom>
              <a:avLst/>
              <a:gdLst>
                <a:gd name="T0" fmla="*/ 82 w 82"/>
                <a:gd name="T1" fmla="*/ 81 h 163"/>
                <a:gd name="T2" fmla="*/ 0 w 82"/>
                <a:gd name="T3" fmla="*/ 163 h 163"/>
                <a:gd name="T4" fmla="*/ 0 w 82"/>
                <a:gd name="T5" fmla="*/ 0 h 163"/>
                <a:gd name="T6" fmla="*/ 82 w 82"/>
                <a:gd name="T7" fmla="*/ 81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82" y="81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1" name="Freeform 976"/>
            <p:cNvSpPr>
              <a:spLocks/>
            </p:cNvSpPr>
            <p:nvPr/>
          </p:nvSpPr>
          <p:spPr bwMode="auto">
            <a:xfrm>
              <a:off x="2968" y="3284"/>
              <a:ext cx="163" cy="81"/>
            </a:xfrm>
            <a:custGeom>
              <a:avLst/>
              <a:gdLst>
                <a:gd name="T0" fmla="*/ 163 w 163"/>
                <a:gd name="T1" fmla="*/ 0 h 81"/>
                <a:gd name="T2" fmla="*/ 82 w 163"/>
                <a:gd name="T3" fmla="*/ 81 h 81"/>
                <a:gd name="T4" fmla="*/ 0 w 163"/>
                <a:gd name="T5" fmla="*/ 0 h 81"/>
                <a:gd name="T6" fmla="*/ 163 w 163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2" name="Freeform 977"/>
            <p:cNvSpPr>
              <a:spLocks/>
            </p:cNvSpPr>
            <p:nvPr/>
          </p:nvSpPr>
          <p:spPr bwMode="auto">
            <a:xfrm>
              <a:off x="3050" y="3284"/>
              <a:ext cx="81" cy="163"/>
            </a:xfrm>
            <a:custGeom>
              <a:avLst/>
              <a:gdLst>
                <a:gd name="T0" fmla="*/ 81 w 81"/>
                <a:gd name="T1" fmla="*/ 0 h 163"/>
                <a:gd name="T2" fmla="*/ 81 w 81"/>
                <a:gd name="T3" fmla="*/ 163 h 163"/>
                <a:gd name="T4" fmla="*/ 0 w 81"/>
                <a:gd name="T5" fmla="*/ 81 h 163"/>
                <a:gd name="T6" fmla="*/ 81 w 81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3">
                  <a:moveTo>
                    <a:pt x="81" y="0"/>
                  </a:moveTo>
                  <a:lnTo>
                    <a:pt x="81" y="163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3" name="Freeform 978"/>
            <p:cNvSpPr>
              <a:spLocks/>
            </p:cNvSpPr>
            <p:nvPr/>
          </p:nvSpPr>
          <p:spPr bwMode="auto">
            <a:xfrm>
              <a:off x="2968" y="3365"/>
              <a:ext cx="163" cy="82"/>
            </a:xfrm>
            <a:custGeom>
              <a:avLst/>
              <a:gdLst>
                <a:gd name="T0" fmla="*/ 163 w 163"/>
                <a:gd name="T1" fmla="*/ 82 h 82"/>
                <a:gd name="T2" fmla="*/ 0 w 163"/>
                <a:gd name="T3" fmla="*/ 82 h 82"/>
                <a:gd name="T4" fmla="*/ 82 w 163"/>
                <a:gd name="T5" fmla="*/ 0 h 82"/>
                <a:gd name="T6" fmla="*/ 163 w 163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3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4" name="Rectangle 979"/>
            <p:cNvSpPr>
              <a:spLocks noChangeArrowheads="1"/>
            </p:cNvSpPr>
            <p:nvPr/>
          </p:nvSpPr>
          <p:spPr bwMode="auto">
            <a:xfrm>
              <a:off x="2988" y="3303"/>
              <a:ext cx="124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15" name="Freeform 980"/>
            <p:cNvSpPr>
              <a:spLocks/>
            </p:cNvSpPr>
            <p:nvPr/>
          </p:nvSpPr>
          <p:spPr bwMode="auto">
            <a:xfrm>
              <a:off x="2640" y="3121"/>
              <a:ext cx="82" cy="163"/>
            </a:xfrm>
            <a:custGeom>
              <a:avLst/>
              <a:gdLst>
                <a:gd name="T0" fmla="*/ 82 w 82"/>
                <a:gd name="T1" fmla="*/ 81 h 163"/>
                <a:gd name="T2" fmla="*/ 0 w 82"/>
                <a:gd name="T3" fmla="*/ 163 h 163"/>
                <a:gd name="T4" fmla="*/ 0 w 82"/>
                <a:gd name="T5" fmla="*/ 0 h 163"/>
                <a:gd name="T6" fmla="*/ 82 w 82"/>
                <a:gd name="T7" fmla="*/ 81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82" y="81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6" name="Freeform 981"/>
            <p:cNvSpPr>
              <a:spLocks/>
            </p:cNvSpPr>
            <p:nvPr/>
          </p:nvSpPr>
          <p:spPr bwMode="auto">
            <a:xfrm>
              <a:off x="2640" y="3121"/>
              <a:ext cx="163" cy="81"/>
            </a:xfrm>
            <a:custGeom>
              <a:avLst/>
              <a:gdLst>
                <a:gd name="T0" fmla="*/ 163 w 163"/>
                <a:gd name="T1" fmla="*/ 0 h 81"/>
                <a:gd name="T2" fmla="*/ 82 w 163"/>
                <a:gd name="T3" fmla="*/ 81 h 81"/>
                <a:gd name="T4" fmla="*/ 0 w 163"/>
                <a:gd name="T5" fmla="*/ 0 h 81"/>
                <a:gd name="T6" fmla="*/ 163 w 163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7" name="Freeform 982"/>
            <p:cNvSpPr>
              <a:spLocks/>
            </p:cNvSpPr>
            <p:nvPr/>
          </p:nvSpPr>
          <p:spPr bwMode="auto">
            <a:xfrm>
              <a:off x="2722" y="3121"/>
              <a:ext cx="81" cy="163"/>
            </a:xfrm>
            <a:custGeom>
              <a:avLst/>
              <a:gdLst>
                <a:gd name="T0" fmla="*/ 81 w 81"/>
                <a:gd name="T1" fmla="*/ 0 h 163"/>
                <a:gd name="T2" fmla="*/ 81 w 81"/>
                <a:gd name="T3" fmla="*/ 163 h 163"/>
                <a:gd name="T4" fmla="*/ 0 w 81"/>
                <a:gd name="T5" fmla="*/ 81 h 163"/>
                <a:gd name="T6" fmla="*/ 81 w 81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3">
                  <a:moveTo>
                    <a:pt x="81" y="0"/>
                  </a:moveTo>
                  <a:lnTo>
                    <a:pt x="81" y="163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8" name="Freeform 983"/>
            <p:cNvSpPr>
              <a:spLocks/>
            </p:cNvSpPr>
            <p:nvPr/>
          </p:nvSpPr>
          <p:spPr bwMode="auto">
            <a:xfrm>
              <a:off x="2640" y="3202"/>
              <a:ext cx="163" cy="82"/>
            </a:xfrm>
            <a:custGeom>
              <a:avLst/>
              <a:gdLst>
                <a:gd name="T0" fmla="*/ 163 w 163"/>
                <a:gd name="T1" fmla="*/ 82 h 82"/>
                <a:gd name="T2" fmla="*/ 0 w 163"/>
                <a:gd name="T3" fmla="*/ 82 h 82"/>
                <a:gd name="T4" fmla="*/ 82 w 163"/>
                <a:gd name="T5" fmla="*/ 0 h 82"/>
                <a:gd name="T6" fmla="*/ 163 w 163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3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19" name="Rectangle 984"/>
            <p:cNvSpPr>
              <a:spLocks noChangeArrowheads="1"/>
            </p:cNvSpPr>
            <p:nvPr/>
          </p:nvSpPr>
          <p:spPr bwMode="auto">
            <a:xfrm>
              <a:off x="2660" y="3140"/>
              <a:ext cx="124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20" name="Freeform 985"/>
            <p:cNvSpPr>
              <a:spLocks/>
            </p:cNvSpPr>
            <p:nvPr/>
          </p:nvSpPr>
          <p:spPr bwMode="auto">
            <a:xfrm>
              <a:off x="2803" y="3121"/>
              <a:ext cx="82" cy="163"/>
            </a:xfrm>
            <a:custGeom>
              <a:avLst/>
              <a:gdLst>
                <a:gd name="T0" fmla="*/ 82 w 82"/>
                <a:gd name="T1" fmla="*/ 81 h 163"/>
                <a:gd name="T2" fmla="*/ 0 w 82"/>
                <a:gd name="T3" fmla="*/ 163 h 163"/>
                <a:gd name="T4" fmla="*/ 0 w 82"/>
                <a:gd name="T5" fmla="*/ 0 h 163"/>
                <a:gd name="T6" fmla="*/ 82 w 82"/>
                <a:gd name="T7" fmla="*/ 81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82" y="81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1" name="Freeform 986"/>
            <p:cNvSpPr>
              <a:spLocks/>
            </p:cNvSpPr>
            <p:nvPr/>
          </p:nvSpPr>
          <p:spPr bwMode="auto">
            <a:xfrm>
              <a:off x="2803" y="3121"/>
              <a:ext cx="165" cy="81"/>
            </a:xfrm>
            <a:custGeom>
              <a:avLst/>
              <a:gdLst>
                <a:gd name="T0" fmla="*/ 165 w 165"/>
                <a:gd name="T1" fmla="*/ 0 h 81"/>
                <a:gd name="T2" fmla="*/ 82 w 165"/>
                <a:gd name="T3" fmla="*/ 81 h 81"/>
                <a:gd name="T4" fmla="*/ 0 w 165"/>
                <a:gd name="T5" fmla="*/ 0 h 81"/>
                <a:gd name="T6" fmla="*/ 165 w 165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1">
                  <a:moveTo>
                    <a:pt x="165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2" name="Freeform 987"/>
            <p:cNvSpPr>
              <a:spLocks/>
            </p:cNvSpPr>
            <p:nvPr/>
          </p:nvSpPr>
          <p:spPr bwMode="auto">
            <a:xfrm>
              <a:off x="2885" y="3121"/>
              <a:ext cx="83" cy="163"/>
            </a:xfrm>
            <a:custGeom>
              <a:avLst/>
              <a:gdLst>
                <a:gd name="T0" fmla="*/ 83 w 83"/>
                <a:gd name="T1" fmla="*/ 0 h 163"/>
                <a:gd name="T2" fmla="*/ 83 w 83"/>
                <a:gd name="T3" fmla="*/ 163 h 163"/>
                <a:gd name="T4" fmla="*/ 0 w 83"/>
                <a:gd name="T5" fmla="*/ 81 h 163"/>
                <a:gd name="T6" fmla="*/ 83 w 83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63">
                  <a:moveTo>
                    <a:pt x="83" y="0"/>
                  </a:moveTo>
                  <a:lnTo>
                    <a:pt x="83" y="163"/>
                  </a:lnTo>
                  <a:lnTo>
                    <a:pt x="0" y="8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3" name="Freeform 988"/>
            <p:cNvSpPr>
              <a:spLocks/>
            </p:cNvSpPr>
            <p:nvPr/>
          </p:nvSpPr>
          <p:spPr bwMode="auto">
            <a:xfrm>
              <a:off x="2803" y="3202"/>
              <a:ext cx="165" cy="82"/>
            </a:xfrm>
            <a:custGeom>
              <a:avLst/>
              <a:gdLst>
                <a:gd name="T0" fmla="*/ 165 w 165"/>
                <a:gd name="T1" fmla="*/ 82 h 82"/>
                <a:gd name="T2" fmla="*/ 0 w 165"/>
                <a:gd name="T3" fmla="*/ 82 h 82"/>
                <a:gd name="T4" fmla="*/ 82 w 165"/>
                <a:gd name="T5" fmla="*/ 0 h 82"/>
                <a:gd name="T6" fmla="*/ 165 w 165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82">
                  <a:moveTo>
                    <a:pt x="165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5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4" name="Rectangle 989"/>
            <p:cNvSpPr>
              <a:spLocks noChangeArrowheads="1"/>
            </p:cNvSpPr>
            <p:nvPr/>
          </p:nvSpPr>
          <p:spPr bwMode="auto">
            <a:xfrm>
              <a:off x="2823" y="3140"/>
              <a:ext cx="126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25" name="Freeform 990"/>
            <p:cNvSpPr>
              <a:spLocks/>
            </p:cNvSpPr>
            <p:nvPr/>
          </p:nvSpPr>
          <p:spPr bwMode="auto">
            <a:xfrm>
              <a:off x="2968" y="3121"/>
              <a:ext cx="82" cy="163"/>
            </a:xfrm>
            <a:custGeom>
              <a:avLst/>
              <a:gdLst>
                <a:gd name="T0" fmla="*/ 82 w 82"/>
                <a:gd name="T1" fmla="*/ 81 h 163"/>
                <a:gd name="T2" fmla="*/ 0 w 82"/>
                <a:gd name="T3" fmla="*/ 163 h 163"/>
                <a:gd name="T4" fmla="*/ 0 w 82"/>
                <a:gd name="T5" fmla="*/ 0 h 163"/>
                <a:gd name="T6" fmla="*/ 82 w 82"/>
                <a:gd name="T7" fmla="*/ 81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82" y="81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82" y="81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6" name="Freeform 991"/>
            <p:cNvSpPr>
              <a:spLocks/>
            </p:cNvSpPr>
            <p:nvPr/>
          </p:nvSpPr>
          <p:spPr bwMode="auto">
            <a:xfrm>
              <a:off x="2968" y="3121"/>
              <a:ext cx="163" cy="81"/>
            </a:xfrm>
            <a:custGeom>
              <a:avLst/>
              <a:gdLst>
                <a:gd name="T0" fmla="*/ 163 w 163"/>
                <a:gd name="T1" fmla="*/ 0 h 81"/>
                <a:gd name="T2" fmla="*/ 82 w 163"/>
                <a:gd name="T3" fmla="*/ 81 h 81"/>
                <a:gd name="T4" fmla="*/ 0 w 163"/>
                <a:gd name="T5" fmla="*/ 0 h 81"/>
                <a:gd name="T6" fmla="*/ 163 w 163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1">
                  <a:moveTo>
                    <a:pt x="163" y="0"/>
                  </a:moveTo>
                  <a:lnTo>
                    <a:pt x="82" y="81"/>
                  </a:lnTo>
                  <a:lnTo>
                    <a:pt x="0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7" name="Freeform 992"/>
            <p:cNvSpPr>
              <a:spLocks/>
            </p:cNvSpPr>
            <p:nvPr/>
          </p:nvSpPr>
          <p:spPr bwMode="auto">
            <a:xfrm>
              <a:off x="3050" y="3121"/>
              <a:ext cx="81" cy="163"/>
            </a:xfrm>
            <a:custGeom>
              <a:avLst/>
              <a:gdLst>
                <a:gd name="T0" fmla="*/ 81 w 81"/>
                <a:gd name="T1" fmla="*/ 0 h 163"/>
                <a:gd name="T2" fmla="*/ 81 w 81"/>
                <a:gd name="T3" fmla="*/ 163 h 163"/>
                <a:gd name="T4" fmla="*/ 0 w 81"/>
                <a:gd name="T5" fmla="*/ 81 h 163"/>
                <a:gd name="T6" fmla="*/ 81 w 81"/>
                <a:gd name="T7" fmla="*/ 0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63">
                  <a:moveTo>
                    <a:pt x="81" y="0"/>
                  </a:moveTo>
                  <a:lnTo>
                    <a:pt x="81" y="163"/>
                  </a:lnTo>
                  <a:lnTo>
                    <a:pt x="0" y="8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8" name="Freeform 993"/>
            <p:cNvSpPr>
              <a:spLocks/>
            </p:cNvSpPr>
            <p:nvPr/>
          </p:nvSpPr>
          <p:spPr bwMode="auto">
            <a:xfrm>
              <a:off x="2968" y="3202"/>
              <a:ext cx="163" cy="82"/>
            </a:xfrm>
            <a:custGeom>
              <a:avLst/>
              <a:gdLst>
                <a:gd name="T0" fmla="*/ 163 w 163"/>
                <a:gd name="T1" fmla="*/ 82 h 82"/>
                <a:gd name="T2" fmla="*/ 0 w 163"/>
                <a:gd name="T3" fmla="*/ 82 h 82"/>
                <a:gd name="T4" fmla="*/ 82 w 163"/>
                <a:gd name="T5" fmla="*/ 0 h 82"/>
                <a:gd name="T6" fmla="*/ 163 w 163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" h="82">
                  <a:moveTo>
                    <a:pt x="163" y="82"/>
                  </a:moveTo>
                  <a:lnTo>
                    <a:pt x="0" y="82"/>
                  </a:lnTo>
                  <a:lnTo>
                    <a:pt x="82" y="0"/>
                  </a:lnTo>
                  <a:lnTo>
                    <a:pt x="163" y="82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29" name="Rectangle 994"/>
            <p:cNvSpPr>
              <a:spLocks noChangeArrowheads="1"/>
            </p:cNvSpPr>
            <p:nvPr/>
          </p:nvSpPr>
          <p:spPr bwMode="auto">
            <a:xfrm>
              <a:off x="2988" y="3140"/>
              <a:ext cx="124" cy="124"/>
            </a:xfrm>
            <a:prstGeom prst="rect">
              <a:avLst/>
            </a:pr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830" name="Freeform 995"/>
            <p:cNvSpPr>
              <a:spLocks/>
            </p:cNvSpPr>
            <p:nvPr/>
          </p:nvSpPr>
          <p:spPr bwMode="auto">
            <a:xfrm>
              <a:off x="3131" y="3121"/>
              <a:ext cx="74" cy="163"/>
            </a:xfrm>
            <a:custGeom>
              <a:avLst/>
              <a:gdLst>
                <a:gd name="T0" fmla="*/ 74 w 74"/>
                <a:gd name="T1" fmla="*/ 63 h 163"/>
                <a:gd name="T2" fmla="*/ 0 w 74"/>
                <a:gd name="T3" fmla="*/ 163 h 163"/>
                <a:gd name="T4" fmla="*/ 0 w 74"/>
                <a:gd name="T5" fmla="*/ 0 h 163"/>
                <a:gd name="T6" fmla="*/ 74 w 74"/>
                <a:gd name="T7" fmla="*/ 6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63">
                  <a:moveTo>
                    <a:pt x="74" y="63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4" y="6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1" name="Freeform 996"/>
            <p:cNvSpPr>
              <a:spLocks/>
            </p:cNvSpPr>
            <p:nvPr/>
          </p:nvSpPr>
          <p:spPr bwMode="auto">
            <a:xfrm>
              <a:off x="3131" y="3085"/>
              <a:ext cx="74" cy="99"/>
            </a:xfrm>
            <a:custGeom>
              <a:avLst/>
              <a:gdLst>
                <a:gd name="T0" fmla="*/ 74 w 74"/>
                <a:gd name="T1" fmla="*/ 0 h 99"/>
                <a:gd name="T2" fmla="*/ 74 w 74"/>
                <a:gd name="T3" fmla="*/ 99 h 99"/>
                <a:gd name="T4" fmla="*/ 0 w 74"/>
                <a:gd name="T5" fmla="*/ 36 h 99"/>
                <a:gd name="T6" fmla="*/ 74 w 74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99">
                  <a:moveTo>
                    <a:pt x="74" y="0"/>
                  </a:moveTo>
                  <a:lnTo>
                    <a:pt x="74" y="99"/>
                  </a:lnTo>
                  <a:lnTo>
                    <a:pt x="0" y="3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2" name="Freeform 997"/>
            <p:cNvSpPr>
              <a:spLocks/>
            </p:cNvSpPr>
            <p:nvPr/>
          </p:nvSpPr>
          <p:spPr bwMode="auto">
            <a:xfrm>
              <a:off x="3131" y="3184"/>
              <a:ext cx="74" cy="100"/>
            </a:xfrm>
            <a:custGeom>
              <a:avLst/>
              <a:gdLst>
                <a:gd name="T0" fmla="*/ 74 w 74"/>
                <a:gd name="T1" fmla="*/ 64 h 100"/>
                <a:gd name="T2" fmla="*/ 0 w 74"/>
                <a:gd name="T3" fmla="*/ 100 h 100"/>
                <a:gd name="T4" fmla="*/ 74 w 74"/>
                <a:gd name="T5" fmla="*/ 0 h 100"/>
                <a:gd name="T6" fmla="*/ 74 w 74"/>
                <a:gd name="T7" fmla="*/ 64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00">
                  <a:moveTo>
                    <a:pt x="74" y="64"/>
                  </a:moveTo>
                  <a:lnTo>
                    <a:pt x="0" y="100"/>
                  </a:lnTo>
                  <a:lnTo>
                    <a:pt x="74" y="0"/>
                  </a:lnTo>
                  <a:lnTo>
                    <a:pt x="74" y="64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3" name="Freeform 998"/>
            <p:cNvSpPr>
              <a:spLocks/>
            </p:cNvSpPr>
            <p:nvPr/>
          </p:nvSpPr>
          <p:spPr bwMode="auto">
            <a:xfrm>
              <a:off x="3149" y="3109"/>
              <a:ext cx="56" cy="150"/>
            </a:xfrm>
            <a:custGeom>
              <a:avLst/>
              <a:gdLst>
                <a:gd name="T0" fmla="*/ 56 w 56"/>
                <a:gd name="T1" fmla="*/ 124 h 150"/>
                <a:gd name="T2" fmla="*/ 0 w 56"/>
                <a:gd name="T3" fmla="*/ 150 h 150"/>
                <a:gd name="T4" fmla="*/ 0 w 56"/>
                <a:gd name="T5" fmla="*/ 26 h 150"/>
                <a:gd name="T6" fmla="*/ 56 w 56"/>
                <a:gd name="T7" fmla="*/ 0 h 150"/>
                <a:gd name="T8" fmla="*/ 56 w 56"/>
                <a:gd name="T9" fmla="*/ 12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0">
                  <a:moveTo>
                    <a:pt x="56" y="124"/>
                  </a:moveTo>
                  <a:lnTo>
                    <a:pt x="0" y="150"/>
                  </a:lnTo>
                  <a:lnTo>
                    <a:pt x="0" y="26"/>
                  </a:lnTo>
                  <a:lnTo>
                    <a:pt x="56" y="0"/>
                  </a:lnTo>
                  <a:lnTo>
                    <a:pt x="56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4" name="Freeform 999"/>
            <p:cNvSpPr>
              <a:spLocks/>
            </p:cNvSpPr>
            <p:nvPr/>
          </p:nvSpPr>
          <p:spPr bwMode="auto">
            <a:xfrm>
              <a:off x="3203" y="3085"/>
              <a:ext cx="74" cy="163"/>
            </a:xfrm>
            <a:custGeom>
              <a:avLst/>
              <a:gdLst>
                <a:gd name="T0" fmla="*/ 74 w 74"/>
                <a:gd name="T1" fmla="*/ 63 h 163"/>
                <a:gd name="T2" fmla="*/ 0 w 74"/>
                <a:gd name="T3" fmla="*/ 163 h 163"/>
                <a:gd name="T4" fmla="*/ 0 w 74"/>
                <a:gd name="T5" fmla="*/ 0 h 163"/>
                <a:gd name="T6" fmla="*/ 74 w 74"/>
                <a:gd name="T7" fmla="*/ 6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63">
                  <a:moveTo>
                    <a:pt x="74" y="63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4" y="6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5" name="Freeform 1000"/>
            <p:cNvSpPr>
              <a:spLocks/>
            </p:cNvSpPr>
            <p:nvPr/>
          </p:nvSpPr>
          <p:spPr bwMode="auto">
            <a:xfrm>
              <a:off x="3203" y="3051"/>
              <a:ext cx="74" cy="97"/>
            </a:xfrm>
            <a:custGeom>
              <a:avLst/>
              <a:gdLst>
                <a:gd name="T0" fmla="*/ 74 w 74"/>
                <a:gd name="T1" fmla="*/ 0 h 97"/>
                <a:gd name="T2" fmla="*/ 74 w 74"/>
                <a:gd name="T3" fmla="*/ 97 h 97"/>
                <a:gd name="T4" fmla="*/ 0 w 74"/>
                <a:gd name="T5" fmla="*/ 34 h 97"/>
                <a:gd name="T6" fmla="*/ 74 w 74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97">
                  <a:moveTo>
                    <a:pt x="74" y="0"/>
                  </a:moveTo>
                  <a:lnTo>
                    <a:pt x="74" y="97"/>
                  </a:lnTo>
                  <a:lnTo>
                    <a:pt x="0" y="3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6" name="Freeform 1001"/>
            <p:cNvSpPr>
              <a:spLocks/>
            </p:cNvSpPr>
            <p:nvPr/>
          </p:nvSpPr>
          <p:spPr bwMode="auto">
            <a:xfrm>
              <a:off x="3203" y="3148"/>
              <a:ext cx="74" cy="100"/>
            </a:xfrm>
            <a:custGeom>
              <a:avLst/>
              <a:gdLst>
                <a:gd name="T0" fmla="*/ 74 w 74"/>
                <a:gd name="T1" fmla="*/ 66 h 100"/>
                <a:gd name="T2" fmla="*/ 0 w 74"/>
                <a:gd name="T3" fmla="*/ 100 h 100"/>
                <a:gd name="T4" fmla="*/ 74 w 74"/>
                <a:gd name="T5" fmla="*/ 0 h 100"/>
                <a:gd name="T6" fmla="*/ 74 w 74"/>
                <a:gd name="T7" fmla="*/ 66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00">
                  <a:moveTo>
                    <a:pt x="74" y="66"/>
                  </a:moveTo>
                  <a:lnTo>
                    <a:pt x="0" y="100"/>
                  </a:lnTo>
                  <a:lnTo>
                    <a:pt x="74" y="0"/>
                  </a:lnTo>
                  <a:lnTo>
                    <a:pt x="74" y="66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7" name="Freeform 1002"/>
            <p:cNvSpPr>
              <a:spLocks/>
            </p:cNvSpPr>
            <p:nvPr/>
          </p:nvSpPr>
          <p:spPr bwMode="auto">
            <a:xfrm>
              <a:off x="3221" y="3073"/>
              <a:ext cx="56" cy="152"/>
            </a:xfrm>
            <a:custGeom>
              <a:avLst/>
              <a:gdLst>
                <a:gd name="T0" fmla="*/ 56 w 56"/>
                <a:gd name="T1" fmla="*/ 124 h 152"/>
                <a:gd name="T2" fmla="*/ 0 w 56"/>
                <a:gd name="T3" fmla="*/ 152 h 152"/>
                <a:gd name="T4" fmla="*/ 0 w 56"/>
                <a:gd name="T5" fmla="*/ 26 h 152"/>
                <a:gd name="T6" fmla="*/ 56 w 56"/>
                <a:gd name="T7" fmla="*/ 0 h 152"/>
                <a:gd name="T8" fmla="*/ 56 w 56"/>
                <a:gd name="T9" fmla="*/ 124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2">
                  <a:moveTo>
                    <a:pt x="56" y="124"/>
                  </a:moveTo>
                  <a:lnTo>
                    <a:pt x="0" y="152"/>
                  </a:lnTo>
                  <a:lnTo>
                    <a:pt x="0" y="26"/>
                  </a:lnTo>
                  <a:lnTo>
                    <a:pt x="56" y="0"/>
                  </a:lnTo>
                  <a:lnTo>
                    <a:pt x="56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8" name="Freeform 1003"/>
            <p:cNvSpPr>
              <a:spLocks/>
            </p:cNvSpPr>
            <p:nvPr/>
          </p:nvSpPr>
          <p:spPr bwMode="auto">
            <a:xfrm>
              <a:off x="3275" y="3051"/>
              <a:ext cx="73" cy="163"/>
            </a:xfrm>
            <a:custGeom>
              <a:avLst/>
              <a:gdLst>
                <a:gd name="T0" fmla="*/ 73 w 73"/>
                <a:gd name="T1" fmla="*/ 63 h 163"/>
                <a:gd name="T2" fmla="*/ 0 w 73"/>
                <a:gd name="T3" fmla="*/ 163 h 163"/>
                <a:gd name="T4" fmla="*/ 0 w 73"/>
                <a:gd name="T5" fmla="*/ 0 h 163"/>
                <a:gd name="T6" fmla="*/ 73 w 73"/>
                <a:gd name="T7" fmla="*/ 6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3">
                  <a:moveTo>
                    <a:pt x="73" y="63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3" y="6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39" name="Freeform 1004"/>
            <p:cNvSpPr>
              <a:spLocks/>
            </p:cNvSpPr>
            <p:nvPr/>
          </p:nvSpPr>
          <p:spPr bwMode="auto">
            <a:xfrm>
              <a:off x="3275" y="3015"/>
              <a:ext cx="73" cy="99"/>
            </a:xfrm>
            <a:custGeom>
              <a:avLst/>
              <a:gdLst>
                <a:gd name="T0" fmla="*/ 73 w 73"/>
                <a:gd name="T1" fmla="*/ 0 h 99"/>
                <a:gd name="T2" fmla="*/ 73 w 73"/>
                <a:gd name="T3" fmla="*/ 99 h 99"/>
                <a:gd name="T4" fmla="*/ 0 w 73"/>
                <a:gd name="T5" fmla="*/ 36 h 99"/>
                <a:gd name="T6" fmla="*/ 73 w 73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0"/>
                  </a:moveTo>
                  <a:lnTo>
                    <a:pt x="73" y="99"/>
                  </a:lnTo>
                  <a:lnTo>
                    <a:pt x="0" y="3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0" name="Freeform 1005"/>
            <p:cNvSpPr>
              <a:spLocks/>
            </p:cNvSpPr>
            <p:nvPr/>
          </p:nvSpPr>
          <p:spPr bwMode="auto">
            <a:xfrm>
              <a:off x="3275" y="3114"/>
              <a:ext cx="73" cy="100"/>
            </a:xfrm>
            <a:custGeom>
              <a:avLst/>
              <a:gdLst>
                <a:gd name="T0" fmla="*/ 73 w 73"/>
                <a:gd name="T1" fmla="*/ 64 h 100"/>
                <a:gd name="T2" fmla="*/ 0 w 73"/>
                <a:gd name="T3" fmla="*/ 100 h 100"/>
                <a:gd name="T4" fmla="*/ 73 w 73"/>
                <a:gd name="T5" fmla="*/ 0 h 100"/>
                <a:gd name="T6" fmla="*/ 73 w 73"/>
                <a:gd name="T7" fmla="*/ 64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64"/>
                  </a:moveTo>
                  <a:lnTo>
                    <a:pt x="0" y="100"/>
                  </a:lnTo>
                  <a:lnTo>
                    <a:pt x="73" y="0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1" name="Freeform 1006"/>
            <p:cNvSpPr>
              <a:spLocks/>
            </p:cNvSpPr>
            <p:nvPr/>
          </p:nvSpPr>
          <p:spPr bwMode="auto">
            <a:xfrm>
              <a:off x="3293" y="3039"/>
              <a:ext cx="55" cy="150"/>
            </a:xfrm>
            <a:custGeom>
              <a:avLst/>
              <a:gdLst>
                <a:gd name="T0" fmla="*/ 55 w 55"/>
                <a:gd name="T1" fmla="*/ 124 h 150"/>
                <a:gd name="T2" fmla="*/ 0 w 55"/>
                <a:gd name="T3" fmla="*/ 150 h 150"/>
                <a:gd name="T4" fmla="*/ 0 w 55"/>
                <a:gd name="T5" fmla="*/ 26 h 150"/>
                <a:gd name="T6" fmla="*/ 55 w 55"/>
                <a:gd name="T7" fmla="*/ 0 h 150"/>
                <a:gd name="T8" fmla="*/ 55 w 55"/>
                <a:gd name="T9" fmla="*/ 12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0">
                  <a:moveTo>
                    <a:pt x="55" y="124"/>
                  </a:moveTo>
                  <a:lnTo>
                    <a:pt x="0" y="150"/>
                  </a:lnTo>
                  <a:lnTo>
                    <a:pt x="0" y="26"/>
                  </a:lnTo>
                  <a:lnTo>
                    <a:pt x="55" y="0"/>
                  </a:lnTo>
                  <a:lnTo>
                    <a:pt x="55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2" name="Freeform 1007"/>
            <p:cNvSpPr>
              <a:spLocks/>
            </p:cNvSpPr>
            <p:nvPr/>
          </p:nvSpPr>
          <p:spPr bwMode="auto">
            <a:xfrm>
              <a:off x="3131" y="3284"/>
              <a:ext cx="74" cy="163"/>
            </a:xfrm>
            <a:custGeom>
              <a:avLst/>
              <a:gdLst>
                <a:gd name="T0" fmla="*/ 74 w 74"/>
                <a:gd name="T1" fmla="*/ 63 h 163"/>
                <a:gd name="T2" fmla="*/ 0 w 74"/>
                <a:gd name="T3" fmla="*/ 163 h 163"/>
                <a:gd name="T4" fmla="*/ 0 w 74"/>
                <a:gd name="T5" fmla="*/ 0 h 163"/>
                <a:gd name="T6" fmla="*/ 74 w 74"/>
                <a:gd name="T7" fmla="*/ 6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63">
                  <a:moveTo>
                    <a:pt x="74" y="63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4" y="6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3" name="Freeform 1008"/>
            <p:cNvSpPr>
              <a:spLocks/>
            </p:cNvSpPr>
            <p:nvPr/>
          </p:nvSpPr>
          <p:spPr bwMode="auto">
            <a:xfrm>
              <a:off x="3131" y="3248"/>
              <a:ext cx="74" cy="99"/>
            </a:xfrm>
            <a:custGeom>
              <a:avLst/>
              <a:gdLst>
                <a:gd name="T0" fmla="*/ 74 w 74"/>
                <a:gd name="T1" fmla="*/ 0 h 99"/>
                <a:gd name="T2" fmla="*/ 74 w 74"/>
                <a:gd name="T3" fmla="*/ 99 h 99"/>
                <a:gd name="T4" fmla="*/ 0 w 74"/>
                <a:gd name="T5" fmla="*/ 36 h 99"/>
                <a:gd name="T6" fmla="*/ 74 w 74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99">
                  <a:moveTo>
                    <a:pt x="74" y="0"/>
                  </a:moveTo>
                  <a:lnTo>
                    <a:pt x="74" y="99"/>
                  </a:lnTo>
                  <a:lnTo>
                    <a:pt x="0" y="3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4" name="Freeform 1009"/>
            <p:cNvSpPr>
              <a:spLocks/>
            </p:cNvSpPr>
            <p:nvPr/>
          </p:nvSpPr>
          <p:spPr bwMode="auto">
            <a:xfrm>
              <a:off x="3131" y="3347"/>
              <a:ext cx="74" cy="100"/>
            </a:xfrm>
            <a:custGeom>
              <a:avLst/>
              <a:gdLst>
                <a:gd name="T0" fmla="*/ 74 w 74"/>
                <a:gd name="T1" fmla="*/ 66 h 100"/>
                <a:gd name="T2" fmla="*/ 0 w 74"/>
                <a:gd name="T3" fmla="*/ 100 h 100"/>
                <a:gd name="T4" fmla="*/ 74 w 74"/>
                <a:gd name="T5" fmla="*/ 0 h 100"/>
                <a:gd name="T6" fmla="*/ 74 w 74"/>
                <a:gd name="T7" fmla="*/ 66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00">
                  <a:moveTo>
                    <a:pt x="74" y="66"/>
                  </a:moveTo>
                  <a:lnTo>
                    <a:pt x="0" y="100"/>
                  </a:lnTo>
                  <a:lnTo>
                    <a:pt x="74" y="0"/>
                  </a:lnTo>
                  <a:lnTo>
                    <a:pt x="74" y="66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5" name="Freeform 1010"/>
            <p:cNvSpPr>
              <a:spLocks/>
            </p:cNvSpPr>
            <p:nvPr/>
          </p:nvSpPr>
          <p:spPr bwMode="auto">
            <a:xfrm>
              <a:off x="3149" y="3272"/>
              <a:ext cx="56" cy="152"/>
            </a:xfrm>
            <a:custGeom>
              <a:avLst/>
              <a:gdLst>
                <a:gd name="T0" fmla="*/ 56 w 56"/>
                <a:gd name="T1" fmla="*/ 124 h 152"/>
                <a:gd name="T2" fmla="*/ 0 w 56"/>
                <a:gd name="T3" fmla="*/ 152 h 152"/>
                <a:gd name="T4" fmla="*/ 0 w 56"/>
                <a:gd name="T5" fmla="*/ 26 h 152"/>
                <a:gd name="T6" fmla="*/ 56 w 56"/>
                <a:gd name="T7" fmla="*/ 0 h 152"/>
                <a:gd name="T8" fmla="*/ 56 w 56"/>
                <a:gd name="T9" fmla="*/ 124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2">
                  <a:moveTo>
                    <a:pt x="56" y="124"/>
                  </a:moveTo>
                  <a:lnTo>
                    <a:pt x="0" y="152"/>
                  </a:lnTo>
                  <a:lnTo>
                    <a:pt x="0" y="26"/>
                  </a:lnTo>
                  <a:lnTo>
                    <a:pt x="56" y="0"/>
                  </a:lnTo>
                  <a:lnTo>
                    <a:pt x="56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6" name="Freeform 1011"/>
            <p:cNvSpPr>
              <a:spLocks/>
            </p:cNvSpPr>
            <p:nvPr/>
          </p:nvSpPr>
          <p:spPr bwMode="auto">
            <a:xfrm>
              <a:off x="3203" y="3248"/>
              <a:ext cx="74" cy="165"/>
            </a:xfrm>
            <a:custGeom>
              <a:avLst/>
              <a:gdLst>
                <a:gd name="T0" fmla="*/ 74 w 74"/>
                <a:gd name="T1" fmla="*/ 65 h 165"/>
                <a:gd name="T2" fmla="*/ 0 w 74"/>
                <a:gd name="T3" fmla="*/ 165 h 165"/>
                <a:gd name="T4" fmla="*/ 0 w 74"/>
                <a:gd name="T5" fmla="*/ 0 h 165"/>
                <a:gd name="T6" fmla="*/ 74 w 74"/>
                <a:gd name="T7" fmla="*/ 65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65">
                  <a:moveTo>
                    <a:pt x="74" y="65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74" y="65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7" name="Freeform 1012"/>
            <p:cNvSpPr>
              <a:spLocks/>
            </p:cNvSpPr>
            <p:nvPr/>
          </p:nvSpPr>
          <p:spPr bwMode="auto">
            <a:xfrm>
              <a:off x="3203" y="3214"/>
              <a:ext cx="74" cy="99"/>
            </a:xfrm>
            <a:custGeom>
              <a:avLst/>
              <a:gdLst>
                <a:gd name="T0" fmla="*/ 74 w 74"/>
                <a:gd name="T1" fmla="*/ 0 h 99"/>
                <a:gd name="T2" fmla="*/ 74 w 74"/>
                <a:gd name="T3" fmla="*/ 99 h 99"/>
                <a:gd name="T4" fmla="*/ 0 w 74"/>
                <a:gd name="T5" fmla="*/ 34 h 99"/>
                <a:gd name="T6" fmla="*/ 74 w 74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99">
                  <a:moveTo>
                    <a:pt x="74" y="0"/>
                  </a:moveTo>
                  <a:lnTo>
                    <a:pt x="74" y="99"/>
                  </a:lnTo>
                  <a:lnTo>
                    <a:pt x="0" y="3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8" name="Freeform 1013"/>
            <p:cNvSpPr>
              <a:spLocks/>
            </p:cNvSpPr>
            <p:nvPr/>
          </p:nvSpPr>
          <p:spPr bwMode="auto">
            <a:xfrm>
              <a:off x="3203" y="3313"/>
              <a:ext cx="74" cy="100"/>
            </a:xfrm>
            <a:custGeom>
              <a:avLst/>
              <a:gdLst>
                <a:gd name="T0" fmla="*/ 74 w 74"/>
                <a:gd name="T1" fmla="*/ 64 h 100"/>
                <a:gd name="T2" fmla="*/ 0 w 74"/>
                <a:gd name="T3" fmla="*/ 100 h 100"/>
                <a:gd name="T4" fmla="*/ 74 w 74"/>
                <a:gd name="T5" fmla="*/ 0 h 100"/>
                <a:gd name="T6" fmla="*/ 74 w 74"/>
                <a:gd name="T7" fmla="*/ 64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00">
                  <a:moveTo>
                    <a:pt x="74" y="64"/>
                  </a:moveTo>
                  <a:lnTo>
                    <a:pt x="0" y="100"/>
                  </a:lnTo>
                  <a:lnTo>
                    <a:pt x="74" y="0"/>
                  </a:lnTo>
                  <a:lnTo>
                    <a:pt x="74" y="64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49" name="Freeform 1014"/>
            <p:cNvSpPr>
              <a:spLocks/>
            </p:cNvSpPr>
            <p:nvPr/>
          </p:nvSpPr>
          <p:spPr bwMode="auto">
            <a:xfrm>
              <a:off x="3221" y="3236"/>
              <a:ext cx="56" cy="152"/>
            </a:xfrm>
            <a:custGeom>
              <a:avLst/>
              <a:gdLst>
                <a:gd name="T0" fmla="*/ 56 w 56"/>
                <a:gd name="T1" fmla="*/ 126 h 152"/>
                <a:gd name="T2" fmla="*/ 0 w 56"/>
                <a:gd name="T3" fmla="*/ 152 h 152"/>
                <a:gd name="T4" fmla="*/ 0 w 56"/>
                <a:gd name="T5" fmla="*/ 28 h 152"/>
                <a:gd name="T6" fmla="*/ 56 w 56"/>
                <a:gd name="T7" fmla="*/ 0 h 152"/>
                <a:gd name="T8" fmla="*/ 56 w 56"/>
                <a:gd name="T9" fmla="*/ 126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2">
                  <a:moveTo>
                    <a:pt x="56" y="126"/>
                  </a:moveTo>
                  <a:lnTo>
                    <a:pt x="0" y="152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2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0" name="Freeform 1015"/>
            <p:cNvSpPr>
              <a:spLocks/>
            </p:cNvSpPr>
            <p:nvPr/>
          </p:nvSpPr>
          <p:spPr bwMode="auto">
            <a:xfrm>
              <a:off x="3275" y="3214"/>
              <a:ext cx="73" cy="163"/>
            </a:xfrm>
            <a:custGeom>
              <a:avLst/>
              <a:gdLst>
                <a:gd name="T0" fmla="*/ 73 w 73"/>
                <a:gd name="T1" fmla="*/ 63 h 163"/>
                <a:gd name="T2" fmla="*/ 0 w 73"/>
                <a:gd name="T3" fmla="*/ 163 h 163"/>
                <a:gd name="T4" fmla="*/ 0 w 73"/>
                <a:gd name="T5" fmla="*/ 0 h 163"/>
                <a:gd name="T6" fmla="*/ 73 w 73"/>
                <a:gd name="T7" fmla="*/ 6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3">
                  <a:moveTo>
                    <a:pt x="73" y="63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3" y="6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1" name="Freeform 1016"/>
            <p:cNvSpPr>
              <a:spLocks/>
            </p:cNvSpPr>
            <p:nvPr/>
          </p:nvSpPr>
          <p:spPr bwMode="auto">
            <a:xfrm>
              <a:off x="3275" y="3178"/>
              <a:ext cx="73" cy="99"/>
            </a:xfrm>
            <a:custGeom>
              <a:avLst/>
              <a:gdLst>
                <a:gd name="T0" fmla="*/ 73 w 73"/>
                <a:gd name="T1" fmla="*/ 0 h 99"/>
                <a:gd name="T2" fmla="*/ 73 w 73"/>
                <a:gd name="T3" fmla="*/ 99 h 99"/>
                <a:gd name="T4" fmla="*/ 0 w 73"/>
                <a:gd name="T5" fmla="*/ 36 h 99"/>
                <a:gd name="T6" fmla="*/ 73 w 73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0"/>
                  </a:moveTo>
                  <a:lnTo>
                    <a:pt x="73" y="99"/>
                  </a:lnTo>
                  <a:lnTo>
                    <a:pt x="0" y="36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2" name="Freeform 1017"/>
            <p:cNvSpPr>
              <a:spLocks/>
            </p:cNvSpPr>
            <p:nvPr/>
          </p:nvSpPr>
          <p:spPr bwMode="auto">
            <a:xfrm>
              <a:off x="3275" y="3277"/>
              <a:ext cx="73" cy="100"/>
            </a:xfrm>
            <a:custGeom>
              <a:avLst/>
              <a:gdLst>
                <a:gd name="T0" fmla="*/ 73 w 73"/>
                <a:gd name="T1" fmla="*/ 66 h 100"/>
                <a:gd name="T2" fmla="*/ 0 w 73"/>
                <a:gd name="T3" fmla="*/ 100 h 100"/>
                <a:gd name="T4" fmla="*/ 73 w 73"/>
                <a:gd name="T5" fmla="*/ 0 h 100"/>
                <a:gd name="T6" fmla="*/ 73 w 73"/>
                <a:gd name="T7" fmla="*/ 66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66"/>
                  </a:moveTo>
                  <a:lnTo>
                    <a:pt x="0" y="100"/>
                  </a:lnTo>
                  <a:lnTo>
                    <a:pt x="73" y="0"/>
                  </a:lnTo>
                  <a:lnTo>
                    <a:pt x="73" y="66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3" name="Freeform 1018"/>
            <p:cNvSpPr>
              <a:spLocks/>
            </p:cNvSpPr>
            <p:nvPr/>
          </p:nvSpPr>
          <p:spPr bwMode="auto">
            <a:xfrm>
              <a:off x="3293" y="3202"/>
              <a:ext cx="55" cy="152"/>
            </a:xfrm>
            <a:custGeom>
              <a:avLst/>
              <a:gdLst>
                <a:gd name="T0" fmla="*/ 55 w 55"/>
                <a:gd name="T1" fmla="*/ 124 h 152"/>
                <a:gd name="T2" fmla="*/ 0 w 55"/>
                <a:gd name="T3" fmla="*/ 152 h 152"/>
                <a:gd name="T4" fmla="*/ 0 w 55"/>
                <a:gd name="T5" fmla="*/ 26 h 152"/>
                <a:gd name="T6" fmla="*/ 55 w 55"/>
                <a:gd name="T7" fmla="*/ 0 h 152"/>
                <a:gd name="T8" fmla="*/ 55 w 55"/>
                <a:gd name="T9" fmla="*/ 124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2">
                  <a:moveTo>
                    <a:pt x="55" y="124"/>
                  </a:moveTo>
                  <a:lnTo>
                    <a:pt x="0" y="152"/>
                  </a:lnTo>
                  <a:lnTo>
                    <a:pt x="0" y="26"/>
                  </a:lnTo>
                  <a:lnTo>
                    <a:pt x="55" y="0"/>
                  </a:lnTo>
                  <a:lnTo>
                    <a:pt x="55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4" name="Freeform 1019"/>
            <p:cNvSpPr>
              <a:spLocks/>
            </p:cNvSpPr>
            <p:nvPr/>
          </p:nvSpPr>
          <p:spPr bwMode="auto">
            <a:xfrm>
              <a:off x="3131" y="3447"/>
              <a:ext cx="74" cy="165"/>
            </a:xfrm>
            <a:custGeom>
              <a:avLst/>
              <a:gdLst>
                <a:gd name="T0" fmla="*/ 74 w 74"/>
                <a:gd name="T1" fmla="*/ 65 h 165"/>
                <a:gd name="T2" fmla="*/ 0 w 74"/>
                <a:gd name="T3" fmla="*/ 165 h 165"/>
                <a:gd name="T4" fmla="*/ 0 w 74"/>
                <a:gd name="T5" fmla="*/ 0 h 165"/>
                <a:gd name="T6" fmla="*/ 74 w 74"/>
                <a:gd name="T7" fmla="*/ 65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65">
                  <a:moveTo>
                    <a:pt x="74" y="65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74" y="65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5" name="Freeform 1020"/>
            <p:cNvSpPr>
              <a:spLocks/>
            </p:cNvSpPr>
            <p:nvPr/>
          </p:nvSpPr>
          <p:spPr bwMode="auto">
            <a:xfrm>
              <a:off x="3131" y="3413"/>
              <a:ext cx="74" cy="99"/>
            </a:xfrm>
            <a:custGeom>
              <a:avLst/>
              <a:gdLst>
                <a:gd name="T0" fmla="*/ 74 w 74"/>
                <a:gd name="T1" fmla="*/ 0 h 99"/>
                <a:gd name="T2" fmla="*/ 74 w 74"/>
                <a:gd name="T3" fmla="*/ 99 h 99"/>
                <a:gd name="T4" fmla="*/ 0 w 74"/>
                <a:gd name="T5" fmla="*/ 34 h 99"/>
                <a:gd name="T6" fmla="*/ 74 w 74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99">
                  <a:moveTo>
                    <a:pt x="74" y="0"/>
                  </a:moveTo>
                  <a:lnTo>
                    <a:pt x="74" y="99"/>
                  </a:lnTo>
                  <a:lnTo>
                    <a:pt x="0" y="3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6" name="Freeform 1021"/>
            <p:cNvSpPr>
              <a:spLocks/>
            </p:cNvSpPr>
            <p:nvPr/>
          </p:nvSpPr>
          <p:spPr bwMode="auto">
            <a:xfrm>
              <a:off x="3131" y="3512"/>
              <a:ext cx="74" cy="100"/>
            </a:xfrm>
            <a:custGeom>
              <a:avLst/>
              <a:gdLst>
                <a:gd name="T0" fmla="*/ 74 w 74"/>
                <a:gd name="T1" fmla="*/ 64 h 100"/>
                <a:gd name="T2" fmla="*/ 0 w 74"/>
                <a:gd name="T3" fmla="*/ 100 h 100"/>
                <a:gd name="T4" fmla="*/ 74 w 74"/>
                <a:gd name="T5" fmla="*/ 0 h 100"/>
                <a:gd name="T6" fmla="*/ 74 w 74"/>
                <a:gd name="T7" fmla="*/ 64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00">
                  <a:moveTo>
                    <a:pt x="74" y="64"/>
                  </a:moveTo>
                  <a:lnTo>
                    <a:pt x="0" y="100"/>
                  </a:lnTo>
                  <a:lnTo>
                    <a:pt x="74" y="0"/>
                  </a:lnTo>
                  <a:lnTo>
                    <a:pt x="74" y="64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7" name="Freeform 1022"/>
            <p:cNvSpPr>
              <a:spLocks/>
            </p:cNvSpPr>
            <p:nvPr/>
          </p:nvSpPr>
          <p:spPr bwMode="auto">
            <a:xfrm>
              <a:off x="3149" y="3436"/>
              <a:ext cx="56" cy="151"/>
            </a:xfrm>
            <a:custGeom>
              <a:avLst/>
              <a:gdLst>
                <a:gd name="T0" fmla="*/ 56 w 56"/>
                <a:gd name="T1" fmla="*/ 125 h 151"/>
                <a:gd name="T2" fmla="*/ 0 w 56"/>
                <a:gd name="T3" fmla="*/ 151 h 151"/>
                <a:gd name="T4" fmla="*/ 0 w 56"/>
                <a:gd name="T5" fmla="*/ 27 h 151"/>
                <a:gd name="T6" fmla="*/ 56 w 56"/>
                <a:gd name="T7" fmla="*/ 0 h 151"/>
                <a:gd name="T8" fmla="*/ 56 w 56"/>
                <a:gd name="T9" fmla="*/ 12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1">
                  <a:moveTo>
                    <a:pt x="56" y="125"/>
                  </a:moveTo>
                  <a:lnTo>
                    <a:pt x="0" y="151"/>
                  </a:lnTo>
                  <a:lnTo>
                    <a:pt x="0" y="27"/>
                  </a:lnTo>
                  <a:lnTo>
                    <a:pt x="56" y="0"/>
                  </a:lnTo>
                  <a:lnTo>
                    <a:pt x="56" y="125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8" name="Freeform 1023"/>
            <p:cNvSpPr>
              <a:spLocks/>
            </p:cNvSpPr>
            <p:nvPr/>
          </p:nvSpPr>
          <p:spPr bwMode="auto">
            <a:xfrm>
              <a:off x="3203" y="3413"/>
              <a:ext cx="74" cy="163"/>
            </a:xfrm>
            <a:custGeom>
              <a:avLst/>
              <a:gdLst>
                <a:gd name="T0" fmla="*/ 74 w 74"/>
                <a:gd name="T1" fmla="*/ 63 h 163"/>
                <a:gd name="T2" fmla="*/ 0 w 74"/>
                <a:gd name="T3" fmla="*/ 163 h 163"/>
                <a:gd name="T4" fmla="*/ 0 w 74"/>
                <a:gd name="T5" fmla="*/ 0 h 163"/>
                <a:gd name="T6" fmla="*/ 74 w 74"/>
                <a:gd name="T7" fmla="*/ 63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63">
                  <a:moveTo>
                    <a:pt x="74" y="63"/>
                  </a:moveTo>
                  <a:lnTo>
                    <a:pt x="0" y="163"/>
                  </a:lnTo>
                  <a:lnTo>
                    <a:pt x="0" y="0"/>
                  </a:lnTo>
                  <a:lnTo>
                    <a:pt x="74" y="63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59" name="Freeform 1024"/>
            <p:cNvSpPr>
              <a:spLocks/>
            </p:cNvSpPr>
            <p:nvPr/>
          </p:nvSpPr>
          <p:spPr bwMode="auto">
            <a:xfrm>
              <a:off x="3203" y="3377"/>
              <a:ext cx="74" cy="99"/>
            </a:xfrm>
            <a:custGeom>
              <a:avLst/>
              <a:gdLst>
                <a:gd name="T0" fmla="*/ 74 w 74"/>
                <a:gd name="T1" fmla="*/ 0 h 99"/>
                <a:gd name="T2" fmla="*/ 74 w 74"/>
                <a:gd name="T3" fmla="*/ 99 h 99"/>
                <a:gd name="T4" fmla="*/ 0 w 74"/>
                <a:gd name="T5" fmla="*/ 36 h 99"/>
                <a:gd name="T6" fmla="*/ 74 w 74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99">
                  <a:moveTo>
                    <a:pt x="74" y="0"/>
                  </a:moveTo>
                  <a:lnTo>
                    <a:pt x="74" y="99"/>
                  </a:lnTo>
                  <a:lnTo>
                    <a:pt x="0" y="3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0" name="Freeform 1025"/>
            <p:cNvSpPr>
              <a:spLocks/>
            </p:cNvSpPr>
            <p:nvPr/>
          </p:nvSpPr>
          <p:spPr bwMode="auto">
            <a:xfrm>
              <a:off x="3203" y="3476"/>
              <a:ext cx="74" cy="100"/>
            </a:xfrm>
            <a:custGeom>
              <a:avLst/>
              <a:gdLst>
                <a:gd name="T0" fmla="*/ 74 w 74"/>
                <a:gd name="T1" fmla="*/ 66 h 100"/>
                <a:gd name="T2" fmla="*/ 0 w 74"/>
                <a:gd name="T3" fmla="*/ 100 h 100"/>
                <a:gd name="T4" fmla="*/ 74 w 74"/>
                <a:gd name="T5" fmla="*/ 0 h 100"/>
                <a:gd name="T6" fmla="*/ 74 w 74"/>
                <a:gd name="T7" fmla="*/ 66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00">
                  <a:moveTo>
                    <a:pt x="74" y="66"/>
                  </a:moveTo>
                  <a:lnTo>
                    <a:pt x="0" y="100"/>
                  </a:lnTo>
                  <a:lnTo>
                    <a:pt x="74" y="0"/>
                  </a:lnTo>
                  <a:lnTo>
                    <a:pt x="74" y="66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1" name="Freeform 1026"/>
            <p:cNvSpPr>
              <a:spLocks/>
            </p:cNvSpPr>
            <p:nvPr/>
          </p:nvSpPr>
          <p:spPr bwMode="auto">
            <a:xfrm>
              <a:off x="3221" y="3401"/>
              <a:ext cx="56" cy="150"/>
            </a:xfrm>
            <a:custGeom>
              <a:avLst/>
              <a:gdLst>
                <a:gd name="T0" fmla="*/ 56 w 56"/>
                <a:gd name="T1" fmla="*/ 124 h 150"/>
                <a:gd name="T2" fmla="*/ 0 w 56"/>
                <a:gd name="T3" fmla="*/ 150 h 150"/>
                <a:gd name="T4" fmla="*/ 0 w 56"/>
                <a:gd name="T5" fmla="*/ 26 h 150"/>
                <a:gd name="T6" fmla="*/ 56 w 56"/>
                <a:gd name="T7" fmla="*/ 0 h 150"/>
                <a:gd name="T8" fmla="*/ 56 w 56"/>
                <a:gd name="T9" fmla="*/ 12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50">
                  <a:moveTo>
                    <a:pt x="56" y="124"/>
                  </a:moveTo>
                  <a:lnTo>
                    <a:pt x="0" y="150"/>
                  </a:lnTo>
                  <a:lnTo>
                    <a:pt x="0" y="26"/>
                  </a:lnTo>
                  <a:lnTo>
                    <a:pt x="56" y="0"/>
                  </a:lnTo>
                  <a:lnTo>
                    <a:pt x="56" y="124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2" name="Freeform 1027"/>
            <p:cNvSpPr>
              <a:spLocks/>
            </p:cNvSpPr>
            <p:nvPr/>
          </p:nvSpPr>
          <p:spPr bwMode="auto">
            <a:xfrm>
              <a:off x="3275" y="3377"/>
              <a:ext cx="73" cy="165"/>
            </a:xfrm>
            <a:custGeom>
              <a:avLst/>
              <a:gdLst>
                <a:gd name="T0" fmla="*/ 73 w 73"/>
                <a:gd name="T1" fmla="*/ 65 h 165"/>
                <a:gd name="T2" fmla="*/ 0 w 73"/>
                <a:gd name="T3" fmla="*/ 165 h 165"/>
                <a:gd name="T4" fmla="*/ 0 w 73"/>
                <a:gd name="T5" fmla="*/ 0 h 165"/>
                <a:gd name="T6" fmla="*/ 73 w 73"/>
                <a:gd name="T7" fmla="*/ 65 h 1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65">
                  <a:moveTo>
                    <a:pt x="73" y="65"/>
                  </a:moveTo>
                  <a:lnTo>
                    <a:pt x="0" y="165"/>
                  </a:lnTo>
                  <a:lnTo>
                    <a:pt x="0" y="0"/>
                  </a:lnTo>
                  <a:lnTo>
                    <a:pt x="73" y="65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3" name="Freeform 1028"/>
            <p:cNvSpPr>
              <a:spLocks/>
            </p:cNvSpPr>
            <p:nvPr/>
          </p:nvSpPr>
          <p:spPr bwMode="auto">
            <a:xfrm>
              <a:off x="3275" y="3343"/>
              <a:ext cx="73" cy="99"/>
            </a:xfrm>
            <a:custGeom>
              <a:avLst/>
              <a:gdLst>
                <a:gd name="T0" fmla="*/ 73 w 73"/>
                <a:gd name="T1" fmla="*/ 0 h 99"/>
                <a:gd name="T2" fmla="*/ 73 w 73"/>
                <a:gd name="T3" fmla="*/ 99 h 99"/>
                <a:gd name="T4" fmla="*/ 0 w 73"/>
                <a:gd name="T5" fmla="*/ 34 h 99"/>
                <a:gd name="T6" fmla="*/ 73 w 73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99">
                  <a:moveTo>
                    <a:pt x="73" y="0"/>
                  </a:moveTo>
                  <a:lnTo>
                    <a:pt x="73" y="99"/>
                  </a:lnTo>
                  <a:lnTo>
                    <a:pt x="0" y="3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4" name="Freeform 1029"/>
            <p:cNvSpPr>
              <a:spLocks/>
            </p:cNvSpPr>
            <p:nvPr/>
          </p:nvSpPr>
          <p:spPr bwMode="auto">
            <a:xfrm>
              <a:off x="3275" y="3442"/>
              <a:ext cx="73" cy="100"/>
            </a:xfrm>
            <a:custGeom>
              <a:avLst/>
              <a:gdLst>
                <a:gd name="T0" fmla="*/ 73 w 73"/>
                <a:gd name="T1" fmla="*/ 64 h 100"/>
                <a:gd name="T2" fmla="*/ 0 w 73"/>
                <a:gd name="T3" fmla="*/ 100 h 100"/>
                <a:gd name="T4" fmla="*/ 73 w 73"/>
                <a:gd name="T5" fmla="*/ 0 h 100"/>
                <a:gd name="T6" fmla="*/ 73 w 73"/>
                <a:gd name="T7" fmla="*/ 64 h 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0">
                  <a:moveTo>
                    <a:pt x="73" y="64"/>
                  </a:moveTo>
                  <a:lnTo>
                    <a:pt x="0" y="100"/>
                  </a:lnTo>
                  <a:lnTo>
                    <a:pt x="73" y="0"/>
                  </a:lnTo>
                  <a:lnTo>
                    <a:pt x="73" y="64"/>
                  </a:lnTo>
                  <a:close/>
                </a:path>
              </a:pathLst>
            </a:custGeom>
            <a:solidFill>
              <a:srgbClr val="F8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5" name="Freeform 1030"/>
            <p:cNvSpPr>
              <a:spLocks/>
            </p:cNvSpPr>
            <p:nvPr/>
          </p:nvSpPr>
          <p:spPr bwMode="auto">
            <a:xfrm>
              <a:off x="3293" y="3365"/>
              <a:ext cx="55" cy="152"/>
            </a:xfrm>
            <a:custGeom>
              <a:avLst/>
              <a:gdLst>
                <a:gd name="T0" fmla="*/ 55 w 55"/>
                <a:gd name="T1" fmla="*/ 126 h 152"/>
                <a:gd name="T2" fmla="*/ 0 w 55"/>
                <a:gd name="T3" fmla="*/ 152 h 152"/>
                <a:gd name="T4" fmla="*/ 0 w 55"/>
                <a:gd name="T5" fmla="*/ 28 h 152"/>
                <a:gd name="T6" fmla="*/ 55 w 55"/>
                <a:gd name="T7" fmla="*/ 0 h 152"/>
                <a:gd name="T8" fmla="*/ 55 w 55"/>
                <a:gd name="T9" fmla="*/ 126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152">
                  <a:moveTo>
                    <a:pt x="55" y="126"/>
                  </a:moveTo>
                  <a:lnTo>
                    <a:pt x="0" y="152"/>
                  </a:lnTo>
                  <a:lnTo>
                    <a:pt x="0" y="28"/>
                  </a:lnTo>
                  <a:lnTo>
                    <a:pt x="55" y="0"/>
                  </a:lnTo>
                  <a:lnTo>
                    <a:pt x="55" y="126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6" name="Freeform 1031"/>
            <p:cNvSpPr>
              <a:spLocks/>
            </p:cNvSpPr>
            <p:nvPr/>
          </p:nvSpPr>
          <p:spPr bwMode="auto">
            <a:xfrm>
              <a:off x="2967" y="3096"/>
              <a:ext cx="164" cy="25"/>
            </a:xfrm>
            <a:custGeom>
              <a:avLst/>
              <a:gdLst>
                <a:gd name="T0" fmla="*/ 159 w 164"/>
                <a:gd name="T1" fmla="*/ 0 h 25"/>
                <a:gd name="T2" fmla="*/ 26 w 164"/>
                <a:gd name="T3" fmla="*/ 0 h 25"/>
                <a:gd name="T4" fmla="*/ 0 w 164"/>
                <a:gd name="T5" fmla="*/ 25 h 25"/>
                <a:gd name="T6" fmla="*/ 164 w 164"/>
                <a:gd name="T7" fmla="*/ 25 h 25"/>
                <a:gd name="T8" fmla="*/ 159 w 164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4" h="25">
                  <a:moveTo>
                    <a:pt x="159" y="0"/>
                  </a:moveTo>
                  <a:lnTo>
                    <a:pt x="26" y="0"/>
                  </a:lnTo>
                  <a:lnTo>
                    <a:pt x="0" y="25"/>
                  </a:lnTo>
                  <a:lnTo>
                    <a:pt x="164" y="25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8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7" name="Freeform 1032"/>
            <p:cNvSpPr>
              <a:spLocks/>
            </p:cNvSpPr>
            <p:nvPr/>
          </p:nvSpPr>
          <p:spPr bwMode="auto">
            <a:xfrm>
              <a:off x="3118" y="3068"/>
              <a:ext cx="85" cy="53"/>
            </a:xfrm>
            <a:custGeom>
              <a:avLst/>
              <a:gdLst>
                <a:gd name="T0" fmla="*/ 85 w 85"/>
                <a:gd name="T1" fmla="*/ 17 h 53"/>
                <a:gd name="T2" fmla="*/ 56 w 85"/>
                <a:gd name="T3" fmla="*/ 0 h 53"/>
                <a:gd name="T4" fmla="*/ 0 w 85"/>
                <a:gd name="T5" fmla="*/ 28 h 53"/>
                <a:gd name="T6" fmla="*/ 13 w 85"/>
                <a:gd name="T7" fmla="*/ 53 h 53"/>
                <a:gd name="T8" fmla="*/ 85 w 85"/>
                <a:gd name="T9" fmla="*/ 1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53">
                  <a:moveTo>
                    <a:pt x="85" y="17"/>
                  </a:moveTo>
                  <a:lnTo>
                    <a:pt x="56" y="0"/>
                  </a:lnTo>
                  <a:lnTo>
                    <a:pt x="0" y="28"/>
                  </a:lnTo>
                  <a:lnTo>
                    <a:pt x="13" y="53"/>
                  </a:lnTo>
                  <a:lnTo>
                    <a:pt x="85" y="17"/>
                  </a:lnTo>
                  <a:close/>
                </a:path>
              </a:pathLst>
            </a:custGeom>
            <a:solidFill>
              <a:srgbClr val="F88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868" name="Freeform 1033"/>
            <p:cNvSpPr>
              <a:spLocks/>
            </p:cNvSpPr>
            <p:nvPr/>
          </p:nvSpPr>
          <p:spPr bwMode="auto">
            <a:xfrm>
              <a:off x="2993" y="3068"/>
              <a:ext cx="181" cy="28"/>
            </a:xfrm>
            <a:custGeom>
              <a:avLst/>
              <a:gdLst>
                <a:gd name="T0" fmla="*/ 55 w 181"/>
                <a:gd name="T1" fmla="*/ 0 h 28"/>
                <a:gd name="T2" fmla="*/ 0 w 181"/>
                <a:gd name="T3" fmla="*/ 28 h 28"/>
                <a:gd name="T4" fmla="*/ 125 w 181"/>
                <a:gd name="T5" fmla="*/ 28 h 28"/>
                <a:gd name="T6" fmla="*/ 181 w 181"/>
                <a:gd name="T7" fmla="*/ 0 h 28"/>
                <a:gd name="T8" fmla="*/ 55 w 181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" h="28">
                  <a:moveTo>
                    <a:pt x="55" y="0"/>
                  </a:moveTo>
                  <a:lnTo>
                    <a:pt x="0" y="28"/>
                  </a:lnTo>
                  <a:lnTo>
                    <a:pt x="125" y="28"/>
                  </a:lnTo>
                  <a:lnTo>
                    <a:pt x="181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8F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4" name="Group 1258"/>
          <p:cNvGrpSpPr>
            <a:grpSpLocks/>
          </p:cNvGrpSpPr>
          <p:nvPr/>
        </p:nvGrpSpPr>
        <p:grpSpPr bwMode="auto">
          <a:xfrm>
            <a:off x="1268413" y="4373563"/>
            <a:ext cx="582612" cy="676275"/>
            <a:chOff x="1434" y="2755"/>
            <a:chExt cx="367" cy="426"/>
          </a:xfrm>
        </p:grpSpPr>
        <p:sp>
          <p:nvSpPr>
            <p:cNvPr id="24723" name="Freeform 1034"/>
            <p:cNvSpPr>
              <a:spLocks/>
            </p:cNvSpPr>
            <p:nvPr/>
          </p:nvSpPr>
          <p:spPr bwMode="auto">
            <a:xfrm>
              <a:off x="1454" y="2776"/>
              <a:ext cx="347" cy="405"/>
            </a:xfrm>
            <a:custGeom>
              <a:avLst/>
              <a:gdLst>
                <a:gd name="T0" fmla="*/ 258 w 347"/>
                <a:gd name="T1" fmla="*/ 405 h 405"/>
                <a:gd name="T2" fmla="*/ 0 w 347"/>
                <a:gd name="T3" fmla="*/ 405 h 405"/>
                <a:gd name="T4" fmla="*/ 0 w 347"/>
                <a:gd name="T5" fmla="*/ 0 h 405"/>
                <a:gd name="T6" fmla="*/ 347 w 347"/>
                <a:gd name="T7" fmla="*/ 0 h 405"/>
                <a:gd name="T8" fmla="*/ 347 w 347"/>
                <a:gd name="T9" fmla="*/ 317 h 405"/>
                <a:gd name="T10" fmla="*/ 347 w 347"/>
                <a:gd name="T11" fmla="*/ 317 h 405"/>
                <a:gd name="T12" fmla="*/ 258 w 347"/>
                <a:gd name="T13" fmla="*/ 405 h 405"/>
                <a:gd name="T14" fmla="*/ 258 w 347"/>
                <a:gd name="T15" fmla="*/ 405 h 4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7" h="405">
                  <a:moveTo>
                    <a:pt x="258" y="405"/>
                  </a:moveTo>
                  <a:lnTo>
                    <a:pt x="0" y="405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317"/>
                  </a:lnTo>
                  <a:lnTo>
                    <a:pt x="258" y="405"/>
                  </a:lnTo>
                  <a:close/>
                </a:path>
              </a:pathLst>
            </a:custGeom>
            <a:solidFill>
              <a:srgbClr val="6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24" name="Freeform 1035"/>
            <p:cNvSpPr>
              <a:spLocks/>
            </p:cNvSpPr>
            <p:nvPr/>
          </p:nvSpPr>
          <p:spPr bwMode="auto">
            <a:xfrm>
              <a:off x="1434" y="2755"/>
              <a:ext cx="346" cy="406"/>
            </a:xfrm>
            <a:custGeom>
              <a:avLst/>
              <a:gdLst>
                <a:gd name="T0" fmla="*/ 258 w 346"/>
                <a:gd name="T1" fmla="*/ 406 h 406"/>
                <a:gd name="T2" fmla="*/ 0 w 346"/>
                <a:gd name="T3" fmla="*/ 406 h 406"/>
                <a:gd name="T4" fmla="*/ 0 w 346"/>
                <a:gd name="T5" fmla="*/ 0 h 406"/>
                <a:gd name="T6" fmla="*/ 346 w 346"/>
                <a:gd name="T7" fmla="*/ 0 h 406"/>
                <a:gd name="T8" fmla="*/ 346 w 346"/>
                <a:gd name="T9" fmla="*/ 318 h 406"/>
                <a:gd name="T10" fmla="*/ 346 w 346"/>
                <a:gd name="T11" fmla="*/ 318 h 406"/>
                <a:gd name="T12" fmla="*/ 258 w 346"/>
                <a:gd name="T13" fmla="*/ 406 h 406"/>
                <a:gd name="T14" fmla="*/ 258 w 346"/>
                <a:gd name="T15" fmla="*/ 406 h 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6" h="406">
                  <a:moveTo>
                    <a:pt x="258" y="406"/>
                  </a:moveTo>
                  <a:lnTo>
                    <a:pt x="0" y="406"/>
                  </a:lnTo>
                  <a:lnTo>
                    <a:pt x="0" y="0"/>
                  </a:lnTo>
                  <a:lnTo>
                    <a:pt x="346" y="0"/>
                  </a:lnTo>
                  <a:lnTo>
                    <a:pt x="346" y="318"/>
                  </a:lnTo>
                  <a:lnTo>
                    <a:pt x="258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25" name="Rectangle 1036"/>
            <p:cNvSpPr>
              <a:spLocks noChangeArrowheads="1"/>
            </p:cNvSpPr>
            <p:nvPr/>
          </p:nvSpPr>
          <p:spPr bwMode="auto">
            <a:xfrm>
              <a:off x="1434" y="2755"/>
              <a:ext cx="346" cy="127"/>
            </a:xfrm>
            <a:prstGeom prst="rect">
              <a:avLst/>
            </a:prstGeom>
            <a:solidFill>
              <a:srgbClr val="00A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26" name="Rectangle 1037"/>
            <p:cNvSpPr>
              <a:spLocks noChangeArrowheads="1"/>
            </p:cNvSpPr>
            <p:nvPr/>
          </p:nvSpPr>
          <p:spPr bwMode="auto">
            <a:xfrm>
              <a:off x="1498" y="2917"/>
              <a:ext cx="3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27" name="Rectangle 1038"/>
            <p:cNvSpPr>
              <a:spLocks noChangeArrowheads="1"/>
            </p:cNvSpPr>
            <p:nvPr/>
          </p:nvSpPr>
          <p:spPr bwMode="auto">
            <a:xfrm>
              <a:off x="1537" y="2917"/>
              <a:ext cx="59" cy="27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28" name="Rectangle 1039"/>
            <p:cNvSpPr>
              <a:spLocks noChangeArrowheads="1"/>
            </p:cNvSpPr>
            <p:nvPr/>
          </p:nvSpPr>
          <p:spPr bwMode="auto">
            <a:xfrm>
              <a:off x="1602" y="2917"/>
              <a:ext cx="6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29" name="Rectangle 1040"/>
            <p:cNvSpPr>
              <a:spLocks noChangeArrowheads="1"/>
            </p:cNvSpPr>
            <p:nvPr/>
          </p:nvSpPr>
          <p:spPr bwMode="auto">
            <a:xfrm>
              <a:off x="1669" y="2917"/>
              <a:ext cx="6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0" name="Rectangle 1041"/>
            <p:cNvSpPr>
              <a:spLocks noChangeArrowheads="1"/>
            </p:cNvSpPr>
            <p:nvPr/>
          </p:nvSpPr>
          <p:spPr bwMode="auto">
            <a:xfrm>
              <a:off x="1498" y="2953"/>
              <a:ext cx="31" cy="29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1" name="Rectangle 1042"/>
            <p:cNvSpPr>
              <a:spLocks noChangeArrowheads="1"/>
            </p:cNvSpPr>
            <p:nvPr/>
          </p:nvSpPr>
          <p:spPr bwMode="auto">
            <a:xfrm>
              <a:off x="1537" y="2953"/>
              <a:ext cx="59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2" name="Rectangle 1043"/>
            <p:cNvSpPr>
              <a:spLocks noChangeArrowheads="1"/>
            </p:cNvSpPr>
            <p:nvPr/>
          </p:nvSpPr>
          <p:spPr bwMode="auto">
            <a:xfrm>
              <a:off x="1602" y="2953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3" name="Rectangle 1045"/>
            <p:cNvSpPr>
              <a:spLocks noChangeArrowheads="1"/>
            </p:cNvSpPr>
            <p:nvPr/>
          </p:nvSpPr>
          <p:spPr bwMode="auto">
            <a:xfrm>
              <a:off x="1669" y="2953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4" name="Rectangle 1046"/>
            <p:cNvSpPr>
              <a:spLocks noChangeArrowheads="1"/>
            </p:cNvSpPr>
            <p:nvPr/>
          </p:nvSpPr>
          <p:spPr bwMode="auto">
            <a:xfrm>
              <a:off x="1498" y="2989"/>
              <a:ext cx="3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5" name="Rectangle 1047"/>
            <p:cNvSpPr>
              <a:spLocks noChangeArrowheads="1"/>
            </p:cNvSpPr>
            <p:nvPr/>
          </p:nvSpPr>
          <p:spPr bwMode="auto">
            <a:xfrm>
              <a:off x="1537" y="2989"/>
              <a:ext cx="59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6" name="Rectangle 1048"/>
            <p:cNvSpPr>
              <a:spLocks noChangeArrowheads="1"/>
            </p:cNvSpPr>
            <p:nvPr/>
          </p:nvSpPr>
          <p:spPr bwMode="auto">
            <a:xfrm>
              <a:off x="1602" y="2989"/>
              <a:ext cx="6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7" name="Rectangle 1049"/>
            <p:cNvSpPr>
              <a:spLocks noChangeArrowheads="1"/>
            </p:cNvSpPr>
            <p:nvPr/>
          </p:nvSpPr>
          <p:spPr bwMode="auto">
            <a:xfrm>
              <a:off x="1669" y="2989"/>
              <a:ext cx="6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8" name="Rectangle 1050"/>
            <p:cNvSpPr>
              <a:spLocks noChangeArrowheads="1"/>
            </p:cNvSpPr>
            <p:nvPr/>
          </p:nvSpPr>
          <p:spPr bwMode="auto">
            <a:xfrm>
              <a:off x="1498" y="3024"/>
              <a:ext cx="3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39" name="Rectangle 1051"/>
            <p:cNvSpPr>
              <a:spLocks noChangeArrowheads="1"/>
            </p:cNvSpPr>
            <p:nvPr/>
          </p:nvSpPr>
          <p:spPr bwMode="auto">
            <a:xfrm>
              <a:off x="1537" y="3024"/>
              <a:ext cx="59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0" name="Rectangle 1052"/>
            <p:cNvSpPr>
              <a:spLocks noChangeArrowheads="1"/>
            </p:cNvSpPr>
            <p:nvPr/>
          </p:nvSpPr>
          <p:spPr bwMode="auto">
            <a:xfrm>
              <a:off x="1602" y="3024"/>
              <a:ext cx="6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1" name="Rectangle 1053"/>
            <p:cNvSpPr>
              <a:spLocks noChangeArrowheads="1"/>
            </p:cNvSpPr>
            <p:nvPr/>
          </p:nvSpPr>
          <p:spPr bwMode="auto">
            <a:xfrm>
              <a:off x="1669" y="3024"/>
              <a:ext cx="6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2" name="Rectangle 1054"/>
            <p:cNvSpPr>
              <a:spLocks noChangeArrowheads="1"/>
            </p:cNvSpPr>
            <p:nvPr/>
          </p:nvSpPr>
          <p:spPr bwMode="auto">
            <a:xfrm>
              <a:off x="1498" y="3062"/>
              <a:ext cx="3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3" name="Rectangle 1055"/>
            <p:cNvSpPr>
              <a:spLocks noChangeArrowheads="1"/>
            </p:cNvSpPr>
            <p:nvPr/>
          </p:nvSpPr>
          <p:spPr bwMode="auto">
            <a:xfrm>
              <a:off x="1537" y="3062"/>
              <a:ext cx="59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4" name="Rectangle 1056"/>
            <p:cNvSpPr>
              <a:spLocks noChangeArrowheads="1"/>
            </p:cNvSpPr>
            <p:nvPr/>
          </p:nvSpPr>
          <p:spPr bwMode="auto">
            <a:xfrm>
              <a:off x="1602" y="3062"/>
              <a:ext cx="6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5" name="Rectangle 1057"/>
            <p:cNvSpPr>
              <a:spLocks noChangeArrowheads="1"/>
            </p:cNvSpPr>
            <p:nvPr/>
          </p:nvSpPr>
          <p:spPr bwMode="auto">
            <a:xfrm>
              <a:off x="1669" y="3062"/>
              <a:ext cx="6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6" name="Rectangle 1058"/>
            <p:cNvSpPr>
              <a:spLocks noChangeArrowheads="1"/>
            </p:cNvSpPr>
            <p:nvPr/>
          </p:nvSpPr>
          <p:spPr bwMode="auto">
            <a:xfrm>
              <a:off x="1498" y="3098"/>
              <a:ext cx="3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7" name="Rectangle 1059"/>
            <p:cNvSpPr>
              <a:spLocks noChangeArrowheads="1"/>
            </p:cNvSpPr>
            <p:nvPr/>
          </p:nvSpPr>
          <p:spPr bwMode="auto">
            <a:xfrm>
              <a:off x="1537" y="3098"/>
              <a:ext cx="59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8" name="Rectangle 1060"/>
            <p:cNvSpPr>
              <a:spLocks noChangeArrowheads="1"/>
            </p:cNvSpPr>
            <p:nvPr/>
          </p:nvSpPr>
          <p:spPr bwMode="auto">
            <a:xfrm>
              <a:off x="1602" y="3098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49" name="Freeform 1061"/>
            <p:cNvSpPr>
              <a:spLocks/>
            </p:cNvSpPr>
            <p:nvPr/>
          </p:nvSpPr>
          <p:spPr bwMode="auto">
            <a:xfrm>
              <a:off x="1669" y="3098"/>
              <a:ext cx="49" cy="26"/>
            </a:xfrm>
            <a:custGeom>
              <a:avLst/>
              <a:gdLst>
                <a:gd name="T0" fmla="*/ 49 w 49"/>
                <a:gd name="T1" fmla="*/ 0 h 26"/>
                <a:gd name="T2" fmla="*/ 0 w 49"/>
                <a:gd name="T3" fmla="*/ 0 h 26"/>
                <a:gd name="T4" fmla="*/ 0 w 49"/>
                <a:gd name="T5" fmla="*/ 26 h 26"/>
                <a:gd name="T6" fmla="*/ 49 w 49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26">
                  <a:moveTo>
                    <a:pt x="49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50" name="Freeform 1062"/>
            <p:cNvSpPr>
              <a:spLocks noEditPoints="1"/>
            </p:cNvSpPr>
            <p:nvPr/>
          </p:nvSpPr>
          <p:spPr bwMode="auto">
            <a:xfrm>
              <a:off x="1493" y="2781"/>
              <a:ext cx="82" cy="80"/>
            </a:xfrm>
            <a:custGeom>
              <a:avLst/>
              <a:gdLst>
                <a:gd name="T0" fmla="*/ 73 w 82"/>
                <a:gd name="T1" fmla="*/ 80 h 80"/>
                <a:gd name="T2" fmla="*/ 10 w 82"/>
                <a:gd name="T3" fmla="*/ 80 h 80"/>
                <a:gd name="T4" fmla="*/ 10 w 82"/>
                <a:gd name="T5" fmla="*/ 80 h 80"/>
                <a:gd name="T6" fmla="*/ 7 w 82"/>
                <a:gd name="T7" fmla="*/ 80 h 80"/>
                <a:gd name="T8" fmla="*/ 3 w 82"/>
                <a:gd name="T9" fmla="*/ 79 h 80"/>
                <a:gd name="T10" fmla="*/ 2 w 82"/>
                <a:gd name="T11" fmla="*/ 75 h 80"/>
                <a:gd name="T12" fmla="*/ 0 w 82"/>
                <a:gd name="T13" fmla="*/ 72 h 80"/>
                <a:gd name="T14" fmla="*/ 0 w 82"/>
                <a:gd name="T15" fmla="*/ 30 h 80"/>
                <a:gd name="T16" fmla="*/ 15 w 82"/>
                <a:gd name="T17" fmla="*/ 30 h 80"/>
                <a:gd name="T18" fmla="*/ 15 w 82"/>
                <a:gd name="T19" fmla="*/ 67 h 80"/>
                <a:gd name="T20" fmla="*/ 67 w 82"/>
                <a:gd name="T21" fmla="*/ 67 h 80"/>
                <a:gd name="T22" fmla="*/ 67 w 82"/>
                <a:gd name="T23" fmla="*/ 15 h 80"/>
                <a:gd name="T24" fmla="*/ 29 w 82"/>
                <a:gd name="T25" fmla="*/ 15 h 80"/>
                <a:gd name="T26" fmla="*/ 29 w 82"/>
                <a:gd name="T27" fmla="*/ 0 h 80"/>
                <a:gd name="T28" fmla="*/ 73 w 82"/>
                <a:gd name="T29" fmla="*/ 0 h 80"/>
                <a:gd name="T30" fmla="*/ 73 w 82"/>
                <a:gd name="T31" fmla="*/ 0 h 80"/>
                <a:gd name="T32" fmla="*/ 77 w 82"/>
                <a:gd name="T33" fmla="*/ 0 h 80"/>
                <a:gd name="T34" fmla="*/ 78 w 82"/>
                <a:gd name="T35" fmla="*/ 2 h 80"/>
                <a:gd name="T36" fmla="*/ 82 w 82"/>
                <a:gd name="T37" fmla="*/ 5 h 80"/>
                <a:gd name="T38" fmla="*/ 82 w 82"/>
                <a:gd name="T39" fmla="*/ 8 h 80"/>
                <a:gd name="T40" fmla="*/ 82 w 82"/>
                <a:gd name="T41" fmla="*/ 72 h 80"/>
                <a:gd name="T42" fmla="*/ 82 w 82"/>
                <a:gd name="T43" fmla="*/ 72 h 80"/>
                <a:gd name="T44" fmla="*/ 82 w 82"/>
                <a:gd name="T45" fmla="*/ 75 h 80"/>
                <a:gd name="T46" fmla="*/ 78 w 82"/>
                <a:gd name="T47" fmla="*/ 79 h 80"/>
                <a:gd name="T48" fmla="*/ 77 w 82"/>
                <a:gd name="T49" fmla="*/ 80 h 80"/>
                <a:gd name="T50" fmla="*/ 73 w 82"/>
                <a:gd name="T51" fmla="*/ 80 h 80"/>
                <a:gd name="T52" fmla="*/ 73 w 82"/>
                <a:gd name="T53" fmla="*/ 80 h 80"/>
                <a:gd name="T54" fmla="*/ 0 w 82"/>
                <a:gd name="T55" fmla="*/ 15 h 80"/>
                <a:gd name="T56" fmla="*/ 15 w 82"/>
                <a:gd name="T57" fmla="*/ 15 h 80"/>
                <a:gd name="T58" fmla="*/ 15 w 82"/>
                <a:gd name="T59" fmla="*/ 0 h 80"/>
                <a:gd name="T60" fmla="*/ 0 w 82"/>
                <a:gd name="T61" fmla="*/ 0 h 80"/>
                <a:gd name="T62" fmla="*/ 0 w 82"/>
                <a:gd name="T63" fmla="*/ 15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2" h="80">
                  <a:moveTo>
                    <a:pt x="73" y="80"/>
                  </a:moveTo>
                  <a:lnTo>
                    <a:pt x="10" y="80"/>
                  </a:lnTo>
                  <a:lnTo>
                    <a:pt x="7" y="80"/>
                  </a:lnTo>
                  <a:lnTo>
                    <a:pt x="3" y="79"/>
                  </a:lnTo>
                  <a:lnTo>
                    <a:pt x="2" y="75"/>
                  </a:lnTo>
                  <a:lnTo>
                    <a:pt x="0" y="72"/>
                  </a:lnTo>
                  <a:lnTo>
                    <a:pt x="0" y="30"/>
                  </a:lnTo>
                  <a:lnTo>
                    <a:pt x="15" y="30"/>
                  </a:lnTo>
                  <a:lnTo>
                    <a:pt x="15" y="67"/>
                  </a:lnTo>
                  <a:lnTo>
                    <a:pt x="67" y="67"/>
                  </a:lnTo>
                  <a:lnTo>
                    <a:pt x="67" y="15"/>
                  </a:lnTo>
                  <a:lnTo>
                    <a:pt x="29" y="15"/>
                  </a:lnTo>
                  <a:lnTo>
                    <a:pt x="2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2"/>
                  </a:lnTo>
                  <a:lnTo>
                    <a:pt x="82" y="5"/>
                  </a:lnTo>
                  <a:lnTo>
                    <a:pt x="82" y="8"/>
                  </a:lnTo>
                  <a:lnTo>
                    <a:pt x="82" y="72"/>
                  </a:lnTo>
                  <a:lnTo>
                    <a:pt x="82" y="75"/>
                  </a:lnTo>
                  <a:lnTo>
                    <a:pt x="78" y="79"/>
                  </a:lnTo>
                  <a:lnTo>
                    <a:pt x="77" y="80"/>
                  </a:lnTo>
                  <a:lnTo>
                    <a:pt x="73" y="80"/>
                  </a:lnTo>
                  <a:close/>
                  <a:moveTo>
                    <a:pt x="0" y="15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51" name="Rectangle 1063"/>
            <p:cNvSpPr>
              <a:spLocks noChangeArrowheads="1"/>
            </p:cNvSpPr>
            <p:nvPr/>
          </p:nvSpPr>
          <p:spPr bwMode="auto">
            <a:xfrm>
              <a:off x="1454" y="2811"/>
              <a:ext cx="15" cy="13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2" name="Rectangle 1064"/>
            <p:cNvSpPr>
              <a:spLocks noChangeArrowheads="1"/>
            </p:cNvSpPr>
            <p:nvPr/>
          </p:nvSpPr>
          <p:spPr bwMode="auto">
            <a:xfrm>
              <a:off x="1454" y="2851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3" name="Rectangle 1065"/>
            <p:cNvSpPr>
              <a:spLocks noChangeArrowheads="1"/>
            </p:cNvSpPr>
            <p:nvPr/>
          </p:nvSpPr>
          <p:spPr bwMode="auto">
            <a:xfrm>
              <a:off x="1454" y="2894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4" name="Rectangle 1066"/>
            <p:cNvSpPr>
              <a:spLocks noChangeArrowheads="1"/>
            </p:cNvSpPr>
            <p:nvPr/>
          </p:nvSpPr>
          <p:spPr bwMode="auto">
            <a:xfrm>
              <a:off x="1454" y="2935"/>
              <a:ext cx="15" cy="14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5" name="Rectangle 1067"/>
            <p:cNvSpPr>
              <a:spLocks noChangeArrowheads="1"/>
            </p:cNvSpPr>
            <p:nvPr/>
          </p:nvSpPr>
          <p:spPr bwMode="auto">
            <a:xfrm>
              <a:off x="1454" y="2977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6" name="Rectangle 1068"/>
            <p:cNvSpPr>
              <a:spLocks noChangeArrowheads="1"/>
            </p:cNvSpPr>
            <p:nvPr/>
          </p:nvSpPr>
          <p:spPr bwMode="auto">
            <a:xfrm>
              <a:off x="1454" y="3018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7" name="Rectangle 1069"/>
            <p:cNvSpPr>
              <a:spLocks noChangeArrowheads="1"/>
            </p:cNvSpPr>
            <p:nvPr/>
          </p:nvSpPr>
          <p:spPr bwMode="auto">
            <a:xfrm>
              <a:off x="1454" y="3060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8" name="Rectangle 1070"/>
            <p:cNvSpPr>
              <a:spLocks noChangeArrowheads="1"/>
            </p:cNvSpPr>
            <p:nvPr/>
          </p:nvSpPr>
          <p:spPr bwMode="auto">
            <a:xfrm>
              <a:off x="1454" y="3101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59" name="Freeform 1071"/>
            <p:cNvSpPr>
              <a:spLocks/>
            </p:cNvSpPr>
            <p:nvPr/>
          </p:nvSpPr>
          <p:spPr bwMode="auto">
            <a:xfrm>
              <a:off x="1686" y="3068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0 w 102"/>
                <a:gd name="T7" fmla="*/ 102 h 1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6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60" name="Freeform 1072"/>
            <p:cNvSpPr>
              <a:spLocks/>
            </p:cNvSpPr>
            <p:nvPr/>
          </p:nvSpPr>
          <p:spPr bwMode="auto">
            <a:xfrm>
              <a:off x="1692" y="3075"/>
              <a:ext cx="88" cy="86"/>
            </a:xfrm>
            <a:custGeom>
              <a:avLst/>
              <a:gdLst>
                <a:gd name="T0" fmla="*/ 0 w 88"/>
                <a:gd name="T1" fmla="*/ 86 h 86"/>
                <a:gd name="T2" fmla="*/ 0 w 88"/>
                <a:gd name="T3" fmla="*/ 0 h 86"/>
                <a:gd name="T4" fmla="*/ 88 w 88"/>
                <a:gd name="T5" fmla="*/ 0 h 86"/>
                <a:gd name="T6" fmla="*/ 0 w 88"/>
                <a:gd name="T7" fmla="*/ 8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8" h="86">
                  <a:moveTo>
                    <a:pt x="0" y="86"/>
                  </a:moveTo>
                  <a:lnTo>
                    <a:pt x="0" y="0"/>
                  </a:lnTo>
                  <a:lnTo>
                    <a:pt x="8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9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5" name="Group 1247"/>
          <p:cNvGrpSpPr>
            <a:grpSpLocks/>
          </p:cNvGrpSpPr>
          <p:nvPr/>
        </p:nvGrpSpPr>
        <p:grpSpPr bwMode="auto">
          <a:xfrm>
            <a:off x="2935288" y="1954213"/>
            <a:ext cx="542925" cy="442912"/>
            <a:chOff x="2484" y="1231"/>
            <a:chExt cx="342" cy="279"/>
          </a:xfrm>
        </p:grpSpPr>
        <p:sp>
          <p:nvSpPr>
            <p:cNvPr id="24786" name="Freeform 1226"/>
            <p:cNvSpPr>
              <a:spLocks/>
            </p:cNvSpPr>
            <p:nvPr/>
          </p:nvSpPr>
          <p:spPr bwMode="auto">
            <a:xfrm>
              <a:off x="2546" y="1263"/>
              <a:ext cx="221" cy="88"/>
            </a:xfrm>
            <a:custGeom>
              <a:avLst/>
              <a:gdLst>
                <a:gd name="T0" fmla="*/ 221 w 221"/>
                <a:gd name="T1" fmla="*/ 44 h 88"/>
                <a:gd name="T2" fmla="*/ 221 w 221"/>
                <a:gd name="T3" fmla="*/ 44 h 88"/>
                <a:gd name="T4" fmla="*/ 220 w 221"/>
                <a:gd name="T5" fmla="*/ 49 h 88"/>
                <a:gd name="T6" fmla="*/ 218 w 221"/>
                <a:gd name="T7" fmla="*/ 52 h 88"/>
                <a:gd name="T8" fmla="*/ 212 w 221"/>
                <a:gd name="T9" fmla="*/ 61 h 88"/>
                <a:gd name="T10" fmla="*/ 202 w 221"/>
                <a:gd name="T11" fmla="*/ 69 h 88"/>
                <a:gd name="T12" fmla="*/ 189 w 221"/>
                <a:gd name="T13" fmla="*/ 75 h 88"/>
                <a:gd name="T14" fmla="*/ 173 w 221"/>
                <a:gd name="T15" fmla="*/ 80 h 88"/>
                <a:gd name="T16" fmla="*/ 153 w 221"/>
                <a:gd name="T17" fmla="*/ 85 h 88"/>
                <a:gd name="T18" fmla="*/ 132 w 221"/>
                <a:gd name="T19" fmla="*/ 87 h 88"/>
                <a:gd name="T20" fmla="*/ 111 w 221"/>
                <a:gd name="T21" fmla="*/ 88 h 88"/>
                <a:gd name="T22" fmla="*/ 111 w 221"/>
                <a:gd name="T23" fmla="*/ 88 h 88"/>
                <a:gd name="T24" fmla="*/ 88 w 221"/>
                <a:gd name="T25" fmla="*/ 87 h 88"/>
                <a:gd name="T26" fmla="*/ 66 w 221"/>
                <a:gd name="T27" fmla="*/ 85 h 88"/>
                <a:gd name="T28" fmla="*/ 49 w 221"/>
                <a:gd name="T29" fmla="*/ 80 h 88"/>
                <a:gd name="T30" fmla="*/ 32 w 221"/>
                <a:gd name="T31" fmla="*/ 75 h 88"/>
                <a:gd name="T32" fmla="*/ 18 w 221"/>
                <a:gd name="T33" fmla="*/ 69 h 88"/>
                <a:gd name="T34" fmla="*/ 8 w 221"/>
                <a:gd name="T35" fmla="*/ 61 h 88"/>
                <a:gd name="T36" fmla="*/ 1 w 221"/>
                <a:gd name="T37" fmla="*/ 52 h 88"/>
                <a:gd name="T38" fmla="*/ 0 w 221"/>
                <a:gd name="T39" fmla="*/ 49 h 88"/>
                <a:gd name="T40" fmla="*/ 0 w 221"/>
                <a:gd name="T41" fmla="*/ 44 h 88"/>
                <a:gd name="T42" fmla="*/ 0 w 221"/>
                <a:gd name="T43" fmla="*/ 44 h 88"/>
                <a:gd name="T44" fmla="*/ 0 w 221"/>
                <a:gd name="T45" fmla="*/ 39 h 88"/>
                <a:gd name="T46" fmla="*/ 1 w 221"/>
                <a:gd name="T47" fmla="*/ 35 h 88"/>
                <a:gd name="T48" fmla="*/ 8 w 221"/>
                <a:gd name="T49" fmla="*/ 26 h 88"/>
                <a:gd name="T50" fmla="*/ 18 w 221"/>
                <a:gd name="T51" fmla="*/ 20 h 88"/>
                <a:gd name="T52" fmla="*/ 32 w 221"/>
                <a:gd name="T53" fmla="*/ 13 h 88"/>
                <a:gd name="T54" fmla="*/ 49 w 221"/>
                <a:gd name="T55" fmla="*/ 7 h 88"/>
                <a:gd name="T56" fmla="*/ 66 w 221"/>
                <a:gd name="T57" fmla="*/ 4 h 88"/>
                <a:gd name="T58" fmla="*/ 88 w 221"/>
                <a:gd name="T59" fmla="*/ 0 h 88"/>
                <a:gd name="T60" fmla="*/ 111 w 221"/>
                <a:gd name="T61" fmla="*/ 0 h 88"/>
                <a:gd name="T62" fmla="*/ 111 w 221"/>
                <a:gd name="T63" fmla="*/ 0 h 88"/>
                <a:gd name="T64" fmla="*/ 132 w 221"/>
                <a:gd name="T65" fmla="*/ 0 h 88"/>
                <a:gd name="T66" fmla="*/ 153 w 221"/>
                <a:gd name="T67" fmla="*/ 4 h 88"/>
                <a:gd name="T68" fmla="*/ 173 w 221"/>
                <a:gd name="T69" fmla="*/ 7 h 88"/>
                <a:gd name="T70" fmla="*/ 189 w 221"/>
                <a:gd name="T71" fmla="*/ 13 h 88"/>
                <a:gd name="T72" fmla="*/ 202 w 221"/>
                <a:gd name="T73" fmla="*/ 20 h 88"/>
                <a:gd name="T74" fmla="*/ 212 w 221"/>
                <a:gd name="T75" fmla="*/ 26 h 88"/>
                <a:gd name="T76" fmla="*/ 218 w 221"/>
                <a:gd name="T77" fmla="*/ 35 h 88"/>
                <a:gd name="T78" fmla="*/ 220 w 221"/>
                <a:gd name="T79" fmla="*/ 39 h 88"/>
                <a:gd name="T80" fmla="*/ 221 w 221"/>
                <a:gd name="T81" fmla="*/ 44 h 88"/>
                <a:gd name="T82" fmla="*/ 221 w 221"/>
                <a:gd name="T83" fmla="*/ 44 h 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1" h="88">
                  <a:moveTo>
                    <a:pt x="221" y="44"/>
                  </a:moveTo>
                  <a:lnTo>
                    <a:pt x="221" y="44"/>
                  </a:lnTo>
                  <a:lnTo>
                    <a:pt x="220" y="49"/>
                  </a:lnTo>
                  <a:lnTo>
                    <a:pt x="218" y="52"/>
                  </a:lnTo>
                  <a:lnTo>
                    <a:pt x="212" y="61"/>
                  </a:lnTo>
                  <a:lnTo>
                    <a:pt x="202" y="69"/>
                  </a:lnTo>
                  <a:lnTo>
                    <a:pt x="189" y="75"/>
                  </a:lnTo>
                  <a:lnTo>
                    <a:pt x="173" y="80"/>
                  </a:lnTo>
                  <a:lnTo>
                    <a:pt x="153" y="85"/>
                  </a:lnTo>
                  <a:lnTo>
                    <a:pt x="132" y="87"/>
                  </a:lnTo>
                  <a:lnTo>
                    <a:pt x="111" y="88"/>
                  </a:lnTo>
                  <a:lnTo>
                    <a:pt x="88" y="87"/>
                  </a:lnTo>
                  <a:lnTo>
                    <a:pt x="66" y="85"/>
                  </a:lnTo>
                  <a:lnTo>
                    <a:pt x="49" y="80"/>
                  </a:lnTo>
                  <a:lnTo>
                    <a:pt x="32" y="75"/>
                  </a:lnTo>
                  <a:lnTo>
                    <a:pt x="18" y="69"/>
                  </a:lnTo>
                  <a:lnTo>
                    <a:pt x="8" y="61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8" y="26"/>
                  </a:lnTo>
                  <a:lnTo>
                    <a:pt x="18" y="20"/>
                  </a:lnTo>
                  <a:lnTo>
                    <a:pt x="32" y="13"/>
                  </a:lnTo>
                  <a:lnTo>
                    <a:pt x="49" y="7"/>
                  </a:lnTo>
                  <a:lnTo>
                    <a:pt x="66" y="4"/>
                  </a:lnTo>
                  <a:lnTo>
                    <a:pt x="88" y="0"/>
                  </a:lnTo>
                  <a:lnTo>
                    <a:pt x="111" y="0"/>
                  </a:lnTo>
                  <a:lnTo>
                    <a:pt x="132" y="0"/>
                  </a:lnTo>
                  <a:lnTo>
                    <a:pt x="153" y="4"/>
                  </a:lnTo>
                  <a:lnTo>
                    <a:pt x="173" y="7"/>
                  </a:lnTo>
                  <a:lnTo>
                    <a:pt x="189" y="13"/>
                  </a:lnTo>
                  <a:lnTo>
                    <a:pt x="202" y="20"/>
                  </a:lnTo>
                  <a:lnTo>
                    <a:pt x="212" y="26"/>
                  </a:lnTo>
                  <a:lnTo>
                    <a:pt x="218" y="35"/>
                  </a:lnTo>
                  <a:lnTo>
                    <a:pt x="220" y="39"/>
                  </a:lnTo>
                  <a:lnTo>
                    <a:pt x="221" y="44"/>
                  </a:lnTo>
                  <a:close/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7" name="Freeform 1227"/>
            <p:cNvSpPr>
              <a:spLocks/>
            </p:cNvSpPr>
            <p:nvPr/>
          </p:nvSpPr>
          <p:spPr bwMode="auto">
            <a:xfrm>
              <a:off x="2546" y="1307"/>
              <a:ext cx="221" cy="150"/>
            </a:xfrm>
            <a:custGeom>
              <a:avLst/>
              <a:gdLst>
                <a:gd name="T0" fmla="*/ 55 w 221"/>
                <a:gd name="T1" fmla="*/ 150 h 150"/>
                <a:gd name="T2" fmla="*/ 55 w 221"/>
                <a:gd name="T3" fmla="*/ 150 h 150"/>
                <a:gd name="T4" fmla="*/ 32 w 221"/>
                <a:gd name="T5" fmla="*/ 144 h 150"/>
                <a:gd name="T6" fmla="*/ 22 w 221"/>
                <a:gd name="T7" fmla="*/ 139 h 150"/>
                <a:gd name="T8" fmla="*/ 14 w 221"/>
                <a:gd name="T9" fmla="*/ 134 h 150"/>
                <a:gd name="T10" fmla="*/ 8 w 221"/>
                <a:gd name="T11" fmla="*/ 129 h 150"/>
                <a:gd name="T12" fmla="*/ 3 w 221"/>
                <a:gd name="T13" fmla="*/ 124 h 150"/>
                <a:gd name="T14" fmla="*/ 0 w 221"/>
                <a:gd name="T15" fmla="*/ 118 h 150"/>
                <a:gd name="T16" fmla="*/ 0 w 221"/>
                <a:gd name="T17" fmla="*/ 111 h 150"/>
                <a:gd name="T18" fmla="*/ 0 w 221"/>
                <a:gd name="T19" fmla="*/ 0 h 150"/>
                <a:gd name="T20" fmla="*/ 0 w 221"/>
                <a:gd name="T21" fmla="*/ 0 h 150"/>
                <a:gd name="T22" fmla="*/ 0 w 221"/>
                <a:gd name="T23" fmla="*/ 5 h 150"/>
                <a:gd name="T24" fmla="*/ 1 w 221"/>
                <a:gd name="T25" fmla="*/ 8 h 150"/>
                <a:gd name="T26" fmla="*/ 8 w 221"/>
                <a:gd name="T27" fmla="*/ 17 h 150"/>
                <a:gd name="T28" fmla="*/ 18 w 221"/>
                <a:gd name="T29" fmla="*/ 25 h 150"/>
                <a:gd name="T30" fmla="*/ 32 w 221"/>
                <a:gd name="T31" fmla="*/ 31 h 150"/>
                <a:gd name="T32" fmla="*/ 49 w 221"/>
                <a:gd name="T33" fmla="*/ 36 h 150"/>
                <a:gd name="T34" fmla="*/ 66 w 221"/>
                <a:gd name="T35" fmla="*/ 41 h 150"/>
                <a:gd name="T36" fmla="*/ 88 w 221"/>
                <a:gd name="T37" fmla="*/ 43 h 150"/>
                <a:gd name="T38" fmla="*/ 111 w 221"/>
                <a:gd name="T39" fmla="*/ 44 h 150"/>
                <a:gd name="T40" fmla="*/ 111 w 221"/>
                <a:gd name="T41" fmla="*/ 44 h 150"/>
                <a:gd name="T42" fmla="*/ 132 w 221"/>
                <a:gd name="T43" fmla="*/ 43 h 150"/>
                <a:gd name="T44" fmla="*/ 153 w 221"/>
                <a:gd name="T45" fmla="*/ 41 h 150"/>
                <a:gd name="T46" fmla="*/ 173 w 221"/>
                <a:gd name="T47" fmla="*/ 36 h 150"/>
                <a:gd name="T48" fmla="*/ 189 w 221"/>
                <a:gd name="T49" fmla="*/ 31 h 150"/>
                <a:gd name="T50" fmla="*/ 202 w 221"/>
                <a:gd name="T51" fmla="*/ 25 h 150"/>
                <a:gd name="T52" fmla="*/ 212 w 221"/>
                <a:gd name="T53" fmla="*/ 17 h 150"/>
                <a:gd name="T54" fmla="*/ 218 w 221"/>
                <a:gd name="T55" fmla="*/ 8 h 150"/>
                <a:gd name="T56" fmla="*/ 220 w 221"/>
                <a:gd name="T57" fmla="*/ 5 h 150"/>
                <a:gd name="T58" fmla="*/ 221 w 221"/>
                <a:gd name="T59" fmla="*/ 0 h 150"/>
                <a:gd name="T60" fmla="*/ 221 w 221"/>
                <a:gd name="T61" fmla="*/ 111 h 150"/>
                <a:gd name="T62" fmla="*/ 221 w 221"/>
                <a:gd name="T63" fmla="*/ 111 h 150"/>
                <a:gd name="T64" fmla="*/ 220 w 221"/>
                <a:gd name="T65" fmla="*/ 118 h 150"/>
                <a:gd name="T66" fmla="*/ 218 w 221"/>
                <a:gd name="T67" fmla="*/ 123 h 150"/>
                <a:gd name="T68" fmla="*/ 213 w 221"/>
                <a:gd name="T69" fmla="*/ 128 h 150"/>
                <a:gd name="T70" fmla="*/ 208 w 221"/>
                <a:gd name="T71" fmla="*/ 132 h 150"/>
                <a:gd name="T72" fmla="*/ 195 w 221"/>
                <a:gd name="T73" fmla="*/ 141 h 150"/>
                <a:gd name="T74" fmla="*/ 176 w 221"/>
                <a:gd name="T75" fmla="*/ 147 h 1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1" h="150">
                  <a:moveTo>
                    <a:pt x="55" y="150"/>
                  </a:moveTo>
                  <a:lnTo>
                    <a:pt x="55" y="150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4" y="134"/>
                  </a:lnTo>
                  <a:lnTo>
                    <a:pt x="8" y="129"/>
                  </a:lnTo>
                  <a:lnTo>
                    <a:pt x="3" y="124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0" y="0"/>
                  </a:lnTo>
                  <a:lnTo>
                    <a:pt x="0" y="5"/>
                  </a:lnTo>
                  <a:lnTo>
                    <a:pt x="1" y="8"/>
                  </a:lnTo>
                  <a:lnTo>
                    <a:pt x="8" y="17"/>
                  </a:lnTo>
                  <a:lnTo>
                    <a:pt x="18" y="25"/>
                  </a:lnTo>
                  <a:lnTo>
                    <a:pt x="32" y="31"/>
                  </a:lnTo>
                  <a:lnTo>
                    <a:pt x="49" y="36"/>
                  </a:lnTo>
                  <a:lnTo>
                    <a:pt x="66" y="41"/>
                  </a:lnTo>
                  <a:lnTo>
                    <a:pt x="88" y="43"/>
                  </a:lnTo>
                  <a:lnTo>
                    <a:pt x="111" y="44"/>
                  </a:lnTo>
                  <a:lnTo>
                    <a:pt x="132" y="43"/>
                  </a:lnTo>
                  <a:lnTo>
                    <a:pt x="153" y="41"/>
                  </a:lnTo>
                  <a:lnTo>
                    <a:pt x="173" y="36"/>
                  </a:lnTo>
                  <a:lnTo>
                    <a:pt x="189" y="31"/>
                  </a:lnTo>
                  <a:lnTo>
                    <a:pt x="202" y="25"/>
                  </a:lnTo>
                  <a:lnTo>
                    <a:pt x="212" y="17"/>
                  </a:lnTo>
                  <a:lnTo>
                    <a:pt x="218" y="8"/>
                  </a:lnTo>
                  <a:lnTo>
                    <a:pt x="220" y="5"/>
                  </a:lnTo>
                  <a:lnTo>
                    <a:pt x="221" y="0"/>
                  </a:lnTo>
                  <a:lnTo>
                    <a:pt x="221" y="111"/>
                  </a:lnTo>
                  <a:lnTo>
                    <a:pt x="220" y="118"/>
                  </a:lnTo>
                  <a:lnTo>
                    <a:pt x="218" y="123"/>
                  </a:lnTo>
                  <a:lnTo>
                    <a:pt x="213" y="128"/>
                  </a:lnTo>
                  <a:lnTo>
                    <a:pt x="208" y="132"/>
                  </a:lnTo>
                  <a:lnTo>
                    <a:pt x="195" y="141"/>
                  </a:lnTo>
                  <a:lnTo>
                    <a:pt x="176" y="147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8" name="Freeform 1228"/>
            <p:cNvSpPr>
              <a:spLocks/>
            </p:cNvSpPr>
            <p:nvPr/>
          </p:nvSpPr>
          <p:spPr bwMode="auto">
            <a:xfrm>
              <a:off x="2596" y="1418"/>
              <a:ext cx="121" cy="92"/>
            </a:xfrm>
            <a:custGeom>
              <a:avLst/>
              <a:gdLst>
                <a:gd name="T0" fmla="*/ 121 w 121"/>
                <a:gd name="T1" fmla="*/ 92 h 92"/>
                <a:gd name="T2" fmla="*/ 0 w 121"/>
                <a:gd name="T3" fmla="*/ 92 h 92"/>
                <a:gd name="T4" fmla="*/ 0 w 121"/>
                <a:gd name="T5" fmla="*/ 61 h 92"/>
                <a:gd name="T6" fmla="*/ 0 w 121"/>
                <a:gd name="T7" fmla="*/ 61 h 92"/>
                <a:gd name="T8" fmla="*/ 0 w 121"/>
                <a:gd name="T9" fmla="*/ 48 h 92"/>
                <a:gd name="T10" fmla="*/ 5 w 121"/>
                <a:gd name="T11" fmla="*/ 36 h 92"/>
                <a:gd name="T12" fmla="*/ 10 w 121"/>
                <a:gd name="T13" fmla="*/ 26 h 92"/>
                <a:gd name="T14" fmla="*/ 16 w 121"/>
                <a:gd name="T15" fmla="*/ 17 h 92"/>
                <a:gd name="T16" fmla="*/ 26 w 121"/>
                <a:gd name="T17" fmla="*/ 10 h 92"/>
                <a:gd name="T18" fmla="*/ 36 w 121"/>
                <a:gd name="T19" fmla="*/ 5 h 92"/>
                <a:gd name="T20" fmla="*/ 47 w 121"/>
                <a:gd name="T21" fmla="*/ 0 h 92"/>
                <a:gd name="T22" fmla="*/ 61 w 121"/>
                <a:gd name="T23" fmla="*/ 0 h 92"/>
                <a:gd name="T24" fmla="*/ 61 w 121"/>
                <a:gd name="T25" fmla="*/ 0 h 92"/>
                <a:gd name="T26" fmla="*/ 61 w 121"/>
                <a:gd name="T27" fmla="*/ 0 h 92"/>
                <a:gd name="T28" fmla="*/ 72 w 121"/>
                <a:gd name="T29" fmla="*/ 0 h 92"/>
                <a:gd name="T30" fmla="*/ 83 w 121"/>
                <a:gd name="T31" fmla="*/ 5 h 92"/>
                <a:gd name="T32" fmla="*/ 93 w 121"/>
                <a:gd name="T33" fmla="*/ 10 h 92"/>
                <a:gd name="T34" fmla="*/ 103 w 121"/>
                <a:gd name="T35" fmla="*/ 17 h 92"/>
                <a:gd name="T36" fmla="*/ 109 w 121"/>
                <a:gd name="T37" fmla="*/ 26 h 92"/>
                <a:gd name="T38" fmla="*/ 116 w 121"/>
                <a:gd name="T39" fmla="*/ 36 h 92"/>
                <a:gd name="T40" fmla="*/ 119 w 121"/>
                <a:gd name="T41" fmla="*/ 48 h 92"/>
                <a:gd name="T42" fmla="*/ 121 w 121"/>
                <a:gd name="T43" fmla="*/ 61 h 92"/>
                <a:gd name="T44" fmla="*/ 121 w 121"/>
                <a:gd name="T45" fmla="*/ 92 h 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1" h="92">
                  <a:moveTo>
                    <a:pt x="121" y="92"/>
                  </a:moveTo>
                  <a:lnTo>
                    <a:pt x="0" y="92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5" y="36"/>
                  </a:lnTo>
                  <a:lnTo>
                    <a:pt x="10" y="26"/>
                  </a:lnTo>
                  <a:lnTo>
                    <a:pt x="16" y="17"/>
                  </a:lnTo>
                  <a:lnTo>
                    <a:pt x="26" y="10"/>
                  </a:lnTo>
                  <a:lnTo>
                    <a:pt x="36" y="5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83" y="5"/>
                  </a:lnTo>
                  <a:lnTo>
                    <a:pt x="93" y="10"/>
                  </a:lnTo>
                  <a:lnTo>
                    <a:pt x="103" y="17"/>
                  </a:lnTo>
                  <a:lnTo>
                    <a:pt x="109" y="26"/>
                  </a:lnTo>
                  <a:lnTo>
                    <a:pt x="116" y="36"/>
                  </a:lnTo>
                  <a:lnTo>
                    <a:pt x="119" y="48"/>
                  </a:lnTo>
                  <a:lnTo>
                    <a:pt x="121" y="61"/>
                  </a:lnTo>
                  <a:lnTo>
                    <a:pt x="121" y="92"/>
                  </a:lnTo>
                  <a:close/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9" name="Freeform 1229"/>
            <p:cNvSpPr>
              <a:spLocks/>
            </p:cNvSpPr>
            <p:nvPr/>
          </p:nvSpPr>
          <p:spPr bwMode="auto">
            <a:xfrm>
              <a:off x="2596" y="1371"/>
              <a:ext cx="121" cy="111"/>
            </a:xfrm>
            <a:custGeom>
              <a:avLst/>
              <a:gdLst>
                <a:gd name="T0" fmla="*/ 0 w 121"/>
                <a:gd name="T1" fmla="*/ 111 h 111"/>
                <a:gd name="T2" fmla="*/ 0 w 121"/>
                <a:gd name="T3" fmla="*/ 60 h 111"/>
                <a:gd name="T4" fmla="*/ 0 w 121"/>
                <a:gd name="T5" fmla="*/ 60 h 111"/>
                <a:gd name="T6" fmla="*/ 0 w 121"/>
                <a:gd name="T7" fmla="*/ 49 h 111"/>
                <a:gd name="T8" fmla="*/ 5 w 121"/>
                <a:gd name="T9" fmla="*/ 37 h 111"/>
                <a:gd name="T10" fmla="*/ 10 w 121"/>
                <a:gd name="T11" fmla="*/ 28 h 111"/>
                <a:gd name="T12" fmla="*/ 16 w 121"/>
                <a:gd name="T13" fmla="*/ 18 h 111"/>
                <a:gd name="T14" fmla="*/ 26 w 121"/>
                <a:gd name="T15" fmla="*/ 11 h 111"/>
                <a:gd name="T16" fmla="*/ 36 w 121"/>
                <a:gd name="T17" fmla="*/ 5 h 111"/>
                <a:gd name="T18" fmla="*/ 47 w 121"/>
                <a:gd name="T19" fmla="*/ 2 h 111"/>
                <a:gd name="T20" fmla="*/ 61 w 121"/>
                <a:gd name="T21" fmla="*/ 0 h 111"/>
                <a:gd name="T22" fmla="*/ 61 w 121"/>
                <a:gd name="T23" fmla="*/ 0 h 111"/>
                <a:gd name="T24" fmla="*/ 61 w 121"/>
                <a:gd name="T25" fmla="*/ 0 h 111"/>
                <a:gd name="T26" fmla="*/ 72 w 121"/>
                <a:gd name="T27" fmla="*/ 2 h 111"/>
                <a:gd name="T28" fmla="*/ 83 w 121"/>
                <a:gd name="T29" fmla="*/ 5 h 111"/>
                <a:gd name="T30" fmla="*/ 93 w 121"/>
                <a:gd name="T31" fmla="*/ 11 h 111"/>
                <a:gd name="T32" fmla="*/ 103 w 121"/>
                <a:gd name="T33" fmla="*/ 18 h 111"/>
                <a:gd name="T34" fmla="*/ 109 w 121"/>
                <a:gd name="T35" fmla="*/ 28 h 111"/>
                <a:gd name="T36" fmla="*/ 116 w 121"/>
                <a:gd name="T37" fmla="*/ 37 h 111"/>
                <a:gd name="T38" fmla="*/ 119 w 121"/>
                <a:gd name="T39" fmla="*/ 49 h 111"/>
                <a:gd name="T40" fmla="*/ 121 w 121"/>
                <a:gd name="T41" fmla="*/ 60 h 111"/>
                <a:gd name="T42" fmla="*/ 121 w 121"/>
                <a:gd name="T43" fmla="*/ 111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1" h="111">
                  <a:moveTo>
                    <a:pt x="0" y="111"/>
                  </a:moveTo>
                  <a:lnTo>
                    <a:pt x="0" y="60"/>
                  </a:lnTo>
                  <a:lnTo>
                    <a:pt x="0" y="49"/>
                  </a:lnTo>
                  <a:lnTo>
                    <a:pt x="5" y="37"/>
                  </a:lnTo>
                  <a:lnTo>
                    <a:pt x="10" y="28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2"/>
                  </a:lnTo>
                  <a:lnTo>
                    <a:pt x="61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3" y="11"/>
                  </a:lnTo>
                  <a:lnTo>
                    <a:pt x="103" y="18"/>
                  </a:lnTo>
                  <a:lnTo>
                    <a:pt x="109" y="28"/>
                  </a:lnTo>
                  <a:lnTo>
                    <a:pt x="116" y="37"/>
                  </a:lnTo>
                  <a:lnTo>
                    <a:pt x="119" y="49"/>
                  </a:lnTo>
                  <a:lnTo>
                    <a:pt x="121" y="60"/>
                  </a:lnTo>
                  <a:lnTo>
                    <a:pt x="121" y="111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90" name="Freeform 1230"/>
            <p:cNvSpPr>
              <a:spLocks/>
            </p:cNvSpPr>
            <p:nvPr/>
          </p:nvSpPr>
          <p:spPr bwMode="auto">
            <a:xfrm>
              <a:off x="2599" y="1231"/>
              <a:ext cx="113" cy="39"/>
            </a:xfrm>
            <a:custGeom>
              <a:avLst/>
              <a:gdLst>
                <a:gd name="T0" fmla="*/ 113 w 113"/>
                <a:gd name="T1" fmla="*/ 39 h 39"/>
                <a:gd name="T2" fmla="*/ 113 w 113"/>
                <a:gd name="T3" fmla="*/ 39 h 39"/>
                <a:gd name="T4" fmla="*/ 110 w 113"/>
                <a:gd name="T5" fmla="*/ 31 h 39"/>
                <a:gd name="T6" fmla="*/ 105 w 113"/>
                <a:gd name="T7" fmla="*/ 24 h 39"/>
                <a:gd name="T8" fmla="*/ 98 w 113"/>
                <a:gd name="T9" fmla="*/ 16 h 39"/>
                <a:gd name="T10" fmla="*/ 92 w 113"/>
                <a:gd name="T11" fmla="*/ 11 h 39"/>
                <a:gd name="T12" fmla="*/ 84 w 113"/>
                <a:gd name="T13" fmla="*/ 6 h 39"/>
                <a:gd name="T14" fmla="*/ 75 w 113"/>
                <a:gd name="T15" fmla="*/ 3 h 39"/>
                <a:gd name="T16" fmla="*/ 66 w 113"/>
                <a:gd name="T17" fmla="*/ 0 h 39"/>
                <a:gd name="T18" fmla="*/ 56 w 113"/>
                <a:gd name="T19" fmla="*/ 0 h 39"/>
                <a:gd name="T20" fmla="*/ 56 w 113"/>
                <a:gd name="T21" fmla="*/ 0 h 39"/>
                <a:gd name="T22" fmla="*/ 48 w 113"/>
                <a:gd name="T23" fmla="*/ 0 h 39"/>
                <a:gd name="T24" fmla="*/ 38 w 113"/>
                <a:gd name="T25" fmla="*/ 3 h 39"/>
                <a:gd name="T26" fmla="*/ 30 w 113"/>
                <a:gd name="T27" fmla="*/ 6 h 39"/>
                <a:gd name="T28" fmla="*/ 23 w 113"/>
                <a:gd name="T29" fmla="*/ 9 h 39"/>
                <a:gd name="T30" fmla="*/ 15 w 113"/>
                <a:gd name="T31" fmla="*/ 16 h 39"/>
                <a:gd name="T32" fmla="*/ 10 w 113"/>
                <a:gd name="T33" fmla="*/ 21 h 39"/>
                <a:gd name="T34" fmla="*/ 5 w 113"/>
                <a:gd name="T35" fmla="*/ 29 h 39"/>
                <a:gd name="T36" fmla="*/ 0 w 113"/>
                <a:gd name="T37" fmla="*/ 37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" h="39">
                  <a:moveTo>
                    <a:pt x="113" y="39"/>
                  </a:moveTo>
                  <a:lnTo>
                    <a:pt x="113" y="39"/>
                  </a:lnTo>
                  <a:lnTo>
                    <a:pt x="110" y="31"/>
                  </a:lnTo>
                  <a:lnTo>
                    <a:pt x="105" y="24"/>
                  </a:lnTo>
                  <a:lnTo>
                    <a:pt x="98" y="16"/>
                  </a:lnTo>
                  <a:lnTo>
                    <a:pt x="92" y="11"/>
                  </a:lnTo>
                  <a:lnTo>
                    <a:pt x="84" y="6"/>
                  </a:lnTo>
                  <a:lnTo>
                    <a:pt x="75" y="3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8" y="3"/>
                  </a:lnTo>
                  <a:lnTo>
                    <a:pt x="30" y="6"/>
                  </a:lnTo>
                  <a:lnTo>
                    <a:pt x="23" y="9"/>
                  </a:lnTo>
                  <a:lnTo>
                    <a:pt x="15" y="16"/>
                  </a:lnTo>
                  <a:lnTo>
                    <a:pt x="10" y="21"/>
                  </a:lnTo>
                  <a:lnTo>
                    <a:pt x="5" y="29"/>
                  </a:lnTo>
                  <a:lnTo>
                    <a:pt x="0" y="37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91" name="Freeform 1231"/>
            <p:cNvSpPr>
              <a:spLocks/>
            </p:cNvSpPr>
            <p:nvPr/>
          </p:nvSpPr>
          <p:spPr bwMode="auto">
            <a:xfrm>
              <a:off x="2767" y="1319"/>
              <a:ext cx="59" cy="103"/>
            </a:xfrm>
            <a:custGeom>
              <a:avLst/>
              <a:gdLst>
                <a:gd name="T0" fmla="*/ 0 w 59"/>
                <a:gd name="T1" fmla="*/ 103 h 103"/>
                <a:gd name="T2" fmla="*/ 59 w 59"/>
                <a:gd name="T3" fmla="*/ 103 h 103"/>
                <a:gd name="T4" fmla="*/ 59 w 59"/>
                <a:gd name="T5" fmla="*/ 0 h 103"/>
                <a:gd name="T6" fmla="*/ 0 w 59"/>
                <a:gd name="T7" fmla="*/ 0 h 1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9" h="103">
                  <a:moveTo>
                    <a:pt x="0" y="103"/>
                  </a:moveTo>
                  <a:lnTo>
                    <a:pt x="59" y="103"/>
                  </a:lnTo>
                  <a:lnTo>
                    <a:pt x="59" y="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92" name="Freeform 1232"/>
            <p:cNvSpPr>
              <a:spLocks/>
            </p:cNvSpPr>
            <p:nvPr/>
          </p:nvSpPr>
          <p:spPr bwMode="auto">
            <a:xfrm>
              <a:off x="2484" y="1319"/>
              <a:ext cx="62" cy="103"/>
            </a:xfrm>
            <a:custGeom>
              <a:avLst/>
              <a:gdLst>
                <a:gd name="T0" fmla="*/ 62 w 62"/>
                <a:gd name="T1" fmla="*/ 0 h 103"/>
                <a:gd name="T2" fmla="*/ 0 w 62"/>
                <a:gd name="T3" fmla="*/ 0 h 103"/>
                <a:gd name="T4" fmla="*/ 0 w 62"/>
                <a:gd name="T5" fmla="*/ 103 h 103"/>
                <a:gd name="T6" fmla="*/ 62 w 62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103">
                  <a:moveTo>
                    <a:pt x="62" y="0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62" y="103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6" name="Group 1248"/>
          <p:cNvGrpSpPr>
            <a:grpSpLocks/>
          </p:cNvGrpSpPr>
          <p:nvPr/>
        </p:nvGrpSpPr>
        <p:grpSpPr bwMode="auto">
          <a:xfrm>
            <a:off x="3492500" y="3057525"/>
            <a:ext cx="542925" cy="442913"/>
            <a:chOff x="2484" y="1231"/>
            <a:chExt cx="342" cy="279"/>
          </a:xfrm>
        </p:grpSpPr>
        <p:sp>
          <p:nvSpPr>
            <p:cNvPr id="24779" name="Freeform 1249"/>
            <p:cNvSpPr>
              <a:spLocks/>
            </p:cNvSpPr>
            <p:nvPr/>
          </p:nvSpPr>
          <p:spPr bwMode="auto">
            <a:xfrm>
              <a:off x="2546" y="1263"/>
              <a:ext cx="221" cy="88"/>
            </a:xfrm>
            <a:custGeom>
              <a:avLst/>
              <a:gdLst>
                <a:gd name="T0" fmla="*/ 221 w 221"/>
                <a:gd name="T1" fmla="*/ 44 h 88"/>
                <a:gd name="T2" fmla="*/ 221 w 221"/>
                <a:gd name="T3" fmla="*/ 44 h 88"/>
                <a:gd name="T4" fmla="*/ 220 w 221"/>
                <a:gd name="T5" fmla="*/ 49 h 88"/>
                <a:gd name="T6" fmla="*/ 218 w 221"/>
                <a:gd name="T7" fmla="*/ 52 h 88"/>
                <a:gd name="T8" fmla="*/ 212 w 221"/>
                <a:gd name="T9" fmla="*/ 61 h 88"/>
                <a:gd name="T10" fmla="*/ 202 w 221"/>
                <a:gd name="T11" fmla="*/ 69 h 88"/>
                <a:gd name="T12" fmla="*/ 189 w 221"/>
                <a:gd name="T13" fmla="*/ 75 h 88"/>
                <a:gd name="T14" fmla="*/ 173 w 221"/>
                <a:gd name="T15" fmla="*/ 80 h 88"/>
                <a:gd name="T16" fmla="*/ 153 w 221"/>
                <a:gd name="T17" fmla="*/ 85 h 88"/>
                <a:gd name="T18" fmla="*/ 132 w 221"/>
                <a:gd name="T19" fmla="*/ 87 h 88"/>
                <a:gd name="T20" fmla="*/ 111 w 221"/>
                <a:gd name="T21" fmla="*/ 88 h 88"/>
                <a:gd name="T22" fmla="*/ 111 w 221"/>
                <a:gd name="T23" fmla="*/ 88 h 88"/>
                <a:gd name="T24" fmla="*/ 88 w 221"/>
                <a:gd name="T25" fmla="*/ 87 h 88"/>
                <a:gd name="T26" fmla="*/ 66 w 221"/>
                <a:gd name="T27" fmla="*/ 85 h 88"/>
                <a:gd name="T28" fmla="*/ 49 w 221"/>
                <a:gd name="T29" fmla="*/ 80 h 88"/>
                <a:gd name="T30" fmla="*/ 32 w 221"/>
                <a:gd name="T31" fmla="*/ 75 h 88"/>
                <a:gd name="T32" fmla="*/ 18 w 221"/>
                <a:gd name="T33" fmla="*/ 69 h 88"/>
                <a:gd name="T34" fmla="*/ 8 w 221"/>
                <a:gd name="T35" fmla="*/ 61 h 88"/>
                <a:gd name="T36" fmla="*/ 1 w 221"/>
                <a:gd name="T37" fmla="*/ 52 h 88"/>
                <a:gd name="T38" fmla="*/ 0 w 221"/>
                <a:gd name="T39" fmla="*/ 49 h 88"/>
                <a:gd name="T40" fmla="*/ 0 w 221"/>
                <a:gd name="T41" fmla="*/ 44 h 88"/>
                <a:gd name="T42" fmla="*/ 0 w 221"/>
                <a:gd name="T43" fmla="*/ 44 h 88"/>
                <a:gd name="T44" fmla="*/ 0 w 221"/>
                <a:gd name="T45" fmla="*/ 39 h 88"/>
                <a:gd name="T46" fmla="*/ 1 w 221"/>
                <a:gd name="T47" fmla="*/ 35 h 88"/>
                <a:gd name="T48" fmla="*/ 8 w 221"/>
                <a:gd name="T49" fmla="*/ 26 h 88"/>
                <a:gd name="T50" fmla="*/ 18 w 221"/>
                <a:gd name="T51" fmla="*/ 20 h 88"/>
                <a:gd name="T52" fmla="*/ 32 w 221"/>
                <a:gd name="T53" fmla="*/ 13 h 88"/>
                <a:gd name="T54" fmla="*/ 49 w 221"/>
                <a:gd name="T55" fmla="*/ 7 h 88"/>
                <a:gd name="T56" fmla="*/ 66 w 221"/>
                <a:gd name="T57" fmla="*/ 4 h 88"/>
                <a:gd name="T58" fmla="*/ 88 w 221"/>
                <a:gd name="T59" fmla="*/ 0 h 88"/>
                <a:gd name="T60" fmla="*/ 111 w 221"/>
                <a:gd name="T61" fmla="*/ 0 h 88"/>
                <a:gd name="T62" fmla="*/ 111 w 221"/>
                <a:gd name="T63" fmla="*/ 0 h 88"/>
                <a:gd name="T64" fmla="*/ 132 w 221"/>
                <a:gd name="T65" fmla="*/ 0 h 88"/>
                <a:gd name="T66" fmla="*/ 153 w 221"/>
                <a:gd name="T67" fmla="*/ 4 h 88"/>
                <a:gd name="T68" fmla="*/ 173 w 221"/>
                <a:gd name="T69" fmla="*/ 7 h 88"/>
                <a:gd name="T70" fmla="*/ 189 w 221"/>
                <a:gd name="T71" fmla="*/ 13 h 88"/>
                <a:gd name="T72" fmla="*/ 202 w 221"/>
                <a:gd name="T73" fmla="*/ 20 h 88"/>
                <a:gd name="T74" fmla="*/ 212 w 221"/>
                <a:gd name="T75" fmla="*/ 26 h 88"/>
                <a:gd name="T76" fmla="*/ 218 w 221"/>
                <a:gd name="T77" fmla="*/ 35 h 88"/>
                <a:gd name="T78" fmla="*/ 220 w 221"/>
                <a:gd name="T79" fmla="*/ 39 h 88"/>
                <a:gd name="T80" fmla="*/ 221 w 221"/>
                <a:gd name="T81" fmla="*/ 44 h 88"/>
                <a:gd name="T82" fmla="*/ 221 w 221"/>
                <a:gd name="T83" fmla="*/ 44 h 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1" h="88">
                  <a:moveTo>
                    <a:pt x="221" y="44"/>
                  </a:moveTo>
                  <a:lnTo>
                    <a:pt x="221" y="44"/>
                  </a:lnTo>
                  <a:lnTo>
                    <a:pt x="220" y="49"/>
                  </a:lnTo>
                  <a:lnTo>
                    <a:pt x="218" y="52"/>
                  </a:lnTo>
                  <a:lnTo>
                    <a:pt x="212" y="61"/>
                  </a:lnTo>
                  <a:lnTo>
                    <a:pt x="202" y="69"/>
                  </a:lnTo>
                  <a:lnTo>
                    <a:pt x="189" y="75"/>
                  </a:lnTo>
                  <a:lnTo>
                    <a:pt x="173" y="80"/>
                  </a:lnTo>
                  <a:lnTo>
                    <a:pt x="153" y="85"/>
                  </a:lnTo>
                  <a:lnTo>
                    <a:pt x="132" y="87"/>
                  </a:lnTo>
                  <a:lnTo>
                    <a:pt x="111" y="88"/>
                  </a:lnTo>
                  <a:lnTo>
                    <a:pt x="88" y="87"/>
                  </a:lnTo>
                  <a:lnTo>
                    <a:pt x="66" y="85"/>
                  </a:lnTo>
                  <a:lnTo>
                    <a:pt x="49" y="80"/>
                  </a:lnTo>
                  <a:lnTo>
                    <a:pt x="32" y="75"/>
                  </a:lnTo>
                  <a:lnTo>
                    <a:pt x="18" y="69"/>
                  </a:lnTo>
                  <a:lnTo>
                    <a:pt x="8" y="61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8" y="26"/>
                  </a:lnTo>
                  <a:lnTo>
                    <a:pt x="18" y="20"/>
                  </a:lnTo>
                  <a:lnTo>
                    <a:pt x="32" y="13"/>
                  </a:lnTo>
                  <a:lnTo>
                    <a:pt x="49" y="7"/>
                  </a:lnTo>
                  <a:lnTo>
                    <a:pt x="66" y="4"/>
                  </a:lnTo>
                  <a:lnTo>
                    <a:pt x="88" y="0"/>
                  </a:lnTo>
                  <a:lnTo>
                    <a:pt x="111" y="0"/>
                  </a:lnTo>
                  <a:lnTo>
                    <a:pt x="132" y="0"/>
                  </a:lnTo>
                  <a:lnTo>
                    <a:pt x="153" y="4"/>
                  </a:lnTo>
                  <a:lnTo>
                    <a:pt x="173" y="7"/>
                  </a:lnTo>
                  <a:lnTo>
                    <a:pt x="189" y="13"/>
                  </a:lnTo>
                  <a:lnTo>
                    <a:pt x="202" y="20"/>
                  </a:lnTo>
                  <a:lnTo>
                    <a:pt x="212" y="26"/>
                  </a:lnTo>
                  <a:lnTo>
                    <a:pt x="218" y="35"/>
                  </a:lnTo>
                  <a:lnTo>
                    <a:pt x="220" y="39"/>
                  </a:lnTo>
                  <a:lnTo>
                    <a:pt x="221" y="44"/>
                  </a:lnTo>
                  <a:close/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0" name="Freeform 1250"/>
            <p:cNvSpPr>
              <a:spLocks/>
            </p:cNvSpPr>
            <p:nvPr/>
          </p:nvSpPr>
          <p:spPr bwMode="auto">
            <a:xfrm>
              <a:off x="2546" y="1307"/>
              <a:ext cx="221" cy="150"/>
            </a:xfrm>
            <a:custGeom>
              <a:avLst/>
              <a:gdLst>
                <a:gd name="T0" fmla="*/ 55 w 221"/>
                <a:gd name="T1" fmla="*/ 150 h 150"/>
                <a:gd name="T2" fmla="*/ 55 w 221"/>
                <a:gd name="T3" fmla="*/ 150 h 150"/>
                <a:gd name="T4" fmla="*/ 32 w 221"/>
                <a:gd name="T5" fmla="*/ 144 h 150"/>
                <a:gd name="T6" fmla="*/ 22 w 221"/>
                <a:gd name="T7" fmla="*/ 139 h 150"/>
                <a:gd name="T8" fmla="*/ 14 w 221"/>
                <a:gd name="T9" fmla="*/ 134 h 150"/>
                <a:gd name="T10" fmla="*/ 8 w 221"/>
                <a:gd name="T11" fmla="*/ 129 h 150"/>
                <a:gd name="T12" fmla="*/ 3 w 221"/>
                <a:gd name="T13" fmla="*/ 124 h 150"/>
                <a:gd name="T14" fmla="*/ 0 w 221"/>
                <a:gd name="T15" fmla="*/ 118 h 150"/>
                <a:gd name="T16" fmla="*/ 0 w 221"/>
                <a:gd name="T17" fmla="*/ 111 h 150"/>
                <a:gd name="T18" fmla="*/ 0 w 221"/>
                <a:gd name="T19" fmla="*/ 0 h 150"/>
                <a:gd name="T20" fmla="*/ 0 w 221"/>
                <a:gd name="T21" fmla="*/ 0 h 150"/>
                <a:gd name="T22" fmla="*/ 0 w 221"/>
                <a:gd name="T23" fmla="*/ 5 h 150"/>
                <a:gd name="T24" fmla="*/ 1 w 221"/>
                <a:gd name="T25" fmla="*/ 8 h 150"/>
                <a:gd name="T26" fmla="*/ 8 w 221"/>
                <a:gd name="T27" fmla="*/ 17 h 150"/>
                <a:gd name="T28" fmla="*/ 18 w 221"/>
                <a:gd name="T29" fmla="*/ 25 h 150"/>
                <a:gd name="T30" fmla="*/ 32 w 221"/>
                <a:gd name="T31" fmla="*/ 31 h 150"/>
                <a:gd name="T32" fmla="*/ 49 w 221"/>
                <a:gd name="T33" fmla="*/ 36 h 150"/>
                <a:gd name="T34" fmla="*/ 66 w 221"/>
                <a:gd name="T35" fmla="*/ 41 h 150"/>
                <a:gd name="T36" fmla="*/ 88 w 221"/>
                <a:gd name="T37" fmla="*/ 43 h 150"/>
                <a:gd name="T38" fmla="*/ 111 w 221"/>
                <a:gd name="T39" fmla="*/ 44 h 150"/>
                <a:gd name="T40" fmla="*/ 111 w 221"/>
                <a:gd name="T41" fmla="*/ 44 h 150"/>
                <a:gd name="T42" fmla="*/ 132 w 221"/>
                <a:gd name="T43" fmla="*/ 43 h 150"/>
                <a:gd name="T44" fmla="*/ 153 w 221"/>
                <a:gd name="T45" fmla="*/ 41 h 150"/>
                <a:gd name="T46" fmla="*/ 173 w 221"/>
                <a:gd name="T47" fmla="*/ 36 h 150"/>
                <a:gd name="T48" fmla="*/ 189 w 221"/>
                <a:gd name="T49" fmla="*/ 31 h 150"/>
                <a:gd name="T50" fmla="*/ 202 w 221"/>
                <a:gd name="T51" fmla="*/ 25 h 150"/>
                <a:gd name="T52" fmla="*/ 212 w 221"/>
                <a:gd name="T53" fmla="*/ 17 h 150"/>
                <a:gd name="T54" fmla="*/ 218 w 221"/>
                <a:gd name="T55" fmla="*/ 8 h 150"/>
                <a:gd name="T56" fmla="*/ 220 w 221"/>
                <a:gd name="T57" fmla="*/ 5 h 150"/>
                <a:gd name="T58" fmla="*/ 221 w 221"/>
                <a:gd name="T59" fmla="*/ 0 h 150"/>
                <a:gd name="T60" fmla="*/ 221 w 221"/>
                <a:gd name="T61" fmla="*/ 111 h 150"/>
                <a:gd name="T62" fmla="*/ 221 w 221"/>
                <a:gd name="T63" fmla="*/ 111 h 150"/>
                <a:gd name="T64" fmla="*/ 220 w 221"/>
                <a:gd name="T65" fmla="*/ 118 h 150"/>
                <a:gd name="T66" fmla="*/ 218 w 221"/>
                <a:gd name="T67" fmla="*/ 123 h 150"/>
                <a:gd name="T68" fmla="*/ 213 w 221"/>
                <a:gd name="T69" fmla="*/ 128 h 150"/>
                <a:gd name="T70" fmla="*/ 208 w 221"/>
                <a:gd name="T71" fmla="*/ 132 h 150"/>
                <a:gd name="T72" fmla="*/ 195 w 221"/>
                <a:gd name="T73" fmla="*/ 141 h 150"/>
                <a:gd name="T74" fmla="*/ 176 w 221"/>
                <a:gd name="T75" fmla="*/ 147 h 1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1" h="150">
                  <a:moveTo>
                    <a:pt x="55" y="150"/>
                  </a:moveTo>
                  <a:lnTo>
                    <a:pt x="55" y="150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4" y="134"/>
                  </a:lnTo>
                  <a:lnTo>
                    <a:pt x="8" y="129"/>
                  </a:lnTo>
                  <a:lnTo>
                    <a:pt x="3" y="124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0" y="0"/>
                  </a:lnTo>
                  <a:lnTo>
                    <a:pt x="0" y="5"/>
                  </a:lnTo>
                  <a:lnTo>
                    <a:pt x="1" y="8"/>
                  </a:lnTo>
                  <a:lnTo>
                    <a:pt x="8" y="17"/>
                  </a:lnTo>
                  <a:lnTo>
                    <a:pt x="18" y="25"/>
                  </a:lnTo>
                  <a:lnTo>
                    <a:pt x="32" y="31"/>
                  </a:lnTo>
                  <a:lnTo>
                    <a:pt x="49" y="36"/>
                  </a:lnTo>
                  <a:lnTo>
                    <a:pt x="66" y="41"/>
                  </a:lnTo>
                  <a:lnTo>
                    <a:pt x="88" y="43"/>
                  </a:lnTo>
                  <a:lnTo>
                    <a:pt x="111" y="44"/>
                  </a:lnTo>
                  <a:lnTo>
                    <a:pt x="132" y="43"/>
                  </a:lnTo>
                  <a:lnTo>
                    <a:pt x="153" y="41"/>
                  </a:lnTo>
                  <a:lnTo>
                    <a:pt x="173" y="36"/>
                  </a:lnTo>
                  <a:lnTo>
                    <a:pt x="189" y="31"/>
                  </a:lnTo>
                  <a:lnTo>
                    <a:pt x="202" y="25"/>
                  </a:lnTo>
                  <a:lnTo>
                    <a:pt x="212" y="17"/>
                  </a:lnTo>
                  <a:lnTo>
                    <a:pt x="218" y="8"/>
                  </a:lnTo>
                  <a:lnTo>
                    <a:pt x="220" y="5"/>
                  </a:lnTo>
                  <a:lnTo>
                    <a:pt x="221" y="0"/>
                  </a:lnTo>
                  <a:lnTo>
                    <a:pt x="221" y="111"/>
                  </a:lnTo>
                  <a:lnTo>
                    <a:pt x="220" y="118"/>
                  </a:lnTo>
                  <a:lnTo>
                    <a:pt x="218" y="123"/>
                  </a:lnTo>
                  <a:lnTo>
                    <a:pt x="213" y="128"/>
                  </a:lnTo>
                  <a:lnTo>
                    <a:pt x="208" y="132"/>
                  </a:lnTo>
                  <a:lnTo>
                    <a:pt x="195" y="141"/>
                  </a:lnTo>
                  <a:lnTo>
                    <a:pt x="176" y="147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1" name="Freeform 1251"/>
            <p:cNvSpPr>
              <a:spLocks/>
            </p:cNvSpPr>
            <p:nvPr/>
          </p:nvSpPr>
          <p:spPr bwMode="auto">
            <a:xfrm>
              <a:off x="2596" y="1418"/>
              <a:ext cx="121" cy="92"/>
            </a:xfrm>
            <a:custGeom>
              <a:avLst/>
              <a:gdLst>
                <a:gd name="T0" fmla="*/ 121 w 121"/>
                <a:gd name="T1" fmla="*/ 92 h 92"/>
                <a:gd name="T2" fmla="*/ 0 w 121"/>
                <a:gd name="T3" fmla="*/ 92 h 92"/>
                <a:gd name="T4" fmla="*/ 0 w 121"/>
                <a:gd name="T5" fmla="*/ 61 h 92"/>
                <a:gd name="T6" fmla="*/ 0 w 121"/>
                <a:gd name="T7" fmla="*/ 61 h 92"/>
                <a:gd name="T8" fmla="*/ 0 w 121"/>
                <a:gd name="T9" fmla="*/ 48 h 92"/>
                <a:gd name="T10" fmla="*/ 5 w 121"/>
                <a:gd name="T11" fmla="*/ 36 h 92"/>
                <a:gd name="T12" fmla="*/ 10 w 121"/>
                <a:gd name="T13" fmla="*/ 26 h 92"/>
                <a:gd name="T14" fmla="*/ 16 w 121"/>
                <a:gd name="T15" fmla="*/ 17 h 92"/>
                <a:gd name="T16" fmla="*/ 26 w 121"/>
                <a:gd name="T17" fmla="*/ 10 h 92"/>
                <a:gd name="T18" fmla="*/ 36 w 121"/>
                <a:gd name="T19" fmla="*/ 5 h 92"/>
                <a:gd name="T20" fmla="*/ 47 w 121"/>
                <a:gd name="T21" fmla="*/ 0 h 92"/>
                <a:gd name="T22" fmla="*/ 61 w 121"/>
                <a:gd name="T23" fmla="*/ 0 h 92"/>
                <a:gd name="T24" fmla="*/ 61 w 121"/>
                <a:gd name="T25" fmla="*/ 0 h 92"/>
                <a:gd name="T26" fmla="*/ 61 w 121"/>
                <a:gd name="T27" fmla="*/ 0 h 92"/>
                <a:gd name="T28" fmla="*/ 72 w 121"/>
                <a:gd name="T29" fmla="*/ 0 h 92"/>
                <a:gd name="T30" fmla="*/ 83 w 121"/>
                <a:gd name="T31" fmla="*/ 5 h 92"/>
                <a:gd name="T32" fmla="*/ 93 w 121"/>
                <a:gd name="T33" fmla="*/ 10 h 92"/>
                <a:gd name="T34" fmla="*/ 103 w 121"/>
                <a:gd name="T35" fmla="*/ 17 h 92"/>
                <a:gd name="T36" fmla="*/ 109 w 121"/>
                <a:gd name="T37" fmla="*/ 26 h 92"/>
                <a:gd name="T38" fmla="*/ 116 w 121"/>
                <a:gd name="T39" fmla="*/ 36 h 92"/>
                <a:gd name="T40" fmla="*/ 119 w 121"/>
                <a:gd name="T41" fmla="*/ 48 h 92"/>
                <a:gd name="T42" fmla="*/ 121 w 121"/>
                <a:gd name="T43" fmla="*/ 61 h 92"/>
                <a:gd name="T44" fmla="*/ 121 w 121"/>
                <a:gd name="T45" fmla="*/ 92 h 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1" h="92">
                  <a:moveTo>
                    <a:pt x="121" y="92"/>
                  </a:moveTo>
                  <a:lnTo>
                    <a:pt x="0" y="92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5" y="36"/>
                  </a:lnTo>
                  <a:lnTo>
                    <a:pt x="10" y="26"/>
                  </a:lnTo>
                  <a:lnTo>
                    <a:pt x="16" y="17"/>
                  </a:lnTo>
                  <a:lnTo>
                    <a:pt x="26" y="10"/>
                  </a:lnTo>
                  <a:lnTo>
                    <a:pt x="36" y="5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83" y="5"/>
                  </a:lnTo>
                  <a:lnTo>
                    <a:pt x="93" y="10"/>
                  </a:lnTo>
                  <a:lnTo>
                    <a:pt x="103" y="17"/>
                  </a:lnTo>
                  <a:lnTo>
                    <a:pt x="109" y="26"/>
                  </a:lnTo>
                  <a:lnTo>
                    <a:pt x="116" y="36"/>
                  </a:lnTo>
                  <a:lnTo>
                    <a:pt x="119" y="48"/>
                  </a:lnTo>
                  <a:lnTo>
                    <a:pt x="121" y="61"/>
                  </a:lnTo>
                  <a:lnTo>
                    <a:pt x="121" y="92"/>
                  </a:lnTo>
                  <a:close/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2" name="Freeform 1252"/>
            <p:cNvSpPr>
              <a:spLocks/>
            </p:cNvSpPr>
            <p:nvPr/>
          </p:nvSpPr>
          <p:spPr bwMode="auto">
            <a:xfrm>
              <a:off x="2596" y="1371"/>
              <a:ext cx="121" cy="111"/>
            </a:xfrm>
            <a:custGeom>
              <a:avLst/>
              <a:gdLst>
                <a:gd name="T0" fmla="*/ 0 w 121"/>
                <a:gd name="T1" fmla="*/ 111 h 111"/>
                <a:gd name="T2" fmla="*/ 0 w 121"/>
                <a:gd name="T3" fmla="*/ 60 h 111"/>
                <a:gd name="T4" fmla="*/ 0 w 121"/>
                <a:gd name="T5" fmla="*/ 60 h 111"/>
                <a:gd name="T6" fmla="*/ 0 w 121"/>
                <a:gd name="T7" fmla="*/ 49 h 111"/>
                <a:gd name="T8" fmla="*/ 5 w 121"/>
                <a:gd name="T9" fmla="*/ 37 h 111"/>
                <a:gd name="T10" fmla="*/ 10 w 121"/>
                <a:gd name="T11" fmla="*/ 28 h 111"/>
                <a:gd name="T12" fmla="*/ 16 w 121"/>
                <a:gd name="T13" fmla="*/ 18 h 111"/>
                <a:gd name="T14" fmla="*/ 26 w 121"/>
                <a:gd name="T15" fmla="*/ 11 h 111"/>
                <a:gd name="T16" fmla="*/ 36 w 121"/>
                <a:gd name="T17" fmla="*/ 5 h 111"/>
                <a:gd name="T18" fmla="*/ 47 w 121"/>
                <a:gd name="T19" fmla="*/ 2 h 111"/>
                <a:gd name="T20" fmla="*/ 61 w 121"/>
                <a:gd name="T21" fmla="*/ 0 h 111"/>
                <a:gd name="T22" fmla="*/ 61 w 121"/>
                <a:gd name="T23" fmla="*/ 0 h 111"/>
                <a:gd name="T24" fmla="*/ 61 w 121"/>
                <a:gd name="T25" fmla="*/ 0 h 111"/>
                <a:gd name="T26" fmla="*/ 72 w 121"/>
                <a:gd name="T27" fmla="*/ 2 h 111"/>
                <a:gd name="T28" fmla="*/ 83 w 121"/>
                <a:gd name="T29" fmla="*/ 5 h 111"/>
                <a:gd name="T30" fmla="*/ 93 w 121"/>
                <a:gd name="T31" fmla="*/ 11 h 111"/>
                <a:gd name="T32" fmla="*/ 103 w 121"/>
                <a:gd name="T33" fmla="*/ 18 h 111"/>
                <a:gd name="T34" fmla="*/ 109 w 121"/>
                <a:gd name="T35" fmla="*/ 28 h 111"/>
                <a:gd name="T36" fmla="*/ 116 w 121"/>
                <a:gd name="T37" fmla="*/ 37 h 111"/>
                <a:gd name="T38" fmla="*/ 119 w 121"/>
                <a:gd name="T39" fmla="*/ 49 h 111"/>
                <a:gd name="T40" fmla="*/ 121 w 121"/>
                <a:gd name="T41" fmla="*/ 60 h 111"/>
                <a:gd name="T42" fmla="*/ 121 w 121"/>
                <a:gd name="T43" fmla="*/ 111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1" h="111">
                  <a:moveTo>
                    <a:pt x="0" y="111"/>
                  </a:moveTo>
                  <a:lnTo>
                    <a:pt x="0" y="60"/>
                  </a:lnTo>
                  <a:lnTo>
                    <a:pt x="0" y="49"/>
                  </a:lnTo>
                  <a:lnTo>
                    <a:pt x="5" y="37"/>
                  </a:lnTo>
                  <a:lnTo>
                    <a:pt x="10" y="28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2"/>
                  </a:lnTo>
                  <a:lnTo>
                    <a:pt x="61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3" y="11"/>
                  </a:lnTo>
                  <a:lnTo>
                    <a:pt x="103" y="18"/>
                  </a:lnTo>
                  <a:lnTo>
                    <a:pt x="109" y="28"/>
                  </a:lnTo>
                  <a:lnTo>
                    <a:pt x="116" y="37"/>
                  </a:lnTo>
                  <a:lnTo>
                    <a:pt x="119" y="49"/>
                  </a:lnTo>
                  <a:lnTo>
                    <a:pt x="121" y="60"/>
                  </a:lnTo>
                  <a:lnTo>
                    <a:pt x="121" y="111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3" name="Freeform 1253"/>
            <p:cNvSpPr>
              <a:spLocks/>
            </p:cNvSpPr>
            <p:nvPr/>
          </p:nvSpPr>
          <p:spPr bwMode="auto">
            <a:xfrm>
              <a:off x="2599" y="1231"/>
              <a:ext cx="113" cy="39"/>
            </a:xfrm>
            <a:custGeom>
              <a:avLst/>
              <a:gdLst>
                <a:gd name="T0" fmla="*/ 113 w 113"/>
                <a:gd name="T1" fmla="*/ 39 h 39"/>
                <a:gd name="T2" fmla="*/ 113 w 113"/>
                <a:gd name="T3" fmla="*/ 39 h 39"/>
                <a:gd name="T4" fmla="*/ 110 w 113"/>
                <a:gd name="T5" fmla="*/ 31 h 39"/>
                <a:gd name="T6" fmla="*/ 105 w 113"/>
                <a:gd name="T7" fmla="*/ 24 h 39"/>
                <a:gd name="T8" fmla="*/ 98 w 113"/>
                <a:gd name="T9" fmla="*/ 16 h 39"/>
                <a:gd name="T10" fmla="*/ 92 w 113"/>
                <a:gd name="T11" fmla="*/ 11 h 39"/>
                <a:gd name="T12" fmla="*/ 84 w 113"/>
                <a:gd name="T13" fmla="*/ 6 h 39"/>
                <a:gd name="T14" fmla="*/ 75 w 113"/>
                <a:gd name="T15" fmla="*/ 3 h 39"/>
                <a:gd name="T16" fmla="*/ 66 w 113"/>
                <a:gd name="T17" fmla="*/ 0 h 39"/>
                <a:gd name="T18" fmla="*/ 56 w 113"/>
                <a:gd name="T19" fmla="*/ 0 h 39"/>
                <a:gd name="T20" fmla="*/ 56 w 113"/>
                <a:gd name="T21" fmla="*/ 0 h 39"/>
                <a:gd name="T22" fmla="*/ 48 w 113"/>
                <a:gd name="T23" fmla="*/ 0 h 39"/>
                <a:gd name="T24" fmla="*/ 38 w 113"/>
                <a:gd name="T25" fmla="*/ 3 h 39"/>
                <a:gd name="T26" fmla="*/ 30 w 113"/>
                <a:gd name="T27" fmla="*/ 6 h 39"/>
                <a:gd name="T28" fmla="*/ 23 w 113"/>
                <a:gd name="T29" fmla="*/ 9 h 39"/>
                <a:gd name="T30" fmla="*/ 15 w 113"/>
                <a:gd name="T31" fmla="*/ 16 h 39"/>
                <a:gd name="T32" fmla="*/ 10 w 113"/>
                <a:gd name="T33" fmla="*/ 21 h 39"/>
                <a:gd name="T34" fmla="*/ 5 w 113"/>
                <a:gd name="T35" fmla="*/ 29 h 39"/>
                <a:gd name="T36" fmla="*/ 0 w 113"/>
                <a:gd name="T37" fmla="*/ 37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" h="39">
                  <a:moveTo>
                    <a:pt x="113" y="39"/>
                  </a:moveTo>
                  <a:lnTo>
                    <a:pt x="113" y="39"/>
                  </a:lnTo>
                  <a:lnTo>
                    <a:pt x="110" y="31"/>
                  </a:lnTo>
                  <a:lnTo>
                    <a:pt x="105" y="24"/>
                  </a:lnTo>
                  <a:lnTo>
                    <a:pt x="98" y="16"/>
                  </a:lnTo>
                  <a:lnTo>
                    <a:pt x="92" y="11"/>
                  </a:lnTo>
                  <a:lnTo>
                    <a:pt x="84" y="6"/>
                  </a:lnTo>
                  <a:lnTo>
                    <a:pt x="75" y="3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8" y="3"/>
                  </a:lnTo>
                  <a:lnTo>
                    <a:pt x="30" y="6"/>
                  </a:lnTo>
                  <a:lnTo>
                    <a:pt x="23" y="9"/>
                  </a:lnTo>
                  <a:lnTo>
                    <a:pt x="15" y="16"/>
                  </a:lnTo>
                  <a:lnTo>
                    <a:pt x="10" y="21"/>
                  </a:lnTo>
                  <a:lnTo>
                    <a:pt x="5" y="29"/>
                  </a:lnTo>
                  <a:lnTo>
                    <a:pt x="0" y="37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4" name="Freeform 1254"/>
            <p:cNvSpPr>
              <a:spLocks/>
            </p:cNvSpPr>
            <p:nvPr/>
          </p:nvSpPr>
          <p:spPr bwMode="auto">
            <a:xfrm>
              <a:off x="2767" y="1319"/>
              <a:ext cx="59" cy="103"/>
            </a:xfrm>
            <a:custGeom>
              <a:avLst/>
              <a:gdLst>
                <a:gd name="T0" fmla="*/ 0 w 59"/>
                <a:gd name="T1" fmla="*/ 103 h 103"/>
                <a:gd name="T2" fmla="*/ 59 w 59"/>
                <a:gd name="T3" fmla="*/ 103 h 103"/>
                <a:gd name="T4" fmla="*/ 59 w 59"/>
                <a:gd name="T5" fmla="*/ 0 h 103"/>
                <a:gd name="T6" fmla="*/ 0 w 59"/>
                <a:gd name="T7" fmla="*/ 0 h 1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9" h="103">
                  <a:moveTo>
                    <a:pt x="0" y="103"/>
                  </a:moveTo>
                  <a:lnTo>
                    <a:pt x="59" y="103"/>
                  </a:lnTo>
                  <a:lnTo>
                    <a:pt x="59" y="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785" name="Freeform 1255"/>
            <p:cNvSpPr>
              <a:spLocks/>
            </p:cNvSpPr>
            <p:nvPr/>
          </p:nvSpPr>
          <p:spPr bwMode="auto">
            <a:xfrm>
              <a:off x="2484" y="1319"/>
              <a:ext cx="62" cy="103"/>
            </a:xfrm>
            <a:custGeom>
              <a:avLst/>
              <a:gdLst>
                <a:gd name="T0" fmla="*/ 62 w 62"/>
                <a:gd name="T1" fmla="*/ 0 h 103"/>
                <a:gd name="T2" fmla="*/ 0 w 62"/>
                <a:gd name="T3" fmla="*/ 0 h 103"/>
                <a:gd name="T4" fmla="*/ 0 w 62"/>
                <a:gd name="T5" fmla="*/ 103 h 103"/>
                <a:gd name="T6" fmla="*/ 62 w 62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103">
                  <a:moveTo>
                    <a:pt x="62" y="0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62" y="103"/>
                  </a:lnTo>
                </a:path>
              </a:pathLst>
            </a:custGeom>
            <a:noFill/>
            <a:ln w="20638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7" name="Group 1259"/>
          <p:cNvGrpSpPr>
            <a:grpSpLocks/>
          </p:cNvGrpSpPr>
          <p:nvPr/>
        </p:nvGrpSpPr>
        <p:grpSpPr bwMode="auto">
          <a:xfrm>
            <a:off x="1484313" y="4589463"/>
            <a:ext cx="582612" cy="676275"/>
            <a:chOff x="1434" y="2755"/>
            <a:chExt cx="367" cy="426"/>
          </a:xfrm>
        </p:grpSpPr>
        <p:sp>
          <p:nvSpPr>
            <p:cNvPr id="24671" name="Freeform 1260"/>
            <p:cNvSpPr>
              <a:spLocks/>
            </p:cNvSpPr>
            <p:nvPr/>
          </p:nvSpPr>
          <p:spPr bwMode="auto">
            <a:xfrm>
              <a:off x="1454" y="2776"/>
              <a:ext cx="347" cy="405"/>
            </a:xfrm>
            <a:custGeom>
              <a:avLst/>
              <a:gdLst>
                <a:gd name="T0" fmla="*/ 258 w 347"/>
                <a:gd name="T1" fmla="*/ 405 h 405"/>
                <a:gd name="T2" fmla="*/ 0 w 347"/>
                <a:gd name="T3" fmla="*/ 405 h 405"/>
                <a:gd name="T4" fmla="*/ 0 w 347"/>
                <a:gd name="T5" fmla="*/ 0 h 405"/>
                <a:gd name="T6" fmla="*/ 347 w 347"/>
                <a:gd name="T7" fmla="*/ 0 h 405"/>
                <a:gd name="T8" fmla="*/ 347 w 347"/>
                <a:gd name="T9" fmla="*/ 317 h 405"/>
                <a:gd name="T10" fmla="*/ 347 w 347"/>
                <a:gd name="T11" fmla="*/ 317 h 405"/>
                <a:gd name="T12" fmla="*/ 258 w 347"/>
                <a:gd name="T13" fmla="*/ 405 h 405"/>
                <a:gd name="T14" fmla="*/ 258 w 347"/>
                <a:gd name="T15" fmla="*/ 405 h 4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7" h="405">
                  <a:moveTo>
                    <a:pt x="258" y="405"/>
                  </a:moveTo>
                  <a:lnTo>
                    <a:pt x="0" y="405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317"/>
                  </a:lnTo>
                  <a:lnTo>
                    <a:pt x="258" y="405"/>
                  </a:lnTo>
                  <a:close/>
                </a:path>
              </a:pathLst>
            </a:custGeom>
            <a:solidFill>
              <a:srgbClr val="6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72" name="Freeform 1261"/>
            <p:cNvSpPr>
              <a:spLocks/>
            </p:cNvSpPr>
            <p:nvPr/>
          </p:nvSpPr>
          <p:spPr bwMode="auto">
            <a:xfrm>
              <a:off x="1434" y="2755"/>
              <a:ext cx="346" cy="406"/>
            </a:xfrm>
            <a:custGeom>
              <a:avLst/>
              <a:gdLst>
                <a:gd name="T0" fmla="*/ 258 w 346"/>
                <a:gd name="T1" fmla="*/ 406 h 406"/>
                <a:gd name="T2" fmla="*/ 0 w 346"/>
                <a:gd name="T3" fmla="*/ 406 h 406"/>
                <a:gd name="T4" fmla="*/ 0 w 346"/>
                <a:gd name="T5" fmla="*/ 0 h 406"/>
                <a:gd name="T6" fmla="*/ 346 w 346"/>
                <a:gd name="T7" fmla="*/ 0 h 406"/>
                <a:gd name="T8" fmla="*/ 346 w 346"/>
                <a:gd name="T9" fmla="*/ 318 h 406"/>
                <a:gd name="T10" fmla="*/ 346 w 346"/>
                <a:gd name="T11" fmla="*/ 318 h 406"/>
                <a:gd name="T12" fmla="*/ 258 w 346"/>
                <a:gd name="T13" fmla="*/ 406 h 406"/>
                <a:gd name="T14" fmla="*/ 258 w 346"/>
                <a:gd name="T15" fmla="*/ 406 h 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6" h="406">
                  <a:moveTo>
                    <a:pt x="258" y="406"/>
                  </a:moveTo>
                  <a:lnTo>
                    <a:pt x="0" y="406"/>
                  </a:lnTo>
                  <a:lnTo>
                    <a:pt x="0" y="0"/>
                  </a:lnTo>
                  <a:lnTo>
                    <a:pt x="346" y="0"/>
                  </a:lnTo>
                  <a:lnTo>
                    <a:pt x="346" y="318"/>
                  </a:lnTo>
                  <a:lnTo>
                    <a:pt x="258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Rectangle 1262"/>
            <p:cNvSpPr>
              <a:spLocks noChangeArrowheads="1"/>
            </p:cNvSpPr>
            <p:nvPr/>
          </p:nvSpPr>
          <p:spPr bwMode="auto">
            <a:xfrm>
              <a:off x="1434" y="2755"/>
              <a:ext cx="346" cy="127"/>
            </a:xfrm>
            <a:prstGeom prst="rect">
              <a:avLst/>
            </a:prstGeom>
            <a:solidFill>
              <a:srgbClr val="00A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74" name="Rectangle 1263"/>
            <p:cNvSpPr>
              <a:spLocks noChangeArrowheads="1"/>
            </p:cNvSpPr>
            <p:nvPr/>
          </p:nvSpPr>
          <p:spPr bwMode="auto">
            <a:xfrm>
              <a:off x="1498" y="2917"/>
              <a:ext cx="3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75" name="Rectangle 1264"/>
            <p:cNvSpPr>
              <a:spLocks noChangeArrowheads="1"/>
            </p:cNvSpPr>
            <p:nvPr/>
          </p:nvSpPr>
          <p:spPr bwMode="auto">
            <a:xfrm>
              <a:off x="1537" y="2917"/>
              <a:ext cx="59" cy="27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76" name="Rectangle 1265"/>
            <p:cNvSpPr>
              <a:spLocks noChangeArrowheads="1"/>
            </p:cNvSpPr>
            <p:nvPr/>
          </p:nvSpPr>
          <p:spPr bwMode="auto">
            <a:xfrm>
              <a:off x="1602" y="2917"/>
              <a:ext cx="6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77" name="Rectangle 1266"/>
            <p:cNvSpPr>
              <a:spLocks noChangeArrowheads="1"/>
            </p:cNvSpPr>
            <p:nvPr/>
          </p:nvSpPr>
          <p:spPr bwMode="auto">
            <a:xfrm>
              <a:off x="1669" y="2917"/>
              <a:ext cx="6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78" name="Rectangle 1267"/>
            <p:cNvSpPr>
              <a:spLocks noChangeArrowheads="1"/>
            </p:cNvSpPr>
            <p:nvPr/>
          </p:nvSpPr>
          <p:spPr bwMode="auto">
            <a:xfrm>
              <a:off x="1498" y="2953"/>
              <a:ext cx="31" cy="29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79" name="Rectangle 1268"/>
            <p:cNvSpPr>
              <a:spLocks noChangeArrowheads="1"/>
            </p:cNvSpPr>
            <p:nvPr/>
          </p:nvSpPr>
          <p:spPr bwMode="auto">
            <a:xfrm>
              <a:off x="1537" y="2953"/>
              <a:ext cx="59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0" name="Rectangle 1269"/>
            <p:cNvSpPr>
              <a:spLocks noChangeArrowheads="1"/>
            </p:cNvSpPr>
            <p:nvPr/>
          </p:nvSpPr>
          <p:spPr bwMode="auto">
            <a:xfrm>
              <a:off x="1602" y="2953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1" name="Rectangle 1270"/>
            <p:cNvSpPr>
              <a:spLocks noChangeArrowheads="1"/>
            </p:cNvSpPr>
            <p:nvPr/>
          </p:nvSpPr>
          <p:spPr bwMode="auto">
            <a:xfrm>
              <a:off x="1669" y="2953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2" name="Rectangle 1271"/>
            <p:cNvSpPr>
              <a:spLocks noChangeArrowheads="1"/>
            </p:cNvSpPr>
            <p:nvPr/>
          </p:nvSpPr>
          <p:spPr bwMode="auto">
            <a:xfrm>
              <a:off x="1498" y="2989"/>
              <a:ext cx="3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3" name="Rectangle 1272"/>
            <p:cNvSpPr>
              <a:spLocks noChangeArrowheads="1"/>
            </p:cNvSpPr>
            <p:nvPr/>
          </p:nvSpPr>
          <p:spPr bwMode="auto">
            <a:xfrm>
              <a:off x="1537" y="2989"/>
              <a:ext cx="59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4" name="Rectangle 1273"/>
            <p:cNvSpPr>
              <a:spLocks noChangeArrowheads="1"/>
            </p:cNvSpPr>
            <p:nvPr/>
          </p:nvSpPr>
          <p:spPr bwMode="auto">
            <a:xfrm>
              <a:off x="1602" y="2989"/>
              <a:ext cx="6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5" name="Rectangle 1274"/>
            <p:cNvSpPr>
              <a:spLocks noChangeArrowheads="1"/>
            </p:cNvSpPr>
            <p:nvPr/>
          </p:nvSpPr>
          <p:spPr bwMode="auto">
            <a:xfrm>
              <a:off x="1669" y="2989"/>
              <a:ext cx="6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6" name="Rectangle 1275"/>
            <p:cNvSpPr>
              <a:spLocks noChangeArrowheads="1"/>
            </p:cNvSpPr>
            <p:nvPr/>
          </p:nvSpPr>
          <p:spPr bwMode="auto">
            <a:xfrm>
              <a:off x="1498" y="3024"/>
              <a:ext cx="3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7" name="Rectangle 1276"/>
            <p:cNvSpPr>
              <a:spLocks noChangeArrowheads="1"/>
            </p:cNvSpPr>
            <p:nvPr/>
          </p:nvSpPr>
          <p:spPr bwMode="auto">
            <a:xfrm>
              <a:off x="1537" y="3024"/>
              <a:ext cx="59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8" name="Rectangle 1277"/>
            <p:cNvSpPr>
              <a:spLocks noChangeArrowheads="1"/>
            </p:cNvSpPr>
            <p:nvPr/>
          </p:nvSpPr>
          <p:spPr bwMode="auto">
            <a:xfrm>
              <a:off x="1602" y="3024"/>
              <a:ext cx="6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89" name="Rectangle 1278"/>
            <p:cNvSpPr>
              <a:spLocks noChangeArrowheads="1"/>
            </p:cNvSpPr>
            <p:nvPr/>
          </p:nvSpPr>
          <p:spPr bwMode="auto">
            <a:xfrm>
              <a:off x="1669" y="3024"/>
              <a:ext cx="6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0" name="Rectangle 1279"/>
            <p:cNvSpPr>
              <a:spLocks noChangeArrowheads="1"/>
            </p:cNvSpPr>
            <p:nvPr/>
          </p:nvSpPr>
          <p:spPr bwMode="auto">
            <a:xfrm>
              <a:off x="1498" y="3062"/>
              <a:ext cx="3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1" name="Rectangle 1280"/>
            <p:cNvSpPr>
              <a:spLocks noChangeArrowheads="1"/>
            </p:cNvSpPr>
            <p:nvPr/>
          </p:nvSpPr>
          <p:spPr bwMode="auto">
            <a:xfrm>
              <a:off x="1537" y="3062"/>
              <a:ext cx="59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2" name="Rectangle 1281"/>
            <p:cNvSpPr>
              <a:spLocks noChangeArrowheads="1"/>
            </p:cNvSpPr>
            <p:nvPr/>
          </p:nvSpPr>
          <p:spPr bwMode="auto">
            <a:xfrm>
              <a:off x="1602" y="3062"/>
              <a:ext cx="6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3" name="Rectangle 1282"/>
            <p:cNvSpPr>
              <a:spLocks noChangeArrowheads="1"/>
            </p:cNvSpPr>
            <p:nvPr/>
          </p:nvSpPr>
          <p:spPr bwMode="auto">
            <a:xfrm>
              <a:off x="1669" y="3062"/>
              <a:ext cx="6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4" name="Rectangle 1283"/>
            <p:cNvSpPr>
              <a:spLocks noChangeArrowheads="1"/>
            </p:cNvSpPr>
            <p:nvPr/>
          </p:nvSpPr>
          <p:spPr bwMode="auto">
            <a:xfrm>
              <a:off x="1498" y="3098"/>
              <a:ext cx="3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5" name="Rectangle 1284"/>
            <p:cNvSpPr>
              <a:spLocks noChangeArrowheads="1"/>
            </p:cNvSpPr>
            <p:nvPr/>
          </p:nvSpPr>
          <p:spPr bwMode="auto">
            <a:xfrm>
              <a:off x="1537" y="3098"/>
              <a:ext cx="59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6" name="Rectangle 1285"/>
            <p:cNvSpPr>
              <a:spLocks noChangeArrowheads="1"/>
            </p:cNvSpPr>
            <p:nvPr/>
          </p:nvSpPr>
          <p:spPr bwMode="auto">
            <a:xfrm>
              <a:off x="1602" y="3098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97" name="Freeform 1286"/>
            <p:cNvSpPr>
              <a:spLocks/>
            </p:cNvSpPr>
            <p:nvPr/>
          </p:nvSpPr>
          <p:spPr bwMode="auto">
            <a:xfrm>
              <a:off x="1669" y="3098"/>
              <a:ext cx="49" cy="26"/>
            </a:xfrm>
            <a:custGeom>
              <a:avLst/>
              <a:gdLst>
                <a:gd name="T0" fmla="*/ 49 w 49"/>
                <a:gd name="T1" fmla="*/ 0 h 26"/>
                <a:gd name="T2" fmla="*/ 0 w 49"/>
                <a:gd name="T3" fmla="*/ 0 h 26"/>
                <a:gd name="T4" fmla="*/ 0 w 49"/>
                <a:gd name="T5" fmla="*/ 26 h 26"/>
                <a:gd name="T6" fmla="*/ 49 w 49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26">
                  <a:moveTo>
                    <a:pt x="49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98" name="Freeform 1287"/>
            <p:cNvSpPr>
              <a:spLocks noEditPoints="1"/>
            </p:cNvSpPr>
            <p:nvPr/>
          </p:nvSpPr>
          <p:spPr bwMode="auto">
            <a:xfrm>
              <a:off x="1493" y="2781"/>
              <a:ext cx="82" cy="80"/>
            </a:xfrm>
            <a:custGeom>
              <a:avLst/>
              <a:gdLst>
                <a:gd name="T0" fmla="*/ 73 w 82"/>
                <a:gd name="T1" fmla="*/ 80 h 80"/>
                <a:gd name="T2" fmla="*/ 10 w 82"/>
                <a:gd name="T3" fmla="*/ 80 h 80"/>
                <a:gd name="T4" fmla="*/ 10 w 82"/>
                <a:gd name="T5" fmla="*/ 80 h 80"/>
                <a:gd name="T6" fmla="*/ 7 w 82"/>
                <a:gd name="T7" fmla="*/ 80 h 80"/>
                <a:gd name="T8" fmla="*/ 3 w 82"/>
                <a:gd name="T9" fmla="*/ 79 h 80"/>
                <a:gd name="T10" fmla="*/ 2 w 82"/>
                <a:gd name="T11" fmla="*/ 75 h 80"/>
                <a:gd name="T12" fmla="*/ 0 w 82"/>
                <a:gd name="T13" fmla="*/ 72 h 80"/>
                <a:gd name="T14" fmla="*/ 0 w 82"/>
                <a:gd name="T15" fmla="*/ 30 h 80"/>
                <a:gd name="T16" fmla="*/ 15 w 82"/>
                <a:gd name="T17" fmla="*/ 30 h 80"/>
                <a:gd name="T18" fmla="*/ 15 w 82"/>
                <a:gd name="T19" fmla="*/ 67 h 80"/>
                <a:gd name="T20" fmla="*/ 67 w 82"/>
                <a:gd name="T21" fmla="*/ 67 h 80"/>
                <a:gd name="T22" fmla="*/ 67 w 82"/>
                <a:gd name="T23" fmla="*/ 15 h 80"/>
                <a:gd name="T24" fmla="*/ 29 w 82"/>
                <a:gd name="T25" fmla="*/ 15 h 80"/>
                <a:gd name="T26" fmla="*/ 29 w 82"/>
                <a:gd name="T27" fmla="*/ 0 h 80"/>
                <a:gd name="T28" fmla="*/ 73 w 82"/>
                <a:gd name="T29" fmla="*/ 0 h 80"/>
                <a:gd name="T30" fmla="*/ 73 w 82"/>
                <a:gd name="T31" fmla="*/ 0 h 80"/>
                <a:gd name="T32" fmla="*/ 77 w 82"/>
                <a:gd name="T33" fmla="*/ 0 h 80"/>
                <a:gd name="T34" fmla="*/ 78 w 82"/>
                <a:gd name="T35" fmla="*/ 2 h 80"/>
                <a:gd name="T36" fmla="*/ 82 w 82"/>
                <a:gd name="T37" fmla="*/ 5 h 80"/>
                <a:gd name="T38" fmla="*/ 82 w 82"/>
                <a:gd name="T39" fmla="*/ 8 h 80"/>
                <a:gd name="T40" fmla="*/ 82 w 82"/>
                <a:gd name="T41" fmla="*/ 72 h 80"/>
                <a:gd name="T42" fmla="*/ 82 w 82"/>
                <a:gd name="T43" fmla="*/ 72 h 80"/>
                <a:gd name="T44" fmla="*/ 82 w 82"/>
                <a:gd name="T45" fmla="*/ 75 h 80"/>
                <a:gd name="T46" fmla="*/ 78 w 82"/>
                <a:gd name="T47" fmla="*/ 79 h 80"/>
                <a:gd name="T48" fmla="*/ 77 w 82"/>
                <a:gd name="T49" fmla="*/ 80 h 80"/>
                <a:gd name="T50" fmla="*/ 73 w 82"/>
                <a:gd name="T51" fmla="*/ 80 h 80"/>
                <a:gd name="T52" fmla="*/ 73 w 82"/>
                <a:gd name="T53" fmla="*/ 80 h 80"/>
                <a:gd name="T54" fmla="*/ 0 w 82"/>
                <a:gd name="T55" fmla="*/ 15 h 80"/>
                <a:gd name="T56" fmla="*/ 15 w 82"/>
                <a:gd name="T57" fmla="*/ 15 h 80"/>
                <a:gd name="T58" fmla="*/ 15 w 82"/>
                <a:gd name="T59" fmla="*/ 0 h 80"/>
                <a:gd name="T60" fmla="*/ 0 w 82"/>
                <a:gd name="T61" fmla="*/ 0 h 80"/>
                <a:gd name="T62" fmla="*/ 0 w 82"/>
                <a:gd name="T63" fmla="*/ 15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2" h="80">
                  <a:moveTo>
                    <a:pt x="73" y="80"/>
                  </a:moveTo>
                  <a:lnTo>
                    <a:pt x="10" y="80"/>
                  </a:lnTo>
                  <a:lnTo>
                    <a:pt x="7" y="80"/>
                  </a:lnTo>
                  <a:lnTo>
                    <a:pt x="3" y="79"/>
                  </a:lnTo>
                  <a:lnTo>
                    <a:pt x="2" y="75"/>
                  </a:lnTo>
                  <a:lnTo>
                    <a:pt x="0" y="72"/>
                  </a:lnTo>
                  <a:lnTo>
                    <a:pt x="0" y="30"/>
                  </a:lnTo>
                  <a:lnTo>
                    <a:pt x="15" y="30"/>
                  </a:lnTo>
                  <a:lnTo>
                    <a:pt x="15" y="67"/>
                  </a:lnTo>
                  <a:lnTo>
                    <a:pt x="67" y="67"/>
                  </a:lnTo>
                  <a:lnTo>
                    <a:pt x="67" y="15"/>
                  </a:lnTo>
                  <a:lnTo>
                    <a:pt x="29" y="15"/>
                  </a:lnTo>
                  <a:lnTo>
                    <a:pt x="2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2"/>
                  </a:lnTo>
                  <a:lnTo>
                    <a:pt x="82" y="5"/>
                  </a:lnTo>
                  <a:lnTo>
                    <a:pt x="82" y="8"/>
                  </a:lnTo>
                  <a:lnTo>
                    <a:pt x="82" y="72"/>
                  </a:lnTo>
                  <a:lnTo>
                    <a:pt x="82" y="75"/>
                  </a:lnTo>
                  <a:lnTo>
                    <a:pt x="78" y="79"/>
                  </a:lnTo>
                  <a:lnTo>
                    <a:pt x="77" y="80"/>
                  </a:lnTo>
                  <a:lnTo>
                    <a:pt x="73" y="80"/>
                  </a:lnTo>
                  <a:close/>
                  <a:moveTo>
                    <a:pt x="0" y="15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99" name="Rectangle 1288"/>
            <p:cNvSpPr>
              <a:spLocks noChangeArrowheads="1"/>
            </p:cNvSpPr>
            <p:nvPr/>
          </p:nvSpPr>
          <p:spPr bwMode="auto">
            <a:xfrm>
              <a:off x="1454" y="2811"/>
              <a:ext cx="15" cy="13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0" name="Rectangle 1289"/>
            <p:cNvSpPr>
              <a:spLocks noChangeArrowheads="1"/>
            </p:cNvSpPr>
            <p:nvPr/>
          </p:nvSpPr>
          <p:spPr bwMode="auto">
            <a:xfrm>
              <a:off x="1454" y="2851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1" name="Rectangle 1290"/>
            <p:cNvSpPr>
              <a:spLocks noChangeArrowheads="1"/>
            </p:cNvSpPr>
            <p:nvPr/>
          </p:nvSpPr>
          <p:spPr bwMode="auto">
            <a:xfrm>
              <a:off x="1454" y="2894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2" name="Rectangle 1291"/>
            <p:cNvSpPr>
              <a:spLocks noChangeArrowheads="1"/>
            </p:cNvSpPr>
            <p:nvPr/>
          </p:nvSpPr>
          <p:spPr bwMode="auto">
            <a:xfrm>
              <a:off x="1454" y="2935"/>
              <a:ext cx="15" cy="14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3" name="Rectangle 1292"/>
            <p:cNvSpPr>
              <a:spLocks noChangeArrowheads="1"/>
            </p:cNvSpPr>
            <p:nvPr/>
          </p:nvSpPr>
          <p:spPr bwMode="auto">
            <a:xfrm>
              <a:off x="1454" y="2977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4" name="Rectangle 1293"/>
            <p:cNvSpPr>
              <a:spLocks noChangeArrowheads="1"/>
            </p:cNvSpPr>
            <p:nvPr/>
          </p:nvSpPr>
          <p:spPr bwMode="auto">
            <a:xfrm>
              <a:off x="1454" y="3018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5" name="Rectangle 1294"/>
            <p:cNvSpPr>
              <a:spLocks noChangeArrowheads="1"/>
            </p:cNvSpPr>
            <p:nvPr/>
          </p:nvSpPr>
          <p:spPr bwMode="auto">
            <a:xfrm>
              <a:off x="1454" y="3060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6" name="Rectangle 1295"/>
            <p:cNvSpPr>
              <a:spLocks noChangeArrowheads="1"/>
            </p:cNvSpPr>
            <p:nvPr/>
          </p:nvSpPr>
          <p:spPr bwMode="auto">
            <a:xfrm>
              <a:off x="1454" y="3101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707" name="Freeform 1296"/>
            <p:cNvSpPr>
              <a:spLocks/>
            </p:cNvSpPr>
            <p:nvPr/>
          </p:nvSpPr>
          <p:spPr bwMode="auto">
            <a:xfrm>
              <a:off x="1686" y="3068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0 w 102"/>
                <a:gd name="T7" fmla="*/ 102 h 1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6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08" name="Freeform 1297"/>
            <p:cNvSpPr>
              <a:spLocks/>
            </p:cNvSpPr>
            <p:nvPr/>
          </p:nvSpPr>
          <p:spPr bwMode="auto">
            <a:xfrm>
              <a:off x="1692" y="3075"/>
              <a:ext cx="88" cy="86"/>
            </a:xfrm>
            <a:custGeom>
              <a:avLst/>
              <a:gdLst>
                <a:gd name="T0" fmla="*/ 0 w 88"/>
                <a:gd name="T1" fmla="*/ 86 h 86"/>
                <a:gd name="T2" fmla="*/ 0 w 88"/>
                <a:gd name="T3" fmla="*/ 0 h 86"/>
                <a:gd name="T4" fmla="*/ 88 w 88"/>
                <a:gd name="T5" fmla="*/ 0 h 86"/>
                <a:gd name="T6" fmla="*/ 0 w 88"/>
                <a:gd name="T7" fmla="*/ 8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8" h="86">
                  <a:moveTo>
                    <a:pt x="0" y="86"/>
                  </a:moveTo>
                  <a:lnTo>
                    <a:pt x="0" y="0"/>
                  </a:lnTo>
                  <a:lnTo>
                    <a:pt x="8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9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598" name="Group 1298"/>
          <p:cNvGrpSpPr>
            <a:grpSpLocks/>
          </p:cNvGrpSpPr>
          <p:nvPr/>
        </p:nvGrpSpPr>
        <p:grpSpPr bwMode="auto">
          <a:xfrm>
            <a:off x="1700213" y="4805363"/>
            <a:ext cx="582612" cy="676275"/>
            <a:chOff x="1434" y="2755"/>
            <a:chExt cx="367" cy="426"/>
          </a:xfrm>
        </p:grpSpPr>
        <p:sp>
          <p:nvSpPr>
            <p:cNvPr id="24633" name="Freeform 1299"/>
            <p:cNvSpPr>
              <a:spLocks/>
            </p:cNvSpPr>
            <p:nvPr/>
          </p:nvSpPr>
          <p:spPr bwMode="auto">
            <a:xfrm>
              <a:off x="1454" y="2776"/>
              <a:ext cx="347" cy="405"/>
            </a:xfrm>
            <a:custGeom>
              <a:avLst/>
              <a:gdLst>
                <a:gd name="T0" fmla="*/ 258 w 347"/>
                <a:gd name="T1" fmla="*/ 405 h 405"/>
                <a:gd name="T2" fmla="*/ 0 w 347"/>
                <a:gd name="T3" fmla="*/ 405 h 405"/>
                <a:gd name="T4" fmla="*/ 0 w 347"/>
                <a:gd name="T5" fmla="*/ 0 h 405"/>
                <a:gd name="T6" fmla="*/ 347 w 347"/>
                <a:gd name="T7" fmla="*/ 0 h 405"/>
                <a:gd name="T8" fmla="*/ 347 w 347"/>
                <a:gd name="T9" fmla="*/ 317 h 405"/>
                <a:gd name="T10" fmla="*/ 347 w 347"/>
                <a:gd name="T11" fmla="*/ 317 h 405"/>
                <a:gd name="T12" fmla="*/ 258 w 347"/>
                <a:gd name="T13" fmla="*/ 405 h 405"/>
                <a:gd name="T14" fmla="*/ 258 w 347"/>
                <a:gd name="T15" fmla="*/ 405 h 4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7" h="405">
                  <a:moveTo>
                    <a:pt x="258" y="405"/>
                  </a:moveTo>
                  <a:lnTo>
                    <a:pt x="0" y="405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317"/>
                  </a:lnTo>
                  <a:lnTo>
                    <a:pt x="258" y="405"/>
                  </a:lnTo>
                  <a:close/>
                </a:path>
              </a:pathLst>
            </a:custGeom>
            <a:solidFill>
              <a:srgbClr val="6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34" name="Freeform 1300"/>
            <p:cNvSpPr>
              <a:spLocks/>
            </p:cNvSpPr>
            <p:nvPr/>
          </p:nvSpPr>
          <p:spPr bwMode="auto">
            <a:xfrm>
              <a:off x="1434" y="2755"/>
              <a:ext cx="346" cy="406"/>
            </a:xfrm>
            <a:custGeom>
              <a:avLst/>
              <a:gdLst>
                <a:gd name="T0" fmla="*/ 258 w 346"/>
                <a:gd name="T1" fmla="*/ 406 h 406"/>
                <a:gd name="T2" fmla="*/ 0 w 346"/>
                <a:gd name="T3" fmla="*/ 406 h 406"/>
                <a:gd name="T4" fmla="*/ 0 w 346"/>
                <a:gd name="T5" fmla="*/ 0 h 406"/>
                <a:gd name="T6" fmla="*/ 346 w 346"/>
                <a:gd name="T7" fmla="*/ 0 h 406"/>
                <a:gd name="T8" fmla="*/ 346 w 346"/>
                <a:gd name="T9" fmla="*/ 318 h 406"/>
                <a:gd name="T10" fmla="*/ 346 w 346"/>
                <a:gd name="T11" fmla="*/ 318 h 406"/>
                <a:gd name="T12" fmla="*/ 258 w 346"/>
                <a:gd name="T13" fmla="*/ 406 h 406"/>
                <a:gd name="T14" fmla="*/ 258 w 346"/>
                <a:gd name="T15" fmla="*/ 406 h 4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6" h="406">
                  <a:moveTo>
                    <a:pt x="258" y="406"/>
                  </a:moveTo>
                  <a:lnTo>
                    <a:pt x="0" y="406"/>
                  </a:lnTo>
                  <a:lnTo>
                    <a:pt x="0" y="0"/>
                  </a:lnTo>
                  <a:lnTo>
                    <a:pt x="346" y="0"/>
                  </a:lnTo>
                  <a:lnTo>
                    <a:pt x="346" y="318"/>
                  </a:lnTo>
                  <a:lnTo>
                    <a:pt x="258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35" name="Rectangle 1301"/>
            <p:cNvSpPr>
              <a:spLocks noChangeArrowheads="1"/>
            </p:cNvSpPr>
            <p:nvPr/>
          </p:nvSpPr>
          <p:spPr bwMode="auto">
            <a:xfrm>
              <a:off x="1434" y="2755"/>
              <a:ext cx="346" cy="127"/>
            </a:xfrm>
            <a:prstGeom prst="rect">
              <a:avLst/>
            </a:prstGeom>
            <a:solidFill>
              <a:srgbClr val="00A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36" name="Rectangle 1302"/>
            <p:cNvSpPr>
              <a:spLocks noChangeArrowheads="1"/>
            </p:cNvSpPr>
            <p:nvPr/>
          </p:nvSpPr>
          <p:spPr bwMode="auto">
            <a:xfrm>
              <a:off x="1498" y="2917"/>
              <a:ext cx="3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37" name="Rectangle 1303"/>
            <p:cNvSpPr>
              <a:spLocks noChangeArrowheads="1"/>
            </p:cNvSpPr>
            <p:nvPr/>
          </p:nvSpPr>
          <p:spPr bwMode="auto">
            <a:xfrm>
              <a:off x="1537" y="2917"/>
              <a:ext cx="59" cy="27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38" name="Rectangle 1304"/>
            <p:cNvSpPr>
              <a:spLocks noChangeArrowheads="1"/>
            </p:cNvSpPr>
            <p:nvPr/>
          </p:nvSpPr>
          <p:spPr bwMode="auto">
            <a:xfrm>
              <a:off x="1602" y="2917"/>
              <a:ext cx="6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39" name="Rectangle 1305"/>
            <p:cNvSpPr>
              <a:spLocks noChangeArrowheads="1"/>
            </p:cNvSpPr>
            <p:nvPr/>
          </p:nvSpPr>
          <p:spPr bwMode="auto">
            <a:xfrm>
              <a:off x="1669" y="2917"/>
              <a:ext cx="61" cy="27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0" name="Rectangle 1306"/>
            <p:cNvSpPr>
              <a:spLocks noChangeArrowheads="1"/>
            </p:cNvSpPr>
            <p:nvPr/>
          </p:nvSpPr>
          <p:spPr bwMode="auto">
            <a:xfrm>
              <a:off x="1498" y="2953"/>
              <a:ext cx="31" cy="29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1" name="Rectangle 1307"/>
            <p:cNvSpPr>
              <a:spLocks noChangeArrowheads="1"/>
            </p:cNvSpPr>
            <p:nvPr/>
          </p:nvSpPr>
          <p:spPr bwMode="auto">
            <a:xfrm>
              <a:off x="1537" y="2953"/>
              <a:ext cx="59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2" name="Rectangle 1308"/>
            <p:cNvSpPr>
              <a:spLocks noChangeArrowheads="1"/>
            </p:cNvSpPr>
            <p:nvPr/>
          </p:nvSpPr>
          <p:spPr bwMode="auto">
            <a:xfrm>
              <a:off x="1602" y="2953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3" name="Rectangle 1309"/>
            <p:cNvSpPr>
              <a:spLocks noChangeArrowheads="1"/>
            </p:cNvSpPr>
            <p:nvPr/>
          </p:nvSpPr>
          <p:spPr bwMode="auto">
            <a:xfrm>
              <a:off x="1669" y="2953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4" name="Rectangle 1310"/>
            <p:cNvSpPr>
              <a:spLocks noChangeArrowheads="1"/>
            </p:cNvSpPr>
            <p:nvPr/>
          </p:nvSpPr>
          <p:spPr bwMode="auto">
            <a:xfrm>
              <a:off x="1498" y="2989"/>
              <a:ext cx="3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5" name="Rectangle 1311"/>
            <p:cNvSpPr>
              <a:spLocks noChangeArrowheads="1"/>
            </p:cNvSpPr>
            <p:nvPr/>
          </p:nvSpPr>
          <p:spPr bwMode="auto">
            <a:xfrm>
              <a:off x="1537" y="2989"/>
              <a:ext cx="59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6" name="Rectangle 1312"/>
            <p:cNvSpPr>
              <a:spLocks noChangeArrowheads="1"/>
            </p:cNvSpPr>
            <p:nvPr/>
          </p:nvSpPr>
          <p:spPr bwMode="auto">
            <a:xfrm>
              <a:off x="1602" y="2989"/>
              <a:ext cx="6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7" name="Rectangle 1313"/>
            <p:cNvSpPr>
              <a:spLocks noChangeArrowheads="1"/>
            </p:cNvSpPr>
            <p:nvPr/>
          </p:nvSpPr>
          <p:spPr bwMode="auto">
            <a:xfrm>
              <a:off x="1669" y="2989"/>
              <a:ext cx="61" cy="29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8" name="Rectangle 1314"/>
            <p:cNvSpPr>
              <a:spLocks noChangeArrowheads="1"/>
            </p:cNvSpPr>
            <p:nvPr/>
          </p:nvSpPr>
          <p:spPr bwMode="auto">
            <a:xfrm>
              <a:off x="1498" y="3024"/>
              <a:ext cx="3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49" name="Rectangle 1315"/>
            <p:cNvSpPr>
              <a:spLocks noChangeArrowheads="1"/>
            </p:cNvSpPr>
            <p:nvPr/>
          </p:nvSpPr>
          <p:spPr bwMode="auto">
            <a:xfrm>
              <a:off x="1537" y="3024"/>
              <a:ext cx="59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0" name="Rectangle 1316"/>
            <p:cNvSpPr>
              <a:spLocks noChangeArrowheads="1"/>
            </p:cNvSpPr>
            <p:nvPr/>
          </p:nvSpPr>
          <p:spPr bwMode="auto">
            <a:xfrm>
              <a:off x="1602" y="3024"/>
              <a:ext cx="6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1" name="Rectangle 1317"/>
            <p:cNvSpPr>
              <a:spLocks noChangeArrowheads="1"/>
            </p:cNvSpPr>
            <p:nvPr/>
          </p:nvSpPr>
          <p:spPr bwMode="auto">
            <a:xfrm>
              <a:off x="1669" y="3024"/>
              <a:ext cx="61" cy="3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2" name="Rectangle 1318"/>
            <p:cNvSpPr>
              <a:spLocks noChangeArrowheads="1"/>
            </p:cNvSpPr>
            <p:nvPr/>
          </p:nvSpPr>
          <p:spPr bwMode="auto">
            <a:xfrm>
              <a:off x="1498" y="3062"/>
              <a:ext cx="3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3" name="Rectangle 1319"/>
            <p:cNvSpPr>
              <a:spLocks noChangeArrowheads="1"/>
            </p:cNvSpPr>
            <p:nvPr/>
          </p:nvSpPr>
          <p:spPr bwMode="auto">
            <a:xfrm>
              <a:off x="1537" y="3062"/>
              <a:ext cx="59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4" name="Rectangle 1320"/>
            <p:cNvSpPr>
              <a:spLocks noChangeArrowheads="1"/>
            </p:cNvSpPr>
            <p:nvPr/>
          </p:nvSpPr>
          <p:spPr bwMode="auto">
            <a:xfrm>
              <a:off x="1602" y="3062"/>
              <a:ext cx="6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5" name="Rectangle 1321"/>
            <p:cNvSpPr>
              <a:spLocks noChangeArrowheads="1"/>
            </p:cNvSpPr>
            <p:nvPr/>
          </p:nvSpPr>
          <p:spPr bwMode="auto">
            <a:xfrm>
              <a:off x="1669" y="3062"/>
              <a:ext cx="61" cy="28"/>
            </a:xfrm>
            <a:prstGeom prst="rect">
              <a:avLst/>
            </a:prstGeom>
            <a:solidFill>
              <a:srgbClr val="C6C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6" name="Rectangle 1322"/>
            <p:cNvSpPr>
              <a:spLocks noChangeArrowheads="1"/>
            </p:cNvSpPr>
            <p:nvPr/>
          </p:nvSpPr>
          <p:spPr bwMode="auto">
            <a:xfrm>
              <a:off x="1498" y="3098"/>
              <a:ext cx="3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7" name="Rectangle 1323"/>
            <p:cNvSpPr>
              <a:spLocks noChangeArrowheads="1"/>
            </p:cNvSpPr>
            <p:nvPr/>
          </p:nvSpPr>
          <p:spPr bwMode="auto">
            <a:xfrm>
              <a:off x="1537" y="3098"/>
              <a:ext cx="59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8" name="Rectangle 1324"/>
            <p:cNvSpPr>
              <a:spLocks noChangeArrowheads="1"/>
            </p:cNvSpPr>
            <p:nvPr/>
          </p:nvSpPr>
          <p:spPr bwMode="auto">
            <a:xfrm>
              <a:off x="1602" y="3098"/>
              <a:ext cx="61" cy="29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59" name="Freeform 1325"/>
            <p:cNvSpPr>
              <a:spLocks/>
            </p:cNvSpPr>
            <p:nvPr/>
          </p:nvSpPr>
          <p:spPr bwMode="auto">
            <a:xfrm>
              <a:off x="1669" y="3098"/>
              <a:ext cx="49" cy="26"/>
            </a:xfrm>
            <a:custGeom>
              <a:avLst/>
              <a:gdLst>
                <a:gd name="T0" fmla="*/ 49 w 49"/>
                <a:gd name="T1" fmla="*/ 0 h 26"/>
                <a:gd name="T2" fmla="*/ 0 w 49"/>
                <a:gd name="T3" fmla="*/ 0 h 26"/>
                <a:gd name="T4" fmla="*/ 0 w 49"/>
                <a:gd name="T5" fmla="*/ 26 h 26"/>
                <a:gd name="T6" fmla="*/ 49 w 49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26">
                  <a:moveTo>
                    <a:pt x="49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60" name="Freeform 1326"/>
            <p:cNvSpPr>
              <a:spLocks noEditPoints="1"/>
            </p:cNvSpPr>
            <p:nvPr/>
          </p:nvSpPr>
          <p:spPr bwMode="auto">
            <a:xfrm>
              <a:off x="1493" y="2781"/>
              <a:ext cx="82" cy="80"/>
            </a:xfrm>
            <a:custGeom>
              <a:avLst/>
              <a:gdLst>
                <a:gd name="T0" fmla="*/ 73 w 82"/>
                <a:gd name="T1" fmla="*/ 80 h 80"/>
                <a:gd name="T2" fmla="*/ 10 w 82"/>
                <a:gd name="T3" fmla="*/ 80 h 80"/>
                <a:gd name="T4" fmla="*/ 10 w 82"/>
                <a:gd name="T5" fmla="*/ 80 h 80"/>
                <a:gd name="T6" fmla="*/ 7 w 82"/>
                <a:gd name="T7" fmla="*/ 80 h 80"/>
                <a:gd name="T8" fmla="*/ 3 w 82"/>
                <a:gd name="T9" fmla="*/ 79 h 80"/>
                <a:gd name="T10" fmla="*/ 2 w 82"/>
                <a:gd name="T11" fmla="*/ 75 h 80"/>
                <a:gd name="T12" fmla="*/ 0 w 82"/>
                <a:gd name="T13" fmla="*/ 72 h 80"/>
                <a:gd name="T14" fmla="*/ 0 w 82"/>
                <a:gd name="T15" fmla="*/ 30 h 80"/>
                <a:gd name="T16" fmla="*/ 15 w 82"/>
                <a:gd name="T17" fmla="*/ 30 h 80"/>
                <a:gd name="T18" fmla="*/ 15 w 82"/>
                <a:gd name="T19" fmla="*/ 67 h 80"/>
                <a:gd name="T20" fmla="*/ 67 w 82"/>
                <a:gd name="T21" fmla="*/ 67 h 80"/>
                <a:gd name="T22" fmla="*/ 67 w 82"/>
                <a:gd name="T23" fmla="*/ 15 h 80"/>
                <a:gd name="T24" fmla="*/ 29 w 82"/>
                <a:gd name="T25" fmla="*/ 15 h 80"/>
                <a:gd name="T26" fmla="*/ 29 w 82"/>
                <a:gd name="T27" fmla="*/ 0 h 80"/>
                <a:gd name="T28" fmla="*/ 73 w 82"/>
                <a:gd name="T29" fmla="*/ 0 h 80"/>
                <a:gd name="T30" fmla="*/ 73 w 82"/>
                <a:gd name="T31" fmla="*/ 0 h 80"/>
                <a:gd name="T32" fmla="*/ 77 w 82"/>
                <a:gd name="T33" fmla="*/ 0 h 80"/>
                <a:gd name="T34" fmla="*/ 78 w 82"/>
                <a:gd name="T35" fmla="*/ 2 h 80"/>
                <a:gd name="T36" fmla="*/ 82 w 82"/>
                <a:gd name="T37" fmla="*/ 5 h 80"/>
                <a:gd name="T38" fmla="*/ 82 w 82"/>
                <a:gd name="T39" fmla="*/ 8 h 80"/>
                <a:gd name="T40" fmla="*/ 82 w 82"/>
                <a:gd name="T41" fmla="*/ 72 h 80"/>
                <a:gd name="T42" fmla="*/ 82 w 82"/>
                <a:gd name="T43" fmla="*/ 72 h 80"/>
                <a:gd name="T44" fmla="*/ 82 w 82"/>
                <a:gd name="T45" fmla="*/ 75 h 80"/>
                <a:gd name="T46" fmla="*/ 78 w 82"/>
                <a:gd name="T47" fmla="*/ 79 h 80"/>
                <a:gd name="T48" fmla="*/ 77 w 82"/>
                <a:gd name="T49" fmla="*/ 80 h 80"/>
                <a:gd name="T50" fmla="*/ 73 w 82"/>
                <a:gd name="T51" fmla="*/ 80 h 80"/>
                <a:gd name="T52" fmla="*/ 73 w 82"/>
                <a:gd name="T53" fmla="*/ 80 h 80"/>
                <a:gd name="T54" fmla="*/ 0 w 82"/>
                <a:gd name="T55" fmla="*/ 15 h 80"/>
                <a:gd name="T56" fmla="*/ 15 w 82"/>
                <a:gd name="T57" fmla="*/ 15 h 80"/>
                <a:gd name="T58" fmla="*/ 15 w 82"/>
                <a:gd name="T59" fmla="*/ 0 h 80"/>
                <a:gd name="T60" fmla="*/ 0 w 82"/>
                <a:gd name="T61" fmla="*/ 0 h 80"/>
                <a:gd name="T62" fmla="*/ 0 w 82"/>
                <a:gd name="T63" fmla="*/ 15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2" h="80">
                  <a:moveTo>
                    <a:pt x="73" y="80"/>
                  </a:moveTo>
                  <a:lnTo>
                    <a:pt x="10" y="80"/>
                  </a:lnTo>
                  <a:lnTo>
                    <a:pt x="7" y="80"/>
                  </a:lnTo>
                  <a:lnTo>
                    <a:pt x="3" y="79"/>
                  </a:lnTo>
                  <a:lnTo>
                    <a:pt x="2" y="75"/>
                  </a:lnTo>
                  <a:lnTo>
                    <a:pt x="0" y="72"/>
                  </a:lnTo>
                  <a:lnTo>
                    <a:pt x="0" y="30"/>
                  </a:lnTo>
                  <a:lnTo>
                    <a:pt x="15" y="30"/>
                  </a:lnTo>
                  <a:lnTo>
                    <a:pt x="15" y="67"/>
                  </a:lnTo>
                  <a:lnTo>
                    <a:pt x="67" y="67"/>
                  </a:lnTo>
                  <a:lnTo>
                    <a:pt x="67" y="15"/>
                  </a:lnTo>
                  <a:lnTo>
                    <a:pt x="29" y="15"/>
                  </a:lnTo>
                  <a:lnTo>
                    <a:pt x="2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2"/>
                  </a:lnTo>
                  <a:lnTo>
                    <a:pt x="82" y="5"/>
                  </a:lnTo>
                  <a:lnTo>
                    <a:pt x="82" y="8"/>
                  </a:lnTo>
                  <a:lnTo>
                    <a:pt x="82" y="72"/>
                  </a:lnTo>
                  <a:lnTo>
                    <a:pt x="82" y="75"/>
                  </a:lnTo>
                  <a:lnTo>
                    <a:pt x="78" y="79"/>
                  </a:lnTo>
                  <a:lnTo>
                    <a:pt x="77" y="80"/>
                  </a:lnTo>
                  <a:lnTo>
                    <a:pt x="73" y="80"/>
                  </a:lnTo>
                  <a:close/>
                  <a:moveTo>
                    <a:pt x="0" y="15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61" name="Rectangle 1327"/>
            <p:cNvSpPr>
              <a:spLocks noChangeArrowheads="1"/>
            </p:cNvSpPr>
            <p:nvPr/>
          </p:nvSpPr>
          <p:spPr bwMode="auto">
            <a:xfrm>
              <a:off x="1454" y="2811"/>
              <a:ext cx="15" cy="13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2" name="Rectangle 1328"/>
            <p:cNvSpPr>
              <a:spLocks noChangeArrowheads="1"/>
            </p:cNvSpPr>
            <p:nvPr/>
          </p:nvSpPr>
          <p:spPr bwMode="auto">
            <a:xfrm>
              <a:off x="1454" y="2851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3" name="Rectangle 1329"/>
            <p:cNvSpPr>
              <a:spLocks noChangeArrowheads="1"/>
            </p:cNvSpPr>
            <p:nvPr/>
          </p:nvSpPr>
          <p:spPr bwMode="auto">
            <a:xfrm>
              <a:off x="1454" y="2894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4" name="Rectangle 1330"/>
            <p:cNvSpPr>
              <a:spLocks noChangeArrowheads="1"/>
            </p:cNvSpPr>
            <p:nvPr/>
          </p:nvSpPr>
          <p:spPr bwMode="auto">
            <a:xfrm>
              <a:off x="1454" y="2935"/>
              <a:ext cx="15" cy="14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5" name="Rectangle 1331"/>
            <p:cNvSpPr>
              <a:spLocks noChangeArrowheads="1"/>
            </p:cNvSpPr>
            <p:nvPr/>
          </p:nvSpPr>
          <p:spPr bwMode="auto">
            <a:xfrm>
              <a:off x="1454" y="2977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6" name="Rectangle 1332"/>
            <p:cNvSpPr>
              <a:spLocks noChangeArrowheads="1"/>
            </p:cNvSpPr>
            <p:nvPr/>
          </p:nvSpPr>
          <p:spPr bwMode="auto">
            <a:xfrm>
              <a:off x="1454" y="3018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7" name="Rectangle 1333"/>
            <p:cNvSpPr>
              <a:spLocks noChangeArrowheads="1"/>
            </p:cNvSpPr>
            <p:nvPr/>
          </p:nvSpPr>
          <p:spPr bwMode="auto">
            <a:xfrm>
              <a:off x="1454" y="3060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8" name="Rectangle 1334"/>
            <p:cNvSpPr>
              <a:spLocks noChangeArrowheads="1"/>
            </p:cNvSpPr>
            <p:nvPr/>
          </p:nvSpPr>
          <p:spPr bwMode="auto">
            <a:xfrm>
              <a:off x="1454" y="3101"/>
              <a:ext cx="15" cy="15"/>
            </a:xfrm>
            <a:prstGeom prst="rect">
              <a:avLst/>
            </a:prstGeom>
            <a:solidFill>
              <a:srgbClr val="58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>
                <a:solidFill>
                  <a:schemeClr val="tx1"/>
                </a:solidFill>
              </a:endParaRPr>
            </a:p>
          </p:txBody>
        </p:sp>
        <p:sp>
          <p:nvSpPr>
            <p:cNvPr id="24669" name="Freeform 1335"/>
            <p:cNvSpPr>
              <a:spLocks/>
            </p:cNvSpPr>
            <p:nvPr/>
          </p:nvSpPr>
          <p:spPr bwMode="auto">
            <a:xfrm>
              <a:off x="1686" y="3068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0 w 102"/>
                <a:gd name="T7" fmla="*/ 102 h 1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6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70" name="Freeform 1336"/>
            <p:cNvSpPr>
              <a:spLocks/>
            </p:cNvSpPr>
            <p:nvPr/>
          </p:nvSpPr>
          <p:spPr bwMode="auto">
            <a:xfrm>
              <a:off x="1692" y="3075"/>
              <a:ext cx="88" cy="86"/>
            </a:xfrm>
            <a:custGeom>
              <a:avLst/>
              <a:gdLst>
                <a:gd name="T0" fmla="*/ 0 w 88"/>
                <a:gd name="T1" fmla="*/ 86 h 86"/>
                <a:gd name="T2" fmla="*/ 0 w 88"/>
                <a:gd name="T3" fmla="*/ 0 h 86"/>
                <a:gd name="T4" fmla="*/ 88 w 88"/>
                <a:gd name="T5" fmla="*/ 0 h 86"/>
                <a:gd name="T6" fmla="*/ 0 w 88"/>
                <a:gd name="T7" fmla="*/ 8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8" h="86">
                  <a:moveTo>
                    <a:pt x="0" y="86"/>
                  </a:moveTo>
                  <a:lnTo>
                    <a:pt x="0" y="0"/>
                  </a:lnTo>
                  <a:lnTo>
                    <a:pt x="8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9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673" name="TextBox 55"/>
          <p:cNvSpPr txBox="1">
            <a:spLocks noChangeArrowheads="1"/>
          </p:cNvSpPr>
          <p:nvPr/>
        </p:nvSpPr>
        <p:spPr bwMode="auto">
          <a:xfrm>
            <a:off x="4643438" y="3814763"/>
            <a:ext cx="288131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chemeClr val="tx2">
                    <a:lumMod val="75000"/>
                  </a:schemeClr>
                </a:solidFill>
              </a:rPr>
              <a:t>Консолидационные процедуры</a:t>
            </a:r>
            <a:endParaRPr lang="en-US" alt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ru-RU" sz="1400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defRPr/>
            </a:pPr>
            <a:r>
              <a:rPr lang="ru-RU" altLang="ru-RU" sz="1200" dirty="0" smtClean="0">
                <a:solidFill>
                  <a:srgbClr val="661900"/>
                </a:solidFill>
              </a:rPr>
              <a:t>Сверка ВГО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defRPr/>
            </a:pPr>
            <a:r>
              <a:rPr lang="ru-RU" altLang="ru-RU" sz="1200" dirty="0" smtClean="0">
                <a:solidFill>
                  <a:srgbClr val="661900"/>
                </a:solidFill>
              </a:rPr>
              <a:t>Элиминация ВГО и НРП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defRPr/>
            </a:pPr>
            <a:r>
              <a:rPr lang="ru-RU" altLang="ru-RU" sz="1200" dirty="0" smtClean="0">
                <a:solidFill>
                  <a:srgbClr val="661900"/>
                </a:solidFill>
              </a:rPr>
              <a:t>Консолидационные 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None/>
              <a:defRPr/>
            </a:pPr>
            <a:r>
              <a:rPr lang="ru-RU" altLang="ru-RU" sz="1200" dirty="0" smtClean="0">
                <a:solidFill>
                  <a:srgbClr val="661900"/>
                </a:solidFill>
              </a:rPr>
              <a:t>      поправки</a:t>
            </a:r>
            <a:r>
              <a:rPr lang="en-US" altLang="ru-RU" sz="1400" dirty="0" smtClean="0">
                <a:solidFill>
                  <a:srgbClr val="002060"/>
                </a:solidFill>
              </a:rPr>
              <a:t> </a:t>
            </a:r>
            <a:endParaRPr lang="ru-RU" altLang="ru-RU" sz="1400" dirty="0" smtClean="0">
              <a:solidFill>
                <a:srgbClr val="002060"/>
              </a:solidFill>
            </a:endParaRPr>
          </a:p>
        </p:txBody>
      </p:sp>
      <p:sp>
        <p:nvSpPr>
          <p:cNvPr id="24600" name="TextBox 55"/>
          <p:cNvSpPr txBox="1">
            <a:spLocks noChangeArrowheads="1"/>
          </p:cNvSpPr>
          <p:nvPr/>
        </p:nvSpPr>
        <p:spPr bwMode="auto">
          <a:xfrm>
            <a:off x="4827588" y="3336925"/>
            <a:ext cx="1289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>
                <a:solidFill>
                  <a:schemeClr val="tx1"/>
                </a:solidFill>
              </a:rPr>
              <a:t>Trial Balance</a:t>
            </a:r>
            <a:endParaRPr lang="ru-RU" altLang="ru-RU" sz="1400" b="1">
              <a:solidFill>
                <a:schemeClr val="tx1"/>
              </a:solidFill>
            </a:endParaRPr>
          </a:p>
        </p:txBody>
      </p:sp>
      <p:sp>
        <p:nvSpPr>
          <p:cNvPr id="24601" name="TextBox 55"/>
          <p:cNvSpPr txBox="1">
            <a:spLocks noChangeArrowheads="1"/>
          </p:cNvSpPr>
          <p:nvPr/>
        </p:nvSpPr>
        <p:spPr bwMode="auto">
          <a:xfrm>
            <a:off x="2655888" y="5713413"/>
            <a:ext cx="212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Консолидированный </a:t>
            </a:r>
            <a:endParaRPr lang="en-US" altLang="ru-RU" sz="1400" b="1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>
                <a:solidFill>
                  <a:schemeClr val="tx1"/>
                </a:solidFill>
              </a:rPr>
              <a:t>Trial Balance</a:t>
            </a:r>
            <a:endParaRPr lang="ru-RU" altLang="ru-RU" sz="1400" b="1">
              <a:solidFill>
                <a:schemeClr val="tx1"/>
              </a:solidFill>
            </a:endParaRPr>
          </a:p>
        </p:txBody>
      </p:sp>
      <p:sp>
        <p:nvSpPr>
          <p:cNvPr id="24602" name="TextBox 55"/>
          <p:cNvSpPr txBox="1">
            <a:spLocks noChangeArrowheads="1"/>
          </p:cNvSpPr>
          <p:nvPr/>
        </p:nvSpPr>
        <p:spPr bwMode="auto">
          <a:xfrm>
            <a:off x="1941513" y="3860800"/>
            <a:ext cx="1208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КФО МСФО</a:t>
            </a:r>
          </a:p>
        </p:txBody>
      </p:sp>
      <p:sp>
        <p:nvSpPr>
          <p:cNvPr id="24603" name="TextBox 55"/>
          <p:cNvSpPr txBox="1">
            <a:spLocks noChangeArrowheads="1"/>
          </p:cNvSpPr>
          <p:nvPr/>
        </p:nvSpPr>
        <p:spPr bwMode="auto">
          <a:xfrm>
            <a:off x="1208088" y="3409950"/>
            <a:ext cx="16875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</a:rPr>
              <a:t>Загрузка данных</a:t>
            </a:r>
          </a:p>
        </p:txBody>
      </p:sp>
      <p:grpSp>
        <p:nvGrpSpPr>
          <p:cNvPr id="24604" name="Group 1350"/>
          <p:cNvGrpSpPr>
            <a:grpSpLocks/>
          </p:cNvGrpSpPr>
          <p:nvPr/>
        </p:nvGrpSpPr>
        <p:grpSpPr bwMode="auto">
          <a:xfrm>
            <a:off x="881063" y="2808288"/>
            <a:ext cx="1098550" cy="549275"/>
            <a:chOff x="1547" y="1616"/>
            <a:chExt cx="692" cy="346"/>
          </a:xfrm>
        </p:grpSpPr>
        <p:grpSp>
          <p:nvGrpSpPr>
            <p:cNvPr id="24629" name="Group 1337"/>
            <p:cNvGrpSpPr>
              <a:grpSpLocks/>
            </p:cNvGrpSpPr>
            <p:nvPr/>
          </p:nvGrpSpPr>
          <p:grpSpPr bwMode="auto">
            <a:xfrm>
              <a:off x="1547" y="1651"/>
              <a:ext cx="692" cy="310"/>
              <a:chOff x="1547" y="1651"/>
              <a:chExt cx="692" cy="310"/>
            </a:xfrm>
          </p:grpSpPr>
          <p:sp>
            <p:nvSpPr>
              <p:cNvPr id="24631" name="Freeform 1162"/>
              <p:cNvSpPr>
                <a:spLocks/>
              </p:cNvSpPr>
              <p:nvPr/>
            </p:nvSpPr>
            <p:spPr bwMode="auto">
              <a:xfrm>
                <a:off x="1547" y="1651"/>
                <a:ext cx="692" cy="137"/>
              </a:xfrm>
              <a:custGeom>
                <a:avLst/>
                <a:gdLst>
                  <a:gd name="T0" fmla="*/ 692 w 692"/>
                  <a:gd name="T1" fmla="*/ 68 h 137"/>
                  <a:gd name="T2" fmla="*/ 692 w 692"/>
                  <a:gd name="T3" fmla="*/ 68 h 137"/>
                  <a:gd name="T4" fmla="*/ 690 w 692"/>
                  <a:gd name="T5" fmla="*/ 75 h 137"/>
                  <a:gd name="T6" fmla="*/ 684 w 692"/>
                  <a:gd name="T7" fmla="*/ 81 h 137"/>
                  <a:gd name="T8" fmla="*/ 675 w 692"/>
                  <a:gd name="T9" fmla="*/ 88 h 137"/>
                  <a:gd name="T10" fmla="*/ 664 w 692"/>
                  <a:gd name="T11" fmla="*/ 94 h 137"/>
                  <a:gd name="T12" fmla="*/ 649 w 692"/>
                  <a:gd name="T13" fmla="*/ 101 h 137"/>
                  <a:gd name="T14" fmla="*/ 631 w 692"/>
                  <a:gd name="T15" fmla="*/ 106 h 137"/>
                  <a:gd name="T16" fmla="*/ 591 w 692"/>
                  <a:gd name="T17" fmla="*/ 116 h 137"/>
                  <a:gd name="T18" fmla="*/ 538 w 692"/>
                  <a:gd name="T19" fmla="*/ 125 h 137"/>
                  <a:gd name="T20" fmla="*/ 480 w 692"/>
                  <a:gd name="T21" fmla="*/ 132 h 137"/>
                  <a:gd name="T22" fmla="*/ 416 w 692"/>
                  <a:gd name="T23" fmla="*/ 135 h 137"/>
                  <a:gd name="T24" fmla="*/ 346 w 692"/>
                  <a:gd name="T25" fmla="*/ 137 h 137"/>
                  <a:gd name="T26" fmla="*/ 346 w 692"/>
                  <a:gd name="T27" fmla="*/ 137 h 137"/>
                  <a:gd name="T28" fmla="*/ 276 w 692"/>
                  <a:gd name="T29" fmla="*/ 135 h 137"/>
                  <a:gd name="T30" fmla="*/ 212 w 692"/>
                  <a:gd name="T31" fmla="*/ 132 h 137"/>
                  <a:gd name="T32" fmla="*/ 153 w 692"/>
                  <a:gd name="T33" fmla="*/ 125 h 137"/>
                  <a:gd name="T34" fmla="*/ 101 w 692"/>
                  <a:gd name="T35" fmla="*/ 116 h 137"/>
                  <a:gd name="T36" fmla="*/ 59 w 692"/>
                  <a:gd name="T37" fmla="*/ 106 h 137"/>
                  <a:gd name="T38" fmla="*/ 42 w 692"/>
                  <a:gd name="T39" fmla="*/ 101 h 137"/>
                  <a:gd name="T40" fmla="*/ 28 w 692"/>
                  <a:gd name="T41" fmla="*/ 94 h 137"/>
                  <a:gd name="T42" fmla="*/ 16 w 692"/>
                  <a:gd name="T43" fmla="*/ 88 h 137"/>
                  <a:gd name="T44" fmla="*/ 8 w 692"/>
                  <a:gd name="T45" fmla="*/ 81 h 137"/>
                  <a:gd name="T46" fmla="*/ 2 w 692"/>
                  <a:gd name="T47" fmla="*/ 75 h 137"/>
                  <a:gd name="T48" fmla="*/ 0 w 692"/>
                  <a:gd name="T49" fmla="*/ 68 h 137"/>
                  <a:gd name="T50" fmla="*/ 0 w 692"/>
                  <a:gd name="T51" fmla="*/ 68 h 137"/>
                  <a:gd name="T52" fmla="*/ 2 w 692"/>
                  <a:gd name="T53" fmla="*/ 60 h 137"/>
                  <a:gd name="T54" fmla="*/ 8 w 692"/>
                  <a:gd name="T55" fmla="*/ 54 h 137"/>
                  <a:gd name="T56" fmla="*/ 16 w 692"/>
                  <a:gd name="T57" fmla="*/ 47 h 137"/>
                  <a:gd name="T58" fmla="*/ 28 w 692"/>
                  <a:gd name="T59" fmla="*/ 40 h 137"/>
                  <a:gd name="T60" fmla="*/ 42 w 692"/>
                  <a:gd name="T61" fmla="*/ 36 h 137"/>
                  <a:gd name="T62" fmla="*/ 59 w 692"/>
                  <a:gd name="T63" fmla="*/ 29 h 137"/>
                  <a:gd name="T64" fmla="*/ 101 w 692"/>
                  <a:gd name="T65" fmla="*/ 19 h 137"/>
                  <a:gd name="T66" fmla="*/ 153 w 692"/>
                  <a:gd name="T67" fmla="*/ 11 h 137"/>
                  <a:gd name="T68" fmla="*/ 212 w 692"/>
                  <a:gd name="T69" fmla="*/ 5 h 137"/>
                  <a:gd name="T70" fmla="*/ 276 w 692"/>
                  <a:gd name="T71" fmla="*/ 0 h 137"/>
                  <a:gd name="T72" fmla="*/ 346 w 692"/>
                  <a:gd name="T73" fmla="*/ 0 h 137"/>
                  <a:gd name="T74" fmla="*/ 346 w 692"/>
                  <a:gd name="T75" fmla="*/ 0 h 137"/>
                  <a:gd name="T76" fmla="*/ 416 w 692"/>
                  <a:gd name="T77" fmla="*/ 0 h 137"/>
                  <a:gd name="T78" fmla="*/ 480 w 692"/>
                  <a:gd name="T79" fmla="*/ 5 h 137"/>
                  <a:gd name="T80" fmla="*/ 538 w 692"/>
                  <a:gd name="T81" fmla="*/ 11 h 137"/>
                  <a:gd name="T82" fmla="*/ 591 w 692"/>
                  <a:gd name="T83" fmla="*/ 19 h 137"/>
                  <a:gd name="T84" fmla="*/ 631 w 692"/>
                  <a:gd name="T85" fmla="*/ 29 h 137"/>
                  <a:gd name="T86" fmla="*/ 649 w 692"/>
                  <a:gd name="T87" fmla="*/ 36 h 137"/>
                  <a:gd name="T88" fmla="*/ 664 w 692"/>
                  <a:gd name="T89" fmla="*/ 40 h 137"/>
                  <a:gd name="T90" fmla="*/ 675 w 692"/>
                  <a:gd name="T91" fmla="*/ 47 h 137"/>
                  <a:gd name="T92" fmla="*/ 684 w 692"/>
                  <a:gd name="T93" fmla="*/ 54 h 137"/>
                  <a:gd name="T94" fmla="*/ 690 w 692"/>
                  <a:gd name="T95" fmla="*/ 60 h 137"/>
                  <a:gd name="T96" fmla="*/ 692 w 692"/>
                  <a:gd name="T97" fmla="*/ 68 h 137"/>
                  <a:gd name="T98" fmla="*/ 692 w 692"/>
                  <a:gd name="T99" fmla="*/ 68 h 1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2" h="137">
                    <a:moveTo>
                      <a:pt x="692" y="68"/>
                    </a:moveTo>
                    <a:lnTo>
                      <a:pt x="692" y="68"/>
                    </a:lnTo>
                    <a:lnTo>
                      <a:pt x="690" y="75"/>
                    </a:lnTo>
                    <a:lnTo>
                      <a:pt x="684" y="81"/>
                    </a:lnTo>
                    <a:lnTo>
                      <a:pt x="675" y="88"/>
                    </a:lnTo>
                    <a:lnTo>
                      <a:pt x="664" y="94"/>
                    </a:lnTo>
                    <a:lnTo>
                      <a:pt x="649" y="101"/>
                    </a:lnTo>
                    <a:lnTo>
                      <a:pt x="631" y="106"/>
                    </a:lnTo>
                    <a:lnTo>
                      <a:pt x="591" y="116"/>
                    </a:lnTo>
                    <a:lnTo>
                      <a:pt x="538" y="125"/>
                    </a:lnTo>
                    <a:lnTo>
                      <a:pt x="480" y="132"/>
                    </a:lnTo>
                    <a:lnTo>
                      <a:pt x="416" y="135"/>
                    </a:lnTo>
                    <a:lnTo>
                      <a:pt x="346" y="137"/>
                    </a:lnTo>
                    <a:lnTo>
                      <a:pt x="276" y="135"/>
                    </a:lnTo>
                    <a:lnTo>
                      <a:pt x="212" y="132"/>
                    </a:lnTo>
                    <a:lnTo>
                      <a:pt x="153" y="125"/>
                    </a:lnTo>
                    <a:lnTo>
                      <a:pt x="101" y="116"/>
                    </a:lnTo>
                    <a:lnTo>
                      <a:pt x="59" y="106"/>
                    </a:lnTo>
                    <a:lnTo>
                      <a:pt x="42" y="101"/>
                    </a:lnTo>
                    <a:lnTo>
                      <a:pt x="28" y="94"/>
                    </a:lnTo>
                    <a:lnTo>
                      <a:pt x="16" y="88"/>
                    </a:lnTo>
                    <a:lnTo>
                      <a:pt x="8" y="81"/>
                    </a:lnTo>
                    <a:lnTo>
                      <a:pt x="2" y="75"/>
                    </a:lnTo>
                    <a:lnTo>
                      <a:pt x="0" y="68"/>
                    </a:lnTo>
                    <a:lnTo>
                      <a:pt x="2" y="60"/>
                    </a:lnTo>
                    <a:lnTo>
                      <a:pt x="8" y="54"/>
                    </a:lnTo>
                    <a:lnTo>
                      <a:pt x="16" y="47"/>
                    </a:lnTo>
                    <a:lnTo>
                      <a:pt x="28" y="40"/>
                    </a:lnTo>
                    <a:lnTo>
                      <a:pt x="42" y="36"/>
                    </a:lnTo>
                    <a:lnTo>
                      <a:pt x="59" y="29"/>
                    </a:lnTo>
                    <a:lnTo>
                      <a:pt x="101" y="19"/>
                    </a:lnTo>
                    <a:lnTo>
                      <a:pt x="153" y="11"/>
                    </a:lnTo>
                    <a:lnTo>
                      <a:pt x="212" y="5"/>
                    </a:lnTo>
                    <a:lnTo>
                      <a:pt x="276" y="0"/>
                    </a:lnTo>
                    <a:lnTo>
                      <a:pt x="346" y="0"/>
                    </a:lnTo>
                    <a:lnTo>
                      <a:pt x="416" y="0"/>
                    </a:lnTo>
                    <a:lnTo>
                      <a:pt x="480" y="5"/>
                    </a:lnTo>
                    <a:lnTo>
                      <a:pt x="538" y="11"/>
                    </a:lnTo>
                    <a:lnTo>
                      <a:pt x="591" y="19"/>
                    </a:lnTo>
                    <a:lnTo>
                      <a:pt x="631" y="29"/>
                    </a:lnTo>
                    <a:lnTo>
                      <a:pt x="649" y="36"/>
                    </a:lnTo>
                    <a:lnTo>
                      <a:pt x="664" y="40"/>
                    </a:lnTo>
                    <a:lnTo>
                      <a:pt x="675" y="47"/>
                    </a:lnTo>
                    <a:lnTo>
                      <a:pt x="684" y="54"/>
                    </a:lnTo>
                    <a:lnTo>
                      <a:pt x="690" y="60"/>
                    </a:lnTo>
                    <a:lnTo>
                      <a:pt x="692" y="68"/>
                    </a:lnTo>
                    <a:close/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32" name="Freeform 1163"/>
              <p:cNvSpPr>
                <a:spLocks/>
              </p:cNvSpPr>
              <p:nvPr/>
            </p:nvSpPr>
            <p:spPr bwMode="auto">
              <a:xfrm>
                <a:off x="1547" y="1719"/>
                <a:ext cx="692" cy="242"/>
              </a:xfrm>
              <a:custGeom>
                <a:avLst/>
                <a:gdLst>
                  <a:gd name="T0" fmla="*/ 692 w 692"/>
                  <a:gd name="T1" fmla="*/ 0 h 242"/>
                  <a:gd name="T2" fmla="*/ 692 w 692"/>
                  <a:gd name="T3" fmla="*/ 173 h 242"/>
                  <a:gd name="T4" fmla="*/ 692 w 692"/>
                  <a:gd name="T5" fmla="*/ 173 h 242"/>
                  <a:gd name="T6" fmla="*/ 690 w 692"/>
                  <a:gd name="T7" fmla="*/ 181 h 242"/>
                  <a:gd name="T8" fmla="*/ 684 w 692"/>
                  <a:gd name="T9" fmla="*/ 188 h 242"/>
                  <a:gd name="T10" fmla="*/ 675 w 692"/>
                  <a:gd name="T11" fmla="*/ 194 h 242"/>
                  <a:gd name="T12" fmla="*/ 664 w 692"/>
                  <a:gd name="T13" fmla="*/ 201 h 242"/>
                  <a:gd name="T14" fmla="*/ 649 w 692"/>
                  <a:gd name="T15" fmla="*/ 206 h 242"/>
                  <a:gd name="T16" fmla="*/ 631 w 692"/>
                  <a:gd name="T17" fmla="*/ 212 h 242"/>
                  <a:gd name="T18" fmla="*/ 591 w 692"/>
                  <a:gd name="T19" fmla="*/ 222 h 242"/>
                  <a:gd name="T20" fmla="*/ 538 w 692"/>
                  <a:gd name="T21" fmla="*/ 230 h 242"/>
                  <a:gd name="T22" fmla="*/ 480 w 692"/>
                  <a:gd name="T23" fmla="*/ 237 h 242"/>
                  <a:gd name="T24" fmla="*/ 416 w 692"/>
                  <a:gd name="T25" fmla="*/ 240 h 242"/>
                  <a:gd name="T26" fmla="*/ 346 w 692"/>
                  <a:gd name="T27" fmla="*/ 242 h 242"/>
                  <a:gd name="T28" fmla="*/ 346 w 692"/>
                  <a:gd name="T29" fmla="*/ 242 h 242"/>
                  <a:gd name="T30" fmla="*/ 276 w 692"/>
                  <a:gd name="T31" fmla="*/ 240 h 242"/>
                  <a:gd name="T32" fmla="*/ 212 w 692"/>
                  <a:gd name="T33" fmla="*/ 237 h 242"/>
                  <a:gd name="T34" fmla="*/ 153 w 692"/>
                  <a:gd name="T35" fmla="*/ 230 h 242"/>
                  <a:gd name="T36" fmla="*/ 101 w 692"/>
                  <a:gd name="T37" fmla="*/ 222 h 242"/>
                  <a:gd name="T38" fmla="*/ 59 w 692"/>
                  <a:gd name="T39" fmla="*/ 212 h 242"/>
                  <a:gd name="T40" fmla="*/ 42 w 692"/>
                  <a:gd name="T41" fmla="*/ 206 h 242"/>
                  <a:gd name="T42" fmla="*/ 28 w 692"/>
                  <a:gd name="T43" fmla="*/ 201 h 242"/>
                  <a:gd name="T44" fmla="*/ 16 w 692"/>
                  <a:gd name="T45" fmla="*/ 194 h 242"/>
                  <a:gd name="T46" fmla="*/ 8 w 692"/>
                  <a:gd name="T47" fmla="*/ 188 h 242"/>
                  <a:gd name="T48" fmla="*/ 2 w 692"/>
                  <a:gd name="T49" fmla="*/ 181 h 242"/>
                  <a:gd name="T50" fmla="*/ 0 w 692"/>
                  <a:gd name="T51" fmla="*/ 173 h 242"/>
                  <a:gd name="T52" fmla="*/ 0 w 692"/>
                  <a:gd name="T53" fmla="*/ 0 h 242"/>
                  <a:gd name="T54" fmla="*/ 0 w 692"/>
                  <a:gd name="T55" fmla="*/ 0 h 242"/>
                  <a:gd name="T56" fmla="*/ 2 w 692"/>
                  <a:gd name="T57" fmla="*/ 7 h 242"/>
                  <a:gd name="T58" fmla="*/ 8 w 692"/>
                  <a:gd name="T59" fmla="*/ 13 h 242"/>
                  <a:gd name="T60" fmla="*/ 16 w 692"/>
                  <a:gd name="T61" fmla="*/ 20 h 242"/>
                  <a:gd name="T62" fmla="*/ 28 w 692"/>
                  <a:gd name="T63" fmla="*/ 26 h 242"/>
                  <a:gd name="T64" fmla="*/ 42 w 692"/>
                  <a:gd name="T65" fmla="*/ 33 h 242"/>
                  <a:gd name="T66" fmla="*/ 59 w 692"/>
                  <a:gd name="T67" fmla="*/ 38 h 242"/>
                  <a:gd name="T68" fmla="*/ 101 w 692"/>
                  <a:gd name="T69" fmla="*/ 48 h 242"/>
                  <a:gd name="T70" fmla="*/ 153 w 692"/>
                  <a:gd name="T71" fmla="*/ 57 h 242"/>
                  <a:gd name="T72" fmla="*/ 212 w 692"/>
                  <a:gd name="T73" fmla="*/ 64 h 242"/>
                  <a:gd name="T74" fmla="*/ 276 w 692"/>
                  <a:gd name="T75" fmla="*/ 67 h 242"/>
                  <a:gd name="T76" fmla="*/ 346 w 692"/>
                  <a:gd name="T77" fmla="*/ 69 h 242"/>
                  <a:gd name="T78" fmla="*/ 346 w 692"/>
                  <a:gd name="T79" fmla="*/ 69 h 242"/>
                  <a:gd name="T80" fmla="*/ 416 w 692"/>
                  <a:gd name="T81" fmla="*/ 67 h 242"/>
                  <a:gd name="T82" fmla="*/ 480 w 692"/>
                  <a:gd name="T83" fmla="*/ 64 h 242"/>
                  <a:gd name="T84" fmla="*/ 538 w 692"/>
                  <a:gd name="T85" fmla="*/ 57 h 242"/>
                  <a:gd name="T86" fmla="*/ 591 w 692"/>
                  <a:gd name="T87" fmla="*/ 48 h 242"/>
                  <a:gd name="T88" fmla="*/ 631 w 692"/>
                  <a:gd name="T89" fmla="*/ 38 h 242"/>
                  <a:gd name="T90" fmla="*/ 649 w 692"/>
                  <a:gd name="T91" fmla="*/ 33 h 242"/>
                  <a:gd name="T92" fmla="*/ 664 w 692"/>
                  <a:gd name="T93" fmla="*/ 26 h 242"/>
                  <a:gd name="T94" fmla="*/ 675 w 692"/>
                  <a:gd name="T95" fmla="*/ 20 h 242"/>
                  <a:gd name="T96" fmla="*/ 684 w 692"/>
                  <a:gd name="T97" fmla="*/ 13 h 242"/>
                  <a:gd name="T98" fmla="*/ 690 w 692"/>
                  <a:gd name="T99" fmla="*/ 7 h 242"/>
                  <a:gd name="T100" fmla="*/ 692 w 692"/>
                  <a:gd name="T101" fmla="*/ 0 h 242"/>
                  <a:gd name="T102" fmla="*/ 692 w 692"/>
                  <a:gd name="T103" fmla="*/ 0 h 24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2" h="242">
                    <a:moveTo>
                      <a:pt x="692" y="0"/>
                    </a:moveTo>
                    <a:lnTo>
                      <a:pt x="692" y="173"/>
                    </a:lnTo>
                    <a:lnTo>
                      <a:pt x="690" y="181"/>
                    </a:lnTo>
                    <a:lnTo>
                      <a:pt x="684" y="188"/>
                    </a:lnTo>
                    <a:lnTo>
                      <a:pt x="675" y="194"/>
                    </a:lnTo>
                    <a:lnTo>
                      <a:pt x="664" y="201"/>
                    </a:lnTo>
                    <a:lnTo>
                      <a:pt x="649" y="206"/>
                    </a:lnTo>
                    <a:lnTo>
                      <a:pt x="631" y="212"/>
                    </a:lnTo>
                    <a:lnTo>
                      <a:pt x="591" y="222"/>
                    </a:lnTo>
                    <a:lnTo>
                      <a:pt x="538" y="230"/>
                    </a:lnTo>
                    <a:lnTo>
                      <a:pt x="480" y="237"/>
                    </a:lnTo>
                    <a:lnTo>
                      <a:pt x="416" y="240"/>
                    </a:lnTo>
                    <a:lnTo>
                      <a:pt x="346" y="242"/>
                    </a:lnTo>
                    <a:lnTo>
                      <a:pt x="276" y="240"/>
                    </a:lnTo>
                    <a:lnTo>
                      <a:pt x="212" y="237"/>
                    </a:lnTo>
                    <a:lnTo>
                      <a:pt x="153" y="230"/>
                    </a:lnTo>
                    <a:lnTo>
                      <a:pt x="101" y="222"/>
                    </a:lnTo>
                    <a:lnTo>
                      <a:pt x="59" y="212"/>
                    </a:lnTo>
                    <a:lnTo>
                      <a:pt x="42" y="206"/>
                    </a:lnTo>
                    <a:lnTo>
                      <a:pt x="28" y="201"/>
                    </a:lnTo>
                    <a:lnTo>
                      <a:pt x="16" y="194"/>
                    </a:lnTo>
                    <a:lnTo>
                      <a:pt x="8" y="188"/>
                    </a:lnTo>
                    <a:lnTo>
                      <a:pt x="2" y="181"/>
                    </a:lnTo>
                    <a:lnTo>
                      <a:pt x="0" y="173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8" y="13"/>
                    </a:lnTo>
                    <a:lnTo>
                      <a:pt x="16" y="20"/>
                    </a:lnTo>
                    <a:lnTo>
                      <a:pt x="28" y="26"/>
                    </a:lnTo>
                    <a:lnTo>
                      <a:pt x="42" y="33"/>
                    </a:lnTo>
                    <a:lnTo>
                      <a:pt x="59" y="38"/>
                    </a:lnTo>
                    <a:lnTo>
                      <a:pt x="101" y="48"/>
                    </a:lnTo>
                    <a:lnTo>
                      <a:pt x="153" y="57"/>
                    </a:lnTo>
                    <a:lnTo>
                      <a:pt x="212" y="64"/>
                    </a:lnTo>
                    <a:lnTo>
                      <a:pt x="276" y="67"/>
                    </a:lnTo>
                    <a:lnTo>
                      <a:pt x="346" y="69"/>
                    </a:lnTo>
                    <a:lnTo>
                      <a:pt x="416" y="67"/>
                    </a:lnTo>
                    <a:lnTo>
                      <a:pt x="480" y="64"/>
                    </a:lnTo>
                    <a:lnTo>
                      <a:pt x="538" y="57"/>
                    </a:lnTo>
                    <a:lnTo>
                      <a:pt x="591" y="48"/>
                    </a:lnTo>
                    <a:lnTo>
                      <a:pt x="631" y="38"/>
                    </a:lnTo>
                    <a:lnTo>
                      <a:pt x="649" y="33"/>
                    </a:lnTo>
                    <a:lnTo>
                      <a:pt x="664" y="26"/>
                    </a:lnTo>
                    <a:lnTo>
                      <a:pt x="675" y="20"/>
                    </a:lnTo>
                    <a:lnTo>
                      <a:pt x="684" y="13"/>
                    </a:lnTo>
                    <a:lnTo>
                      <a:pt x="690" y="7"/>
                    </a:lnTo>
                    <a:lnTo>
                      <a:pt x="692" y="0"/>
                    </a:lnTo>
                    <a:close/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5010" name="Rectangle 1346"/>
            <p:cNvSpPr>
              <a:spLocks noChangeArrowheads="1"/>
            </p:cNvSpPr>
            <p:nvPr/>
          </p:nvSpPr>
          <p:spPr bwMode="auto">
            <a:xfrm>
              <a:off x="1629" y="1616"/>
              <a:ext cx="525" cy="34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ru-RU" altLang="ru-RU" sz="1200" dirty="0">
                  <a:solidFill>
                    <a:schemeClr val="tx2">
                      <a:lumMod val="75000"/>
                    </a:schemeClr>
                  </a:solidFill>
                </a:rPr>
                <a:t>Регистр</a:t>
              </a:r>
            </a:p>
            <a:p>
              <a:pPr algn="ctr">
                <a:lnSpc>
                  <a:spcPct val="125000"/>
                </a:lnSpc>
                <a:defRPr/>
              </a:pPr>
              <a:r>
                <a:rPr lang="ru-RU" altLang="ru-RU" sz="1200" dirty="0">
                  <a:solidFill>
                    <a:schemeClr val="tx2">
                      <a:lumMod val="75000"/>
                    </a:schemeClr>
                  </a:solidFill>
                </a:rPr>
                <a:t>РСБУ УХ</a:t>
              </a:r>
            </a:p>
          </p:txBody>
        </p:sp>
      </p:grpSp>
      <p:grpSp>
        <p:nvGrpSpPr>
          <p:cNvPr id="24605" name="Group 1349"/>
          <p:cNvGrpSpPr>
            <a:grpSpLocks/>
          </p:cNvGrpSpPr>
          <p:nvPr/>
        </p:nvGrpSpPr>
        <p:grpSpPr bwMode="auto">
          <a:xfrm>
            <a:off x="2178050" y="2946400"/>
            <a:ext cx="954088" cy="482600"/>
            <a:chOff x="2054" y="2037"/>
            <a:chExt cx="601" cy="304"/>
          </a:xfrm>
        </p:grpSpPr>
        <p:grpSp>
          <p:nvGrpSpPr>
            <p:cNvPr id="24614" name="Group 1338"/>
            <p:cNvGrpSpPr>
              <a:grpSpLocks/>
            </p:cNvGrpSpPr>
            <p:nvPr/>
          </p:nvGrpSpPr>
          <p:grpSpPr bwMode="auto">
            <a:xfrm>
              <a:off x="2054" y="2037"/>
              <a:ext cx="601" cy="282"/>
              <a:chOff x="2054" y="2028"/>
              <a:chExt cx="601" cy="282"/>
            </a:xfrm>
          </p:grpSpPr>
          <p:sp>
            <p:nvSpPr>
              <p:cNvPr id="24616" name="Freeform 1167"/>
              <p:cNvSpPr>
                <a:spLocks/>
              </p:cNvSpPr>
              <p:nvPr/>
            </p:nvSpPr>
            <p:spPr bwMode="auto">
              <a:xfrm>
                <a:off x="2054" y="2028"/>
                <a:ext cx="410" cy="50"/>
              </a:xfrm>
              <a:custGeom>
                <a:avLst/>
                <a:gdLst>
                  <a:gd name="T0" fmla="*/ 410 w 410"/>
                  <a:gd name="T1" fmla="*/ 50 h 50"/>
                  <a:gd name="T2" fmla="*/ 410 w 410"/>
                  <a:gd name="T3" fmla="*/ 50 h 50"/>
                  <a:gd name="T4" fmla="*/ 410 w 410"/>
                  <a:gd name="T5" fmla="*/ 45 h 50"/>
                  <a:gd name="T6" fmla="*/ 407 w 410"/>
                  <a:gd name="T7" fmla="*/ 40 h 50"/>
                  <a:gd name="T8" fmla="*/ 402 w 410"/>
                  <a:gd name="T9" fmla="*/ 35 h 50"/>
                  <a:gd name="T10" fmla="*/ 395 w 410"/>
                  <a:gd name="T11" fmla="*/ 31 h 50"/>
                  <a:gd name="T12" fmla="*/ 376 w 410"/>
                  <a:gd name="T13" fmla="*/ 22 h 50"/>
                  <a:gd name="T14" fmla="*/ 351 w 410"/>
                  <a:gd name="T15" fmla="*/ 14 h 50"/>
                  <a:gd name="T16" fmla="*/ 320 w 410"/>
                  <a:gd name="T17" fmla="*/ 9 h 50"/>
                  <a:gd name="T18" fmla="*/ 286 w 410"/>
                  <a:gd name="T19" fmla="*/ 4 h 50"/>
                  <a:gd name="T20" fmla="*/ 247 w 410"/>
                  <a:gd name="T21" fmla="*/ 1 h 50"/>
                  <a:gd name="T22" fmla="*/ 206 w 410"/>
                  <a:gd name="T23" fmla="*/ 0 h 50"/>
                  <a:gd name="T24" fmla="*/ 206 w 410"/>
                  <a:gd name="T25" fmla="*/ 0 h 50"/>
                  <a:gd name="T26" fmla="*/ 164 w 410"/>
                  <a:gd name="T27" fmla="*/ 1 h 50"/>
                  <a:gd name="T28" fmla="*/ 126 w 410"/>
                  <a:gd name="T29" fmla="*/ 4 h 50"/>
                  <a:gd name="T30" fmla="*/ 90 w 410"/>
                  <a:gd name="T31" fmla="*/ 9 h 50"/>
                  <a:gd name="T32" fmla="*/ 61 w 410"/>
                  <a:gd name="T33" fmla="*/ 14 h 50"/>
                  <a:gd name="T34" fmla="*/ 36 w 410"/>
                  <a:gd name="T35" fmla="*/ 22 h 50"/>
                  <a:gd name="T36" fmla="*/ 17 w 410"/>
                  <a:gd name="T37" fmla="*/ 31 h 50"/>
                  <a:gd name="T38" fmla="*/ 10 w 410"/>
                  <a:gd name="T39" fmla="*/ 35 h 50"/>
                  <a:gd name="T40" fmla="*/ 5 w 410"/>
                  <a:gd name="T41" fmla="*/ 40 h 50"/>
                  <a:gd name="T42" fmla="*/ 2 w 410"/>
                  <a:gd name="T43" fmla="*/ 45 h 50"/>
                  <a:gd name="T44" fmla="*/ 0 w 410"/>
                  <a:gd name="T45" fmla="*/ 50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10" h="50">
                    <a:moveTo>
                      <a:pt x="410" y="50"/>
                    </a:moveTo>
                    <a:lnTo>
                      <a:pt x="410" y="50"/>
                    </a:lnTo>
                    <a:lnTo>
                      <a:pt x="410" y="45"/>
                    </a:lnTo>
                    <a:lnTo>
                      <a:pt x="407" y="40"/>
                    </a:lnTo>
                    <a:lnTo>
                      <a:pt x="402" y="35"/>
                    </a:lnTo>
                    <a:lnTo>
                      <a:pt x="395" y="31"/>
                    </a:lnTo>
                    <a:lnTo>
                      <a:pt x="376" y="22"/>
                    </a:lnTo>
                    <a:lnTo>
                      <a:pt x="351" y="14"/>
                    </a:lnTo>
                    <a:lnTo>
                      <a:pt x="320" y="9"/>
                    </a:lnTo>
                    <a:lnTo>
                      <a:pt x="286" y="4"/>
                    </a:lnTo>
                    <a:lnTo>
                      <a:pt x="247" y="1"/>
                    </a:lnTo>
                    <a:lnTo>
                      <a:pt x="206" y="0"/>
                    </a:lnTo>
                    <a:lnTo>
                      <a:pt x="164" y="1"/>
                    </a:lnTo>
                    <a:lnTo>
                      <a:pt x="126" y="4"/>
                    </a:lnTo>
                    <a:lnTo>
                      <a:pt x="90" y="9"/>
                    </a:lnTo>
                    <a:lnTo>
                      <a:pt x="61" y="14"/>
                    </a:lnTo>
                    <a:lnTo>
                      <a:pt x="36" y="22"/>
                    </a:lnTo>
                    <a:lnTo>
                      <a:pt x="17" y="31"/>
                    </a:lnTo>
                    <a:lnTo>
                      <a:pt x="10" y="35"/>
                    </a:lnTo>
                    <a:lnTo>
                      <a:pt x="5" y="40"/>
                    </a:lnTo>
                    <a:lnTo>
                      <a:pt x="2" y="45"/>
                    </a:lnTo>
                    <a:lnTo>
                      <a:pt x="0" y="5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7" name="Line 1168"/>
              <p:cNvSpPr>
                <a:spLocks noChangeShapeType="1"/>
              </p:cNvSpPr>
              <p:nvPr/>
            </p:nvSpPr>
            <p:spPr bwMode="auto">
              <a:xfrm>
                <a:off x="2464" y="2078"/>
                <a:ext cx="0" cy="2"/>
              </a:xfrm>
              <a:prstGeom prst="line">
                <a:avLst/>
              </a:prstGeom>
              <a:noFill/>
              <a:ln w="20638">
                <a:solidFill>
                  <a:srgbClr val="F882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8" name="Freeform 1169"/>
              <p:cNvSpPr>
                <a:spLocks/>
              </p:cNvSpPr>
              <p:nvPr/>
            </p:nvSpPr>
            <p:spPr bwMode="auto">
              <a:xfrm>
                <a:off x="2054" y="2078"/>
                <a:ext cx="191" cy="181"/>
              </a:xfrm>
              <a:custGeom>
                <a:avLst/>
                <a:gdLst>
                  <a:gd name="T0" fmla="*/ 191 w 191"/>
                  <a:gd name="T1" fmla="*/ 181 h 181"/>
                  <a:gd name="T2" fmla="*/ 191 w 191"/>
                  <a:gd name="T3" fmla="*/ 181 h 181"/>
                  <a:gd name="T4" fmla="*/ 152 w 191"/>
                  <a:gd name="T5" fmla="*/ 180 h 181"/>
                  <a:gd name="T6" fmla="*/ 116 w 191"/>
                  <a:gd name="T7" fmla="*/ 176 h 181"/>
                  <a:gd name="T8" fmla="*/ 84 w 191"/>
                  <a:gd name="T9" fmla="*/ 171 h 181"/>
                  <a:gd name="T10" fmla="*/ 56 w 191"/>
                  <a:gd name="T11" fmla="*/ 165 h 181"/>
                  <a:gd name="T12" fmla="*/ 33 w 191"/>
                  <a:gd name="T13" fmla="*/ 157 h 181"/>
                  <a:gd name="T14" fmla="*/ 15 w 191"/>
                  <a:gd name="T15" fmla="*/ 149 h 181"/>
                  <a:gd name="T16" fmla="*/ 9 w 191"/>
                  <a:gd name="T17" fmla="*/ 144 h 181"/>
                  <a:gd name="T18" fmla="*/ 4 w 191"/>
                  <a:gd name="T19" fmla="*/ 140 h 181"/>
                  <a:gd name="T20" fmla="*/ 2 w 191"/>
                  <a:gd name="T21" fmla="*/ 136 h 181"/>
                  <a:gd name="T22" fmla="*/ 0 w 191"/>
                  <a:gd name="T23" fmla="*/ 129 h 181"/>
                  <a:gd name="T24" fmla="*/ 0 w 191"/>
                  <a:gd name="T25" fmla="*/ 0 h 1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1" h="181">
                    <a:moveTo>
                      <a:pt x="191" y="181"/>
                    </a:moveTo>
                    <a:lnTo>
                      <a:pt x="191" y="181"/>
                    </a:lnTo>
                    <a:lnTo>
                      <a:pt x="152" y="180"/>
                    </a:lnTo>
                    <a:lnTo>
                      <a:pt x="116" y="176"/>
                    </a:lnTo>
                    <a:lnTo>
                      <a:pt x="84" y="171"/>
                    </a:lnTo>
                    <a:lnTo>
                      <a:pt x="56" y="165"/>
                    </a:lnTo>
                    <a:lnTo>
                      <a:pt x="33" y="157"/>
                    </a:lnTo>
                    <a:lnTo>
                      <a:pt x="15" y="149"/>
                    </a:lnTo>
                    <a:lnTo>
                      <a:pt x="9" y="144"/>
                    </a:lnTo>
                    <a:lnTo>
                      <a:pt x="4" y="140"/>
                    </a:lnTo>
                    <a:lnTo>
                      <a:pt x="2" y="136"/>
                    </a:lnTo>
                    <a:lnTo>
                      <a:pt x="0" y="129"/>
                    </a:lnTo>
                    <a:lnTo>
                      <a:pt x="0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9" name="Freeform 1170"/>
              <p:cNvSpPr>
                <a:spLocks/>
              </p:cNvSpPr>
              <p:nvPr/>
            </p:nvSpPr>
            <p:spPr bwMode="auto">
              <a:xfrm>
                <a:off x="2464" y="207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0" name="Freeform 1171"/>
              <p:cNvSpPr>
                <a:spLocks/>
              </p:cNvSpPr>
              <p:nvPr/>
            </p:nvSpPr>
            <p:spPr bwMode="auto">
              <a:xfrm>
                <a:off x="2054" y="2078"/>
                <a:ext cx="191" cy="52"/>
              </a:xfrm>
              <a:custGeom>
                <a:avLst/>
                <a:gdLst>
                  <a:gd name="T0" fmla="*/ 191 w 191"/>
                  <a:gd name="T1" fmla="*/ 52 h 52"/>
                  <a:gd name="T2" fmla="*/ 191 w 191"/>
                  <a:gd name="T3" fmla="*/ 52 h 52"/>
                  <a:gd name="T4" fmla="*/ 152 w 191"/>
                  <a:gd name="T5" fmla="*/ 51 h 52"/>
                  <a:gd name="T6" fmla="*/ 116 w 191"/>
                  <a:gd name="T7" fmla="*/ 47 h 52"/>
                  <a:gd name="T8" fmla="*/ 84 w 191"/>
                  <a:gd name="T9" fmla="*/ 43 h 52"/>
                  <a:gd name="T10" fmla="*/ 56 w 191"/>
                  <a:gd name="T11" fmla="*/ 36 h 52"/>
                  <a:gd name="T12" fmla="*/ 33 w 191"/>
                  <a:gd name="T13" fmla="*/ 28 h 52"/>
                  <a:gd name="T14" fmla="*/ 15 w 191"/>
                  <a:gd name="T15" fmla="*/ 20 h 52"/>
                  <a:gd name="T16" fmla="*/ 9 w 191"/>
                  <a:gd name="T17" fmla="*/ 15 h 52"/>
                  <a:gd name="T18" fmla="*/ 4 w 191"/>
                  <a:gd name="T19" fmla="*/ 10 h 52"/>
                  <a:gd name="T20" fmla="*/ 2 w 191"/>
                  <a:gd name="T21" fmla="*/ 5 h 52"/>
                  <a:gd name="T22" fmla="*/ 0 w 191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1" h="52">
                    <a:moveTo>
                      <a:pt x="191" y="52"/>
                    </a:moveTo>
                    <a:lnTo>
                      <a:pt x="191" y="52"/>
                    </a:lnTo>
                    <a:lnTo>
                      <a:pt x="152" y="51"/>
                    </a:lnTo>
                    <a:lnTo>
                      <a:pt x="116" y="47"/>
                    </a:lnTo>
                    <a:lnTo>
                      <a:pt x="84" y="43"/>
                    </a:lnTo>
                    <a:lnTo>
                      <a:pt x="56" y="36"/>
                    </a:lnTo>
                    <a:lnTo>
                      <a:pt x="33" y="28"/>
                    </a:lnTo>
                    <a:lnTo>
                      <a:pt x="15" y="20"/>
                    </a:lnTo>
                    <a:lnTo>
                      <a:pt x="9" y="15"/>
                    </a:lnTo>
                    <a:lnTo>
                      <a:pt x="4" y="10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1" name="Freeform 1172"/>
              <p:cNvSpPr>
                <a:spLocks/>
              </p:cNvSpPr>
              <p:nvPr/>
            </p:nvSpPr>
            <p:spPr bwMode="auto">
              <a:xfrm>
                <a:off x="2245" y="213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2" name="Freeform 1173"/>
              <p:cNvSpPr>
                <a:spLocks/>
              </p:cNvSpPr>
              <p:nvPr/>
            </p:nvSpPr>
            <p:spPr bwMode="auto">
              <a:xfrm>
                <a:off x="2464" y="2080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3" name="Freeform 1174"/>
              <p:cNvSpPr>
                <a:spLocks/>
              </p:cNvSpPr>
              <p:nvPr/>
            </p:nvSpPr>
            <p:spPr bwMode="auto">
              <a:xfrm>
                <a:off x="2245" y="2078"/>
                <a:ext cx="219" cy="52"/>
              </a:xfrm>
              <a:custGeom>
                <a:avLst/>
                <a:gdLst>
                  <a:gd name="T0" fmla="*/ 0 w 219"/>
                  <a:gd name="T1" fmla="*/ 52 h 52"/>
                  <a:gd name="T2" fmla="*/ 0 w 219"/>
                  <a:gd name="T3" fmla="*/ 52 h 52"/>
                  <a:gd name="T4" fmla="*/ 0 w 219"/>
                  <a:gd name="T5" fmla="*/ 46 h 52"/>
                  <a:gd name="T6" fmla="*/ 4 w 219"/>
                  <a:gd name="T7" fmla="*/ 41 h 52"/>
                  <a:gd name="T8" fmla="*/ 8 w 219"/>
                  <a:gd name="T9" fmla="*/ 36 h 52"/>
                  <a:gd name="T10" fmla="*/ 17 w 219"/>
                  <a:gd name="T11" fmla="*/ 31 h 52"/>
                  <a:gd name="T12" fmla="*/ 35 w 219"/>
                  <a:gd name="T13" fmla="*/ 23 h 52"/>
                  <a:gd name="T14" fmla="*/ 61 w 219"/>
                  <a:gd name="T15" fmla="*/ 16 h 52"/>
                  <a:gd name="T16" fmla="*/ 90 w 219"/>
                  <a:gd name="T17" fmla="*/ 10 h 52"/>
                  <a:gd name="T18" fmla="*/ 124 w 219"/>
                  <a:gd name="T19" fmla="*/ 5 h 52"/>
                  <a:gd name="T20" fmla="*/ 163 w 219"/>
                  <a:gd name="T21" fmla="*/ 2 h 52"/>
                  <a:gd name="T22" fmla="*/ 204 w 219"/>
                  <a:gd name="T23" fmla="*/ 0 h 52"/>
                  <a:gd name="T24" fmla="*/ 204 w 219"/>
                  <a:gd name="T25" fmla="*/ 0 h 52"/>
                  <a:gd name="T26" fmla="*/ 219 w 219"/>
                  <a:gd name="T27" fmla="*/ 2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9" h="52">
                    <a:moveTo>
                      <a:pt x="0" y="52"/>
                    </a:moveTo>
                    <a:lnTo>
                      <a:pt x="0" y="52"/>
                    </a:lnTo>
                    <a:lnTo>
                      <a:pt x="0" y="46"/>
                    </a:lnTo>
                    <a:lnTo>
                      <a:pt x="4" y="41"/>
                    </a:lnTo>
                    <a:lnTo>
                      <a:pt x="8" y="36"/>
                    </a:lnTo>
                    <a:lnTo>
                      <a:pt x="17" y="31"/>
                    </a:lnTo>
                    <a:lnTo>
                      <a:pt x="35" y="23"/>
                    </a:lnTo>
                    <a:lnTo>
                      <a:pt x="61" y="16"/>
                    </a:lnTo>
                    <a:lnTo>
                      <a:pt x="90" y="10"/>
                    </a:lnTo>
                    <a:lnTo>
                      <a:pt x="124" y="5"/>
                    </a:lnTo>
                    <a:lnTo>
                      <a:pt x="163" y="2"/>
                    </a:lnTo>
                    <a:lnTo>
                      <a:pt x="204" y="0"/>
                    </a:lnTo>
                    <a:lnTo>
                      <a:pt x="219" y="2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4" name="Freeform 1175"/>
              <p:cNvSpPr>
                <a:spLocks/>
              </p:cNvSpPr>
              <p:nvPr/>
            </p:nvSpPr>
            <p:spPr bwMode="auto">
              <a:xfrm>
                <a:off x="2464" y="2080"/>
                <a:ext cx="191" cy="50"/>
              </a:xfrm>
              <a:custGeom>
                <a:avLst/>
                <a:gdLst>
                  <a:gd name="T0" fmla="*/ 0 w 191"/>
                  <a:gd name="T1" fmla="*/ 0 h 50"/>
                  <a:gd name="T2" fmla="*/ 0 w 191"/>
                  <a:gd name="T3" fmla="*/ 0 h 50"/>
                  <a:gd name="T4" fmla="*/ 39 w 191"/>
                  <a:gd name="T5" fmla="*/ 1 h 50"/>
                  <a:gd name="T6" fmla="*/ 75 w 191"/>
                  <a:gd name="T7" fmla="*/ 5 h 50"/>
                  <a:gd name="T8" fmla="*/ 108 w 191"/>
                  <a:gd name="T9" fmla="*/ 10 h 50"/>
                  <a:gd name="T10" fmla="*/ 135 w 191"/>
                  <a:gd name="T11" fmla="*/ 14 h 50"/>
                  <a:gd name="T12" fmla="*/ 158 w 191"/>
                  <a:gd name="T13" fmla="*/ 23 h 50"/>
                  <a:gd name="T14" fmla="*/ 176 w 191"/>
                  <a:gd name="T15" fmla="*/ 31 h 50"/>
                  <a:gd name="T16" fmla="*/ 183 w 191"/>
                  <a:gd name="T17" fmla="*/ 36 h 50"/>
                  <a:gd name="T18" fmla="*/ 188 w 191"/>
                  <a:gd name="T19" fmla="*/ 41 h 50"/>
                  <a:gd name="T20" fmla="*/ 189 w 191"/>
                  <a:gd name="T21" fmla="*/ 45 h 50"/>
                  <a:gd name="T22" fmla="*/ 191 w 191"/>
                  <a:gd name="T23" fmla="*/ 5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1" h="50">
                    <a:moveTo>
                      <a:pt x="0" y="0"/>
                    </a:moveTo>
                    <a:lnTo>
                      <a:pt x="0" y="0"/>
                    </a:lnTo>
                    <a:lnTo>
                      <a:pt x="39" y="1"/>
                    </a:lnTo>
                    <a:lnTo>
                      <a:pt x="75" y="5"/>
                    </a:lnTo>
                    <a:lnTo>
                      <a:pt x="108" y="10"/>
                    </a:lnTo>
                    <a:lnTo>
                      <a:pt x="135" y="14"/>
                    </a:lnTo>
                    <a:lnTo>
                      <a:pt x="158" y="23"/>
                    </a:lnTo>
                    <a:lnTo>
                      <a:pt x="176" y="31"/>
                    </a:lnTo>
                    <a:lnTo>
                      <a:pt x="183" y="36"/>
                    </a:lnTo>
                    <a:lnTo>
                      <a:pt x="188" y="41"/>
                    </a:lnTo>
                    <a:lnTo>
                      <a:pt x="189" y="45"/>
                    </a:lnTo>
                    <a:lnTo>
                      <a:pt x="191" y="5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5" name="Line 1176"/>
              <p:cNvSpPr>
                <a:spLocks noChangeShapeType="1"/>
              </p:cNvSpPr>
              <p:nvPr/>
            </p:nvSpPr>
            <p:spPr bwMode="auto">
              <a:xfrm flipV="1">
                <a:off x="2245" y="2130"/>
                <a:ext cx="0" cy="129"/>
              </a:xfrm>
              <a:prstGeom prst="line">
                <a:avLst/>
              </a:prstGeom>
              <a:noFill/>
              <a:ln w="20638">
                <a:solidFill>
                  <a:srgbClr val="F882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6" name="Freeform 1177"/>
              <p:cNvSpPr>
                <a:spLocks/>
              </p:cNvSpPr>
              <p:nvPr/>
            </p:nvSpPr>
            <p:spPr bwMode="auto">
              <a:xfrm>
                <a:off x="2245" y="2130"/>
                <a:ext cx="410" cy="180"/>
              </a:xfrm>
              <a:custGeom>
                <a:avLst/>
                <a:gdLst>
                  <a:gd name="T0" fmla="*/ 0 w 410"/>
                  <a:gd name="T1" fmla="*/ 129 h 180"/>
                  <a:gd name="T2" fmla="*/ 0 w 410"/>
                  <a:gd name="T3" fmla="*/ 129 h 180"/>
                  <a:gd name="T4" fmla="*/ 0 w 410"/>
                  <a:gd name="T5" fmla="*/ 129 h 180"/>
                  <a:gd name="T6" fmla="*/ 0 w 410"/>
                  <a:gd name="T7" fmla="*/ 134 h 180"/>
                  <a:gd name="T8" fmla="*/ 4 w 410"/>
                  <a:gd name="T9" fmla="*/ 139 h 180"/>
                  <a:gd name="T10" fmla="*/ 8 w 410"/>
                  <a:gd name="T11" fmla="*/ 144 h 180"/>
                  <a:gd name="T12" fmla="*/ 15 w 410"/>
                  <a:gd name="T13" fmla="*/ 149 h 180"/>
                  <a:gd name="T14" fmla="*/ 35 w 410"/>
                  <a:gd name="T15" fmla="*/ 157 h 180"/>
                  <a:gd name="T16" fmla="*/ 59 w 410"/>
                  <a:gd name="T17" fmla="*/ 165 h 180"/>
                  <a:gd name="T18" fmla="*/ 90 w 410"/>
                  <a:gd name="T19" fmla="*/ 172 h 180"/>
                  <a:gd name="T20" fmla="*/ 124 w 410"/>
                  <a:gd name="T21" fmla="*/ 177 h 180"/>
                  <a:gd name="T22" fmla="*/ 163 w 410"/>
                  <a:gd name="T23" fmla="*/ 178 h 180"/>
                  <a:gd name="T24" fmla="*/ 204 w 410"/>
                  <a:gd name="T25" fmla="*/ 180 h 180"/>
                  <a:gd name="T26" fmla="*/ 204 w 410"/>
                  <a:gd name="T27" fmla="*/ 180 h 180"/>
                  <a:gd name="T28" fmla="*/ 247 w 410"/>
                  <a:gd name="T29" fmla="*/ 178 h 180"/>
                  <a:gd name="T30" fmla="*/ 284 w 410"/>
                  <a:gd name="T31" fmla="*/ 177 h 180"/>
                  <a:gd name="T32" fmla="*/ 320 w 410"/>
                  <a:gd name="T33" fmla="*/ 172 h 180"/>
                  <a:gd name="T34" fmla="*/ 350 w 410"/>
                  <a:gd name="T35" fmla="*/ 165 h 180"/>
                  <a:gd name="T36" fmla="*/ 374 w 410"/>
                  <a:gd name="T37" fmla="*/ 157 h 180"/>
                  <a:gd name="T38" fmla="*/ 394 w 410"/>
                  <a:gd name="T39" fmla="*/ 149 h 180"/>
                  <a:gd name="T40" fmla="*/ 400 w 410"/>
                  <a:gd name="T41" fmla="*/ 144 h 180"/>
                  <a:gd name="T42" fmla="*/ 405 w 410"/>
                  <a:gd name="T43" fmla="*/ 139 h 180"/>
                  <a:gd name="T44" fmla="*/ 408 w 410"/>
                  <a:gd name="T45" fmla="*/ 134 h 180"/>
                  <a:gd name="T46" fmla="*/ 410 w 410"/>
                  <a:gd name="T47" fmla="*/ 129 h 180"/>
                  <a:gd name="T48" fmla="*/ 410 w 410"/>
                  <a:gd name="T49" fmla="*/ 0 h 18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10" h="180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34"/>
                    </a:lnTo>
                    <a:lnTo>
                      <a:pt x="4" y="139"/>
                    </a:lnTo>
                    <a:lnTo>
                      <a:pt x="8" y="144"/>
                    </a:lnTo>
                    <a:lnTo>
                      <a:pt x="15" y="149"/>
                    </a:lnTo>
                    <a:lnTo>
                      <a:pt x="35" y="157"/>
                    </a:lnTo>
                    <a:lnTo>
                      <a:pt x="59" y="165"/>
                    </a:lnTo>
                    <a:lnTo>
                      <a:pt x="90" y="172"/>
                    </a:lnTo>
                    <a:lnTo>
                      <a:pt x="124" y="177"/>
                    </a:lnTo>
                    <a:lnTo>
                      <a:pt x="163" y="178"/>
                    </a:lnTo>
                    <a:lnTo>
                      <a:pt x="204" y="180"/>
                    </a:lnTo>
                    <a:lnTo>
                      <a:pt x="247" y="178"/>
                    </a:lnTo>
                    <a:lnTo>
                      <a:pt x="284" y="177"/>
                    </a:lnTo>
                    <a:lnTo>
                      <a:pt x="320" y="172"/>
                    </a:lnTo>
                    <a:lnTo>
                      <a:pt x="350" y="165"/>
                    </a:lnTo>
                    <a:lnTo>
                      <a:pt x="374" y="157"/>
                    </a:lnTo>
                    <a:lnTo>
                      <a:pt x="394" y="149"/>
                    </a:lnTo>
                    <a:lnTo>
                      <a:pt x="400" y="144"/>
                    </a:lnTo>
                    <a:lnTo>
                      <a:pt x="405" y="139"/>
                    </a:lnTo>
                    <a:lnTo>
                      <a:pt x="408" y="134"/>
                    </a:lnTo>
                    <a:lnTo>
                      <a:pt x="410" y="129"/>
                    </a:lnTo>
                    <a:lnTo>
                      <a:pt x="410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7" name="Freeform 1178"/>
              <p:cNvSpPr>
                <a:spLocks/>
              </p:cNvSpPr>
              <p:nvPr/>
            </p:nvSpPr>
            <p:spPr bwMode="auto">
              <a:xfrm>
                <a:off x="2245" y="2130"/>
                <a:ext cx="219" cy="51"/>
              </a:xfrm>
              <a:custGeom>
                <a:avLst/>
                <a:gdLst>
                  <a:gd name="T0" fmla="*/ 219 w 219"/>
                  <a:gd name="T1" fmla="*/ 51 h 51"/>
                  <a:gd name="T2" fmla="*/ 219 w 219"/>
                  <a:gd name="T3" fmla="*/ 51 h 51"/>
                  <a:gd name="T4" fmla="*/ 204 w 219"/>
                  <a:gd name="T5" fmla="*/ 51 h 51"/>
                  <a:gd name="T6" fmla="*/ 204 w 219"/>
                  <a:gd name="T7" fmla="*/ 51 h 51"/>
                  <a:gd name="T8" fmla="*/ 163 w 219"/>
                  <a:gd name="T9" fmla="*/ 49 h 51"/>
                  <a:gd name="T10" fmla="*/ 124 w 219"/>
                  <a:gd name="T11" fmla="*/ 46 h 51"/>
                  <a:gd name="T12" fmla="*/ 90 w 219"/>
                  <a:gd name="T13" fmla="*/ 43 h 51"/>
                  <a:gd name="T14" fmla="*/ 59 w 219"/>
                  <a:gd name="T15" fmla="*/ 36 h 51"/>
                  <a:gd name="T16" fmla="*/ 35 w 219"/>
                  <a:gd name="T17" fmla="*/ 28 h 51"/>
                  <a:gd name="T18" fmla="*/ 15 w 219"/>
                  <a:gd name="T19" fmla="*/ 20 h 51"/>
                  <a:gd name="T20" fmla="*/ 8 w 219"/>
                  <a:gd name="T21" fmla="*/ 15 h 51"/>
                  <a:gd name="T22" fmla="*/ 4 w 219"/>
                  <a:gd name="T23" fmla="*/ 10 h 51"/>
                  <a:gd name="T24" fmla="*/ 0 w 219"/>
                  <a:gd name="T25" fmla="*/ 5 h 51"/>
                  <a:gd name="T26" fmla="*/ 0 w 219"/>
                  <a:gd name="T27" fmla="*/ 0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9" h="51">
                    <a:moveTo>
                      <a:pt x="219" y="51"/>
                    </a:moveTo>
                    <a:lnTo>
                      <a:pt x="219" y="51"/>
                    </a:lnTo>
                    <a:lnTo>
                      <a:pt x="204" y="51"/>
                    </a:lnTo>
                    <a:lnTo>
                      <a:pt x="163" y="49"/>
                    </a:lnTo>
                    <a:lnTo>
                      <a:pt x="124" y="46"/>
                    </a:lnTo>
                    <a:lnTo>
                      <a:pt x="90" y="43"/>
                    </a:lnTo>
                    <a:lnTo>
                      <a:pt x="59" y="36"/>
                    </a:lnTo>
                    <a:lnTo>
                      <a:pt x="35" y="28"/>
                    </a:lnTo>
                    <a:lnTo>
                      <a:pt x="15" y="20"/>
                    </a:lnTo>
                    <a:lnTo>
                      <a:pt x="8" y="15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8" name="Freeform 1179"/>
              <p:cNvSpPr>
                <a:spLocks/>
              </p:cNvSpPr>
              <p:nvPr/>
            </p:nvSpPr>
            <p:spPr bwMode="auto">
              <a:xfrm>
                <a:off x="2464" y="2130"/>
                <a:ext cx="191" cy="51"/>
              </a:xfrm>
              <a:custGeom>
                <a:avLst/>
                <a:gdLst>
                  <a:gd name="T0" fmla="*/ 0 w 191"/>
                  <a:gd name="T1" fmla="*/ 51 h 51"/>
                  <a:gd name="T2" fmla="*/ 0 w 191"/>
                  <a:gd name="T3" fmla="*/ 51 h 51"/>
                  <a:gd name="T4" fmla="*/ 39 w 191"/>
                  <a:gd name="T5" fmla="*/ 49 h 51"/>
                  <a:gd name="T6" fmla="*/ 75 w 191"/>
                  <a:gd name="T7" fmla="*/ 46 h 51"/>
                  <a:gd name="T8" fmla="*/ 108 w 191"/>
                  <a:gd name="T9" fmla="*/ 41 h 51"/>
                  <a:gd name="T10" fmla="*/ 135 w 191"/>
                  <a:gd name="T11" fmla="*/ 35 h 51"/>
                  <a:gd name="T12" fmla="*/ 158 w 191"/>
                  <a:gd name="T13" fmla="*/ 26 h 51"/>
                  <a:gd name="T14" fmla="*/ 176 w 191"/>
                  <a:gd name="T15" fmla="*/ 18 h 51"/>
                  <a:gd name="T16" fmla="*/ 183 w 191"/>
                  <a:gd name="T17" fmla="*/ 15 h 51"/>
                  <a:gd name="T18" fmla="*/ 188 w 191"/>
                  <a:gd name="T19" fmla="*/ 10 h 51"/>
                  <a:gd name="T20" fmla="*/ 189 w 191"/>
                  <a:gd name="T21" fmla="*/ 5 h 51"/>
                  <a:gd name="T22" fmla="*/ 191 w 191"/>
                  <a:gd name="T23" fmla="*/ 0 h 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1" h="51">
                    <a:moveTo>
                      <a:pt x="0" y="51"/>
                    </a:moveTo>
                    <a:lnTo>
                      <a:pt x="0" y="51"/>
                    </a:lnTo>
                    <a:lnTo>
                      <a:pt x="39" y="49"/>
                    </a:lnTo>
                    <a:lnTo>
                      <a:pt x="75" y="46"/>
                    </a:lnTo>
                    <a:lnTo>
                      <a:pt x="108" y="41"/>
                    </a:lnTo>
                    <a:lnTo>
                      <a:pt x="135" y="35"/>
                    </a:lnTo>
                    <a:lnTo>
                      <a:pt x="158" y="26"/>
                    </a:lnTo>
                    <a:lnTo>
                      <a:pt x="176" y="18"/>
                    </a:lnTo>
                    <a:lnTo>
                      <a:pt x="183" y="15"/>
                    </a:lnTo>
                    <a:lnTo>
                      <a:pt x="188" y="10"/>
                    </a:lnTo>
                    <a:lnTo>
                      <a:pt x="189" y="5"/>
                    </a:lnTo>
                    <a:lnTo>
                      <a:pt x="191" y="0"/>
                    </a:lnTo>
                  </a:path>
                </a:pathLst>
              </a:custGeom>
              <a:noFill/>
              <a:ln w="20638">
                <a:solidFill>
                  <a:srgbClr val="F8820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5012" name="Rectangle 1348"/>
            <p:cNvSpPr>
              <a:spLocks noChangeArrowheads="1"/>
            </p:cNvSpPr>
            <p:nvPr/>
          </p:nvSpPr>
          <p:spPr bwMode="auto">
            <a:xfrm>
              <a:off x="2290" y="2149"/>
              <a:ext cx="346" cy="19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1400" dirty="0">
                  <a:solidFill>
                    <a:schemeClr val="tx2">
                      <a:lumMod val="75000"/>
                    </a:schemeClr>
                  </a:solidFill>
                </a:rPr>
                <a:t>ВИБ</a:t>
              </a:r>
            </a:p>
          </p:txBody>
        </p:sp>
      </p:grpSp>
      <p:grpSp>
        <p:nvGrpSpPr>
          <p:cNvPr id="24606" name="Group 1354"/>
          <p:cNvGrpSpPr>
            <a:grpSpLocks/>
          </p:cNvGrpSpPr>
          <p:nvPr/>
        </p:nvGrpSpPr>
        <p:grpSpPr bwMode="auto">
          <a:xfrm>
            <a:off x="1116013" y="1966913"/>
            <a:ext cx="1446212" cy="814387"/>
            <a:chOff x="1383" y="1162"/>
            <a:chExt cx="911" cy="513"/>
          </a:xfrm>
        </p:grpSpPr>
        <p:sp>
          <p:nvSpPr>
            <p:cNvPr id="115011" name="Rectangle 1347"/>
            <p:cNvSpPr>
              <a:spLocks noChangeArrowheads="1"/>
            </p:cNvSpPr>
            <p:nvPr/>
          </p:nvSpPr>
          <p:spPr bwMode="auto">
            <a:xfrm>
              <a:off x="1383" y="1312"/>
              <a:ext cx="392" cy="21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1600" dirty="0">
                  <a:solidFill>
                    <a:schemeClr val="tx2">
                      <a:lumMod val="75000"/>
                    </a:schemeClr>
                  </a:solidFill>
                </a:rPr>
                <a:t>ФСД</a:t>
              </a:r>
            </a:p>
          </p:txBody>
        </p:sp>
        <p:pic>
          <p:nvPicPr>
            <p:cNvPr id="24612" name="Picture 1352" descr="Рисунок_EX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" y="1162"/>
              <a:ext cx="363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3" name="Picture 1353" descr="Рисунок_EX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" y="1298"/>
              <a:ext cx="363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607" name="TextBox 2"/>
          <p:cNvSpPr txBox="1">
            <a:spLocks noChangeArrowheads="1"/>
          </p:cNvSpPr>
          <p:nvPr/>
        </p:nvSpPr>
        <p:spPr bwMode="auto">
          <a:xfrm>
            <a:off x="2870200" y="1249363"/>
            <a:ext cx="184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</a:rPr>
              <a:t>Трансляция данных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</a:rPr>
              <a:t>Ведение учета</a:t>
            </a:r>
          </a:p>
        </p:txBody>
      </p:sp>
      <p:sp>
        <p:nvSpPr>
          <p:cNvPr id="24608" name="TextBox 484"/>
          <p:cNvSpPr txBox="1">
            <a:spLocks noChangeArrowheads="1"/>
          </p:cNvSpPr>
          <p:nvPr/>
        </p:nvSpPr>
        <p:spPr bwMode="auto">
          <a:xfrm>
            <a:off x="3522663" y="2020888"/>
            <a:ext cx="119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</a:rPr>
              <a:t>Транзакционная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</a:rPr>
              <a:t>модель</a:t>
            </a:r>
          </a:p>
        </p:txBody>
      </p:sp>
      <p:sp>
        <p:nvSpPr>
          <p:cNvPr id="24609" name="TextBox 485"/>
          <p:cNvSpPr txBox="1">
            <a:spLocks noChangeArrowheads="1"/>
          </p:cNvSpPr>
          <p:nvPr/>
        </p:nvSpPr>
        <p:spPr bwMode="auto">
          <a:xfrm>
            <a:off x="3022600" y="2597150"/>
            <a:ext cx="1477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</a:rPr>
              <a:t>Трансформационная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</a:rPr>
              <a:t>модель</a:t>
            </a:r>
          </a:p>
        </p:txBody>
      </p:sp>
      <p:pic>
        <p:nvPicPr>
          <p:cNvPr id="24610" name="Picture 96" descr="EY Ernst Young Russi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641975"/>
            <a:ext cx="23431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83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42A7DF-DA6F-46B0-8FA0-1E5C7B0FC0E2}" type="slidenum">
              <a:rPr lang="ru-RU" altLang="ru-RU" smtClean="0"/>
              <a:pPr>
                <a:defRPr/>
              </a:pPr>
              <a:t>88</a:t>
            </a:fld>
            <a:endParaRPr lang="ru-RU" alt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468033"/>
            <a:ext cx="8640671" cy="4913295"/>
            <a:chOff x="478178" y="1358900"/>
            <a:chExt cx="8208623" cy="4769502"/>
          </a:xfrm>
        </p:grpSpPr>
        <p:cxnSp>
          <p:nvCxnSpPr>
            <p:cNvPr id="7" name="Straight Connector 17"/>
            <p:cNvCxnSpPr/>
            <p:nvPr/>
          </p:nvCxnSpPr>
          <p:spPr bwMode="auto">
            <a:xfrm>
              <a:off x="478178" y="4371181"/>
              <a:ext cx="8208623" cy="0"/>
            </a:xfrm>
            <a:prstGeom prst="line">
              <a:avLst/>
            </a:prstGeom>
            <a:solidFill>
              <a:srgbClr val="FFC000"/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cxn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224838" y="1839913"/>
              <a:ext cx="431800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200">
                  <a:solidFill>
                    <a:schemeClr val="bg1"/>
                  </a:solidFill>
                </a:rPr>
                <a:t>ДЗО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6037263" y="1855788"/>
              <a:ext cx="430212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200">
                  <a:solidFill>
                    <a:schemeClr val="bg1"/>
                  </a:solidFill>
                </a:rPr>
                <a:t>КЦ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1504290" y="1358900"/>
              <a:ext cx="7110791" cy="7191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98900" indent="0" eaLnBrk="1" hangingPunct="1">
                <a:lnSpc>
                  <a:spcPct val="90000"/>
                </a:lnSpc>
                <a:buNone/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Основные средства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gray">
            <a:xfrm>
              <a:off x="521460" y="1358900"/>
              <a:ext cx="777608" cy="719137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>
                  <a:solidFill>
                    <a:srgbClr val="C00000"/>
                  </a:solidFill>
                </a:rPr>
                <a:t>1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1504290" y="2168525"/>
              <a:ext cx="7110791" cy="7191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Нематериальные активы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gray">
            <a:xfrm>
              <a:off x="521460" y="2168525"/>
              <a:ext cx="777608" cy="719137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1313" indent="-252413"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>
                  <a:solidFill>
                    <a:srgbClr val="C00000"/>
                  </a:solidFill>
                </a:rPr>
                <a:t>2	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27"/>
            <p:cNvSpPr>
              <a:spLocks noChangeArrowheads="1"/>
            </p:cNvSpPr>
            <p:nvPr/>
          </p:nvSpPr>
          <p:spPr bwMode="auto">
            <a:xfrm>
              <a:off x="1504290" y="2978150"/>
              <a:ext cx="7110791" cy="720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Биологические активы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gray">
            <a:xfrm>
              <a:off x="521460" y="2978150"/>
              <a:ext cx="777608" cy="720725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>
                  <a:solidFill>
                    <a:srgbClr val="C00000"/>
                  </a:solidFill>
                </a:rPr>
                <a:t>3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504290" y="3789362"/>
              <a:ext cx="7110791" cy="7191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 smtClean="0">
                  <a:solidFill>
                    <a:schemeClr val="tx2">
                      <a:lumMod val="50000"/>
                    </a:schemeClr>
                  </a:solidFill>
                </a:rPr>
                <a:t>Запасы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gray">
            <a:xfrm>
              <a:off x="521460" y="3789362"/>
              <a:ext cx="777608" cy="719138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>
                  <a:solidFill>
                    <a:srgbClr val="C00000"/>
                  </a:solidFill>
                </a:rPr>
                <a:t>4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1504290" y="4598987"/>
              <a:ext cx="7110791" cy="719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>
                  <a:solidFill>
                    <a:schemeClr val="tx2">
                      <a:lumMod val="50000"/>
                    </a:schemeClr>
                  </a:solidFill>
                </a:rPr>
                <a:t>Отложенные налоги</a:t>
              </a:r>
              <a:endParaRPr lang="en-US" altLang="en-US" sz="28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gray">
            <a:xfrm>
              <a:off x="521460" y="4598987"/>
              <a:ext cx="777608" cy="719138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>
                  <a:solidFill>
                    <a:srgbClr val="C00000"/>
                  </a:solidFill>
                </a:rPr>
                <a:t>5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1504290" y="5409264"/>
              <a:ext cx="7110791" cy="7191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 smtClean="0">
                  <a:solidFill>
                    <a:schemeClr val="tx2">
                      <a:lumMod val="50000"/>
                    </a:schemeClr>
                  </a:solidFill>
                </a:rPr>
                <a:t>Начисления (</a:t>
              </a:r>
              <a:r>
                <a:rPr lang="en-US" altLang="en-US" sz="2800" b="1" dirty="0" smtClean="0">
                  <a:solidFill>
                    <a:schemeClr val="tx2">
                      <a:lumMod val="50000"/>
                    </a:schemeClr>
                  </a:solidFill>
                </a:rPr>
                <a:t>accruals)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1" name="Rectangle 3"/>
            <p:cNvSpPr>
              <a:spLocks noChangeArrowheads="1"/>
            </p:cNvSpPr>
            <p:nvPr/>
          </p:nvSpPr>
          <p:spPr bwMode="gray">
            <a:xfrm>
              <a:off x="521460" y="5409264"/>
              <a:ext cx="777608" cy="719138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en-US" altLang="en-US" sz="2400" b="1" dirty="0" smtClean="0">
                  <a:solidFill>
                    <a:srgbClr val="C00000"/>
                  </a:solidFill>
                </a:rPr>
                <a:t>6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480121" cy="1081088"/>
          </a:xfrm>
        </p:spPr>
        <p:txBody>
          <a:bodyPr/>
          <a:lstStyle/>
          <a:p>
            <a:r>
              <a:rPr lang="ru-RU" altLang="ru-RU" sz="2400" dirty="0" smtClean="0"/>
              <a:t>Области параллельной оценки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41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480121" cy="1081088"/>
          </a:xfrm>
        </p:spPr>
        <p:txBody>
          <a:bodyPr/>
          <a:lstStyle/>
          <a:p>
            <a:r>
              <a:rPr lang="ru-RU" altLang="ru-RU" sz="2400" dirty="0" smtClean="0"/>
              <a:t>Области параллельной оценки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42A7DF-DA6F-46B0-8FA0-1E5C7B0FC0E2}" type="slidenum">
              <a:rPr lang="ru-RU" altLang="ru-RU" smtClean="0"/>
              <a:pPr>
                <a:defRPr/>
              </a:pPr>
              <a:t>89</a:t>
            </a:fld>
            <a:endParaRPr lang="ru-RU" alt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468033"/>
            <a:ext cx="8640671" cy="4913295"/>
            <a:chOff x="478178" y="1358900"/>
            <a:chExt cx="8208623" cy="4769502"/>
          </a:xfrm>
        </p:grpSpPr>
        <p:cxnSp>
          <p:nvCxnSpPr>
            <p:cNvPr id="7" name="Straight Connector 17"/>
            <p:cNvCxnSpPr/>
            <p:nvPr/>
          </p:nvCxnSpPr>
          <p:spPr bwMode="auto">
            <a:xfrm>
              <a:off x="478178" y="4371181"/>
              <a:ext cx="8208623" cy="0"/>
            </a:xfrm>
            <a:prstGeom prst="line">
              <a:avLst/>
            </a:prstGeom>
            <a:solidFill>
              <a:srgbClr val="FFC000"/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cxn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224838" y="1839913"/>
              <a:ext cx="431800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200">
                  <a:solidFill>
                    <a:schemeClr val="bg1"/>
                  </a:solidFill>
                </a:rPr>
                <a:t>ДЗО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6037263" y="1855788"/>
              <a:ext cx="430212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200">
                  <a:solidFill>
                    <a:schemeClr val="bg1"/>
                  </a:solidFill>
                </a:rPr>
                <a:t>КЦ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1504290" y="1358900"/>
              <a:ext cx="7110791" cy="7191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144000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Дебиторская задолженность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gray">
            <a:xfrm>
              <a:off x="521460" y="1358900"/>
              <a:ext cx="777608" cy="719137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7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1504290" y="2168525"/>
              <a:ext cx="7110791" cy="7191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144000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Лизинг выданный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gray">
            <a:xfrm>
              <a:off x="521460" y="2168525"/>
              <a:ext cx="777608" cy="719137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1313" indent="-252413"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8</a:t>
              </a:r>
              <a:r>
                <a:rPr lang="ru-RU" altLang="en-US" sz="2400" b="1" dirty="0">
                  <a:solidFill>
                    <a:srgbClr val="C00000"/>
                  </a:solidFill>
                </a:rPr>
                <a:t>	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27"/>
            <p:cNvSpPr>
              <a:spLocks noChangeArrowheads="1"/>
            </p:cNvSpPr>
            <p:nvPr/>
          </p:nvSpPr>
          <p:spPr bwMode="auto">
            <a:xfrm>
              <a:off x="1504290" y="2978150"/>
              <a:ext cx="7110791" cy="720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144000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Лизинг полученный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gray">
            <a:xfrm>
              <a:off x="521460" y="2978150"/>
              <a:ext cx="777608" cy="720725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9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504290" y="3789362"/>
              <a:ext cx="7110791" cy="7191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144000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Займы и векселя выданные 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gray">
            <a:xfrm>
              <a:off x="521460" y="3789362"/>
              <a:ext cx="777608" cy="719138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10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1504290" y="4598987"/>
              <a:ext cx="7110791" cy="719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144000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Кредиты и векселя полученные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gray">
            <a:xfrm>
              <a:off x="521460" y="4598987"/>
              <a:ext cx="777608" cy="719138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11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1504290" y="5409264"/>
              <a:ext cx="7110791" cy="7191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342900" indent="-144000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Ценные бумаги и другие инвестиции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1" name="Rectangle 3"/>
            <p:cNvSpPr>
              <a:spLocks noChangeArrowheads="1"/>
            </p:cNvSpPr>
            <p:nvPr/>
          </p:nvSpPr>
          <p:spPr bwMode="gray">
            <a:xfrm>
              <a:off x="521460" y="5409264"/>
              <a:ext cx="777608" cy="719138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12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7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4"/>
          <p:cNvSpPr>
            <a:spLocks noChangeArrowheads="1"/>
          </p:cNvSpPr>
          <p:nvPr/>
        </p:nvSpPr>
        <p:spPr bwMode="auto">
          <a:xfrm>
            <a:off x="1735138" y="6245225"/>
            <a:ext cx="7389812" cy="2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Ø"/>
            </a:pPr>
            <a:endParaRPr lang="ru-RU" altLang="ru-RU" sz="11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9155" name="Рисунок 313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41" y="1346200"/>
            <a:ext cx="6059487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763717" y="169871"/>
            <a:ext cx="5616575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CC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kern="0" dirty="0" smtClean="0"/>
              <a:t>Не бывает корпоративных проектов без интеграции</a:t>
            </a:r>
            <a:endParaRPr lang="ru-RU" kern="0" dirty="0"/>
          </a:p>
        </p:txBody>
      </p:sp>
      <p:pic>
        <p:nvPicPr>
          <p:cNvPr id="49157" name="Picture 14" descr="CTC M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65846"/>
            <a:ext cx="13255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Koder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973771"/>
            <a:ext cx="12382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324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42A7DF-DA6F-46B0-8FA0-1E5C7B0FC0E2}" type="slidenum">
              <a:rPr lang="ru-RU" altLang="ru-RU" smtClean="0"/>
              <a:pPr>
                <a:defRPr/>
              </a:pPr>
              <a:t>90</a:t>
            </a:fld>
            <a:endParaRPr lang="ru-RU" alt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462633"/>
            <a:ext cx="8640671" cy="4198615"/>
            <a:chOff x="478178" y="1358900"/>
            <a:chExt cx="8208623" cy="4075738"/>
          </a:xfrm>
        </p:grpSpPr>
        <p:cxnSp>
          <p:nvCxnSpPr>
            <p:cNvPr id="7" name="Straight Connector 17"/>
            <p:cNvCxnSpPr/>
            <p:nvPr/>
          </p:nvCxnSpPr>
          <p:spPr bwMode="auto">
            <a:xfrm>
              <a:off x="478178" y="4371181"/>
              <a:ext cx="8208623" cy="0"/>
            </a:xfrm>
            <a:prstGeom prst="line">
              <a:avLst/>
            </a:prstGeom>
            <a:solidFill>
              <a:srgbClr val="FFC000"/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cxn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224838" y="1839913"/>
              <a:ext cx="431800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200">
                  <a:solidFill>
                    <a:schemeClr val="bg1"/>
                  </a:solidFill>
                </a:rPr>
                <a:t>ДЗО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6037263" y="1855788"/>
              <a:ext cx="430212" cy="16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200">
                  <a:solidFill>
                    <a:schemeClr val="bg1"/>
                  </a:solidFill>
                </a:rPr>
                <a:t>КЦ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1504290" y="1358900"/>
              <a:ext cx="7110791" cy="7191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Производные инструменты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gray">
            <a:xfrm>
              <a:off x="521460" y="1358900"/>
              <a:ext cx="777608" cy="719137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13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1504290" y="2168525"/>
              <a:ext cx="7110791" cy="7191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Активы, предназначенные для продажи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gray">
            <a:xfrm>
              <a:off x="521460" y="2168525"/>
              <a:ext cx="777608" cy="719137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1313" indent="-341313"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14</a:t>
              </a:r>
              <a:r>
                <a:rPr lang="ru-RU" altLang="en-US" sz="2400" b="1" dirty="0">
                  <a:solidFill>
                    <a:srgbClr val="C00000"/>
                  </a:solidFill>
                </a:rPr>
                <a:t>	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27"/>
            <p:cNvSpPr>
              <a:spLocks noChangeArrowheads="1"/>
            </p:cNvSpPr>
            <p:nvPr/>
          </p:nvSpPr>
          <p:spPr bwMode="auto">
            <a:xfrm>
              <a:off x="1504290" y="2978150"/>
              <a:ext cx="7110791" cy="720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144000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800" b="1" dirty="0" smtClean="0">
                  <a:solidFill>
                    <a:schemeClr val="tx2">
                      <a:lumMod val="50000"/>
                    </a:schemeClr>
                  </a:solidFill>
                </a:rPr>
                <a:t>Резервы (запасы, ДЗ, иски…)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gray">
            <a:xfrm>
              <a:off x="521460" y="2978150"/>
              <a:ext cx="777608" cy="720725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15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504290" y="3805204"/>
              <a:ext cx="7110791" cy="720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144000" eaLnBrk="1" hangingPunct="1">
                <a:lnSpc>
                  <a:spcPct val="90000"/>
                </a:lnSpc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Себестоимость продаж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gray">
            <a:xfrm>
              <a:off x="521460" y="3805204"/>
              <a:ext cx="777608" cy="720725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16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1547828" y="4713913"/>
              <a:ext cx="7110791" cy="720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/>
            <a:p>
              <a:pPr indent="144000" eaLnBrk="1" hangingPunct="1">
                <a:lnSpc>
                  <a:spcPct val="90000"/>
                </a:lnSpc>
              </a:pPr>
              <a:r>
                <a:rPr lang="ru-RU" altLang="en-US" sz="2800" b="1" dirty="0">
                  <a:solidFill>
                    <a:schemeClr val="tx2">
                      <a:lumMod val="50000"/>
                    </a:schemeClr>
                  </a:solidFill>
                </a:rPr>
                <a:t>Финансовый результат</a:t>
              </a:r>
              <a:endParaRPr lang="en-US" altLang="en-US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gray">
            <a:xfrm>
              <a:off x="524854" y="4713913"/>
              <a:ext cx="777608" cy="720725"/>
            </a:xfrm>
            <a:prstGeom prst="rect">
              <a:avLst/>
            </a:prstGeom>
            <a:solidFill>
              <a:srgbClr val="FFE389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anchor="ctr"/>
            <a:lstStyle>
              <a:lvl1pPr marL="342900" indent="-342900">
                <a:spcBef>
                  <a:spcPct val="50000"/>
                </a:spcBef>
                <a:buClr>
                  <a:srgbClr val="CC3300"/>
                </a:buClr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Tx/>
                <a:buFontTx/>
                <a:buNone/>
              </a:pPr>
              <a:r>
                <a:rPr lang="ru-RU" altLang="en-US" sz="2400" b="1" dirty="0" smtClean="0">
                  <a:solidFill>
                    <a:srgbClr val="C00000"/>
                  </a:solidFill>
                </a:rPr>
                <a:t>17</a:t>
              </a:r>
              <a:endParaRPr lang="en-US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6480121" cy="1081088"/>
          </a:xfrm>
        </p:spPr>
        <p:txBody>
          <a:bodyPr/>
          <a:lstStyle/>
          <a:p>
            <a:r>
              <a:rPr lang="ru-RU" altLang="ru-RU" sz="2400" dirty="0" smtClean="0"/>
              <a:t>Области параллельной оценки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68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 bwMode="auto">
          <a:xfrm>
            <a:off x="2773363" y="2074863"/>
            <a:ext cx="1576387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Справедливая стоимость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58838" y="3435350"/>
            <a:ext cx="1576387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Автоматическая проверка условий и расчет резерва</a:t>
            </a:r>
          </a:p>
        </p:txBody>
      </p:sp>
      <p:sp>
        <p:nvSpPr>
          <p:cNvPr id="31748" name="Title 1"/>
          <p:cNvSpPr>
            <a:spLocks noGrp="1"/>
          </p:cNvSpPr>
          <p:nvPr>
            <p:ph type="title"/>
          </p:nvPr>
        </p:nvSpPr>
        <p:spPr>
          <a:xfrm>
            <a:off x="1647825" y="201613"/>
            <a:ext cx="7462838" cy="860425"/>
          </a:xfrm>
        </p:spPr>
        <p:txBody>
          <a:bodyPr/>
          <a:lstStyle/>
          <a:p>
            <a:r>
              <a:rPr lang="ru-RU" altLang="ru-RU" smtClean="0"/>
              <a:t>Финансовые инструменты по амортизированной стоимости</a:t>
            </a:r>
            <a:endParaRPr lang="en-US" altLang="en-US" smtClean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858838" y="1277938"/>
            <a:ext cx="7346950" cy="4953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Автоматизированные корректировки по финансовым инструментам</a:t>
            </a:r>
          </a:p>
        </p:txBody>
      </p:sp>
      <p:pic>
        <p:nvPicPr>
          <p:cNvPr id="5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1525"/>
            <a:ext cx="336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858838" y="2066925"/>
            <a:ext cx="1576387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Условия резервирования</a:t>
            </a:r>
          </a:p>
        </p:txBody>
      </p:sp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92722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6292850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5783263"/>
            <a:ext cx="33813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Box 11"/>
          <p:cNvSpPr txBox="1">
            <a:spLocks noChangeArrowheads="1"/>
          </p:cNvSpPr>
          <p:nvPr/>
        </p:nvSpPr>
        <p:spPr bwMode="auto">
          <a:xfrm>
            <a:off x="5437188" y="5783263"/>
            <a:ext cx="29146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>
                <a:solidFill>
                  <a:schemeClr val="tx1"/>
                </a:solidFill>
              </a:rPr>
              <a:t>Автоматизированная процедура</a:t>
            </a:r>
          </a:p>
        </p:txBody>
      </p:sp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5562600" y="6334125"/>
            <a:ext cx="29146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00">
                <a:solidFill>
                  <a:schemeClr val="tx1"/>
                </a:solidFill>
              </a:rPr>
              <a:t>Ручной ввод</a:t>
            </a:r>
          </a:p>
        </p:txBody>
      </p:sp>
      <p:grpSp>
        <p:nvGrpSpPr>
          <p:cNvPr id="31757" name="Группа 1"/>
          <p:cNvGrpSpPr>
            <a:grpSpLocks/>
          </p:cNvGrpSpPr>
          <p:nvPr/>
        </p:nvGrpSpPr>
        <p:grpSpPr bwMode="auto">
          <a:xfrm>
            <a:off x="1162050" y="4748213"/>
            <a:ext cx="925513" cy="466725"/>
            <a:chOff x="5633938" y="1700501"/>
            <a:chExt cx="4103735" cy="1555080"/>
          </a:xfrm>
        </p:grpSpPr>
        <p:pic>
          <p:nvPicPr>
            <p:cNvPr id="3178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938" y="1700501"/>
              <a:ext cx="2740024" cy="155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7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250" y="1709761"/>
              <a:ext cx="1295423" cy="154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8" name="TextBox 1"/>
          <p:cNvSpPr txBox="1">
            <a:spLocks noChangeArrowheads="1"/>
          </p:cNvSpPr>
          <p:nvPr/>
        </p:nvSpPr>
        <p:spPr bwMode="auto">
          <a:xfrm>
            <a:off x="835025" y="5316538"/>
            <a:ext cx="1582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>
                <a:solidFill>
                  <a:schemeClr val="tx1"/>
                </a:solidFill>
              </a:rPr>
              <a:t>IAS 39, IFRS 9</a:t>
            </a:r>
            <a:endParaRPr lang="ru-RU" altLang="ru-RU" sz="200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775200" y="2066925"/>
            <a:ext cx="1576388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Графики платежей</a:t>
            </a:r>
          </a:p>
        </p:txBody>
      </p:sp>
      <p:pic>
        <p:nvPicPr>
          <p:cNvPr id="3176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192722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 bwMode="auto">
          <a:xfrm>
            <a:off x="2811463" y="3429000"/>
            <a:ext cx="1576387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Приведенная стоимость и эффективная процентная ставка</a:t>
            </a:r>
          </a:p>
        </p:txBody>
      </p:sp>
      <p:pic>
        <p:nvPicPr>
          <p:cNvPr id="2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311525"/>
            <a:ext cx="3381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 bwMode="auto">
          <a:xfrm>
            <a:off x="4775200" y="3429000"/>
            <a:ext cx="1576388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Долгосрочная задолженность, распределение по периодам</a:t>
            </a:r>
          </a:p>
        </p:txBody>
      </p:sp>
      <p:pic>
        <p:nvPicPr>
          <p:cNvPr id="22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317875"/>
            <a:ext cx="336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5" name="Группа 1"/>
          <p:cNvGrpSpPr>
            <a:grpSpLocks/>
          </p:cNvGrpSpPr>
          <p:nvPr/>
        </p:nvGrpSpPr>
        <p:grpSpPr bwMode="auto">
          <a:xfrm>
            <a:off x="5065713" y="4714875"/>
            <a:ext cx="925512" cy="466725"/>
            <a:chOff x="5633938" y="1700501"/>
            <a:chExt cx="4103735" cy="1555080"/>
          </a:xfrm>
        </p:grpSpPr>
        <p:pic>
          <p:nvPicPr>
            <p:cNvPr id="31784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938" y="1700501"/>
              <a:ext cx="2740024" cy="155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5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250" y="1709761"/>
              <a:ext cx="1295423" cy="154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66" name="TextBox 29"/>
          <p:cNvSpPr txBox="1">
            <a:spLocks noChangeArrowheads="1"/>
          </p:cNvSpPr>
          <p:nvPr/>
        </p:nvSpPr>
        <p:spPr bwMode="auto">
          <a:xfrm>
            <a:off x="4738688" y="5281613"/>
            <a:ext cx="1584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>
                <a:solidFill>
                  <a:schemeClr val="tx1"/>
                </a:solidFill>
              </a:rPr>
              <a:t>IFRS </a:t>
            </a:r>
            <a:r>
              <a:rPr lang="ru-RU" altLang="ru-RU" sz="2000">
                <a:solidFill>
                  <a:schemeClr val="tx1"/>
                </a:solidFill>
              </a:rPr>
              <a:t>7</a:t>
            </a:r>
          </a:p>
        </p:txBody>
      </p:sp>
      <p:grpSp>
        <p:nvGrpSpPr>
          <p:cNvPr id="31767" name="Группа 1"/>
          <p:cNvGrpSpPr>
            <a:grpSpLocks/>
          </p:cNvGrpSpPr>
          <p:nvPr/>
        </p:nvGrpSpPr>
        <p:grpSpPr bwMode="auto">
          <a:xfrm>
            <a:off x="6929438" y="4714875"/>
            <a:ext cx="927100" cy="466725"/>
            <a:chOff x="5633938" y="1700501"/>
            <a:chExt cx="4103735" cy="1555080"/>
          </a:xfrm>
        </p:grpSpPr>
        <p:pic>
          <p:nvPicPr>
            <p:cNvPr id="31782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938" y="1700501"/>
              <a:ext cx="2740024" cy="155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83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250" y="1709761"/>
              <a:ext cx="1295423" cy="154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68" name="TextBox 33"/>
          <p:cNvSpPr txBox="1">
            <a:spLocks noChangeArrowheads="1"/>
          </p:cNvSpPr>
          <p:nvPr/>
        </p:nvSpPr>
        <p:spPr bwMode="auto">
          <a:xfrm>
            <a:off x="6604000" y="5281613"/>
            <a:ext cx="1666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>
                <a:solidFill>
                  <a:schemeClr val="tx1"/>
                </a:solidFill>
              </a:rPr>
              <a:t>IAS 1</a:t>
            </a:r>
            <a:r>
              <a:rPr lang="ru-RU" altLang="ru-RU" sz="2000">
                <a:solidFill>
                  <a:schemeClr val="tx1"/>
                </a:solidFill>
              </a:rPr>
              <a:t>7</a:t>
            </a:r>
            <a:r>
              <a:rPr lang="en-US" altLang="ru-RU" sz="2000">
                <a:solidFill>
                  <a:schemeClr val="tx1"/>
                </a:solidFill>
              </a:rPr>
              <a:t>, IFRS 16</a:t>
            </a:r>
            <a:endParaRPr lang="ru-RU" altLang="ru-RU" sz="2000">
              <a:solidFill>
                <a:schemeClr val="tx1"/>
              </a:solidFill>
            </a:endParaRPr>
          </a:p>
        </p:txBody>
      </p:sp>
      <p:pic>
        <p:nvPicPr>
          <p:cNvPr id="3176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92722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 bwMode="auto">
          <a:xfrm>
            <a:off x="6629400" y="2066925"/>
            <a:ext cx="1576388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Информация о параметрах ВНА объекта лизинга, дате и сумме аванса</a:t>
            </a:r>
          </a:p>
        </p:txBody>
      </p:sp>
      <p:pic>
        <p:nvPicPr>
          <p:cNvPr id="3177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92722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 bwMode="auto">
          <a:xfrm>
            <a:off x="6629400" y="3429000"/>
            <a:ext cx="1576388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Пересчет обязательств по лизингу, амортизация активов в лизинге</a:t>
            </a:r>
          </a:p>
        </p:txBody>
      </p:sp>
      <p:pic>
        <p:nvPicPr>
          <p:cNvPr id="4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3303588"/>
            <a:ext cx="3381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Соединительная линия уступом 40"/>
          <p:cNvCxnSpPr>
            <a:stCxn id="17" idx="1"/>
            <a:endCxn id="19" idx="3"/>
          </p:cNvCxnSpPr>
          <p:nvPr/>
        </p:nvCxnSpPr>
        <p:spPr bwMode="auto">
          <a:xfrm rot="10800000" flipV="1">
            <a:off x="4387850" y="2562225"/>
            <a:ext cx="387350" cy="136207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42" name="Прямоугольник 41"/>
          <p:cNvSpPr/>
          <p:nvPr/>
        </p:nvSpPr>
        <p:spPr bwMode="auto">
          <a:xfrm>
            <a:off x="2811463" y="4792663"/>
            <a:ext cx="1576387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Переоценка финансовых инструментов</a:t>
            </a:r>
          </a:p>
        </p:txBody>
      </p:sp>
      <p:pic>
        <p:nvPicPr>
          <p:cNvPr id="43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4654550"/>
            <a:ext cx="3381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Соединительная линия уступом 45"/>
          <p:cNvCxnSpPr>
            <a:stCxn id="35" idx="1"/>
            <a:endCxn id="42" idx="1"/>
          </p:cNvCxnSpPr>
          <p:nvPr/>
        </p:nvCxnSpPr>
        <p:spPr bwMode="auto">
          <a:xfrm rot="10800000" flipH="1" flipV="1">
            <a:off x="2773363" y="2570163"/>
            <a:ext cx="38100" cy="2717800"/>
          </a:xfrm>
          <a:prstGeom prst="bentConnector3">
            <a:avLst>
              <a:gd name="adj1" fmla="val -455182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0" name="Соединительная линия уступом 49"/>
          <p:cNvCxnSpPr>
            <a:stCxn id="17" idx="2"/>
            <a:endCxn id="21" idx="0"/>
          </p:cNvCxnSpPr>
          <p:nvPr/>
        </p:nvCxnSpPr>
        <p:spPr bwMode="auto">
          <a:xfrm rot="5400000">
            <a:off x="5378450" y="3243263"/>
            <a:ext cx="371475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55" name="Соединительная линия уступом 54"/>
          <p:cNvCxnSpPr>
            <a:stCxn id="37" idx="2"/>
            <a:endCxn id="39" idx="0"/>
          </p:cNvCxnSpPr>
          <p:nvPr/>
        </p:nvCxnSpPr>
        <p:spPr bwMode="auto">
          <a:xfrm rot="5400000">
            <a:off x="7231062" y="3243263"/>
            <a:ext cx="371475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70" name="Соединительная линия уступом 69"/>
          <p:cNvCxnSpPr>
            <a:stCxn id="7" idx="2"/>
            <a:endCxn id="9" idx="0"/>
          </p:cNvCxnSpPr>
          <p:nvPr/>
        </p:nvCxnSpPr>
        <p:spPr bwMode="auto">
          <a:xfrm rot="16200000" flipH="1">
            <a:off x="1458912" y="3246438"/>
            <a:ext cx="377825" cy="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31781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77238" y="6581775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5A50D0A-A5CD-4BF0-BE1D-702F753C5E8A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91</a:t>
            </a:fld>
            <a:endParaRPr lang="ru-RU" altLang="ru-RU" sz="1400" smtClean="0"/>
          </a:p>
        </p:txBody>
      </p:sp>
    </p:spTree>
    <p:extLst>
      <p:ext uri="{BB962C8B-B14F-4D97-AF65-F5344CB8AC3E}">
        <p14:creationId xmlns:p14="http://schemas.microsoft.com/office/powerpoint/2010/main" val="56536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431800" y="1354138"/>
            <a:ext cx="1576388" cy="2079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Пользователь вводит норму (процент) резервирования для различных классов задолженности по следующим критериям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411413" y="1354138"/>
            <a:ext cx="1649412" cy="5873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Класс надежности контрагента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2237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1763713" y="98425"/>
            <a:ext cx="7372350" cy="860425"/>
          </a:xfrm>
        </p:spPr>
        <p:txBody>
          <a:bodyPr/>
          <a:lstStyle/>
          <a:p>
            <a:r>
              <a:rPr lang="ru-RU" altLang="en-US" smtClean="0"/>
              <a:t>Резерв под обесценение задолженности</a:t>
            </a:r>
            <a:endParaRPr lang="en-US" altLang="en-US" smtClean="0"/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-2" r="916" b="33661"/>
          <a:stretch>
            <a:fillRect/>
          </a:stretch>
        </p:blipFill>
        <p:spPr bwMode="auto">
          <a:xfrm>
            <a:off x="492125" y="3698875"/>
            <a:ext cx="77152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2427288" y="2090738"/>
            <a:ext cx="1649412" cy="619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Срок просрочки долга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386013" y="2805113"/>
            <a:ext cx="1674812" cy="628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Коэффициент оборачиваемости задолженности</a:t>
            </a:r>
          </a:p>
        </p:txBody>
      </p:sp>
      <p:pic>
        <p:nvPicPr>
          <p:cNvPr id="32777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2714625"/>
            <a:ext cx="3381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946275"/>
            <a:ext cx="3381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77925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6678613" y="1370013"/>
            <a:ext cx="1576387" cy="2063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Программа формирует проводки по признанию, восстановлению и списанию резерва по сомнительным долгам </a:t>
            </a:r>
          </a:p>
        </p:txBody>
      </p:sp>
      <p:pic>
        <p:nvPicPr>
          <p:cNvPr id="32781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258888"/>
            <a:ext cx="3365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 bwMode="auto">
          <a:xfrm>
            <a:off x="4518025" y="1370013"/>
            <a:ext cx="1651000" cy="2063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300" dirty="0">
                <a:solidFill>
                  <a:schemeClr val="tx1"/>
                </a:solidFill>
              </a:rPr>
              <a:t>Изменения срока просрочки и коэффициента оборачиваемости рассчитываются автоматически и влияют на сумму резерва</a:t>
            </a:r>
          </a:p>
        </p:txBody>
      </p:sp>
      <p:pic>
        <p:nvPicPr>
          <p:cNvPr id="32783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258888"/>
            <a:ext cx="3365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Соединительная линия уступом 2"/>
          <p:cNvCxnSpPr>
            <a:stCxn id="9" idx="3"/>
            <a:endCxn id="7" idx="1"/>
          </p:cNvCxnSpPr>
          <p:nvPr/>
        </p:nvCxnSpPr>
        <p:spPr bwMode="auto">
          <a:xfrm flipV="1">
            <a:off x="2008188" y="1647825"/>
            <a:ext cx="403225" cy="746125"/>
          </a:xfrm>
          <a:prstGeom prst="bentConnector3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9" idx="3"/>
            <a:endCxn id="10" idx="1"/>
          </p:cNvCxnSpPr>
          <p:nvPr/>
        </p:nvCxnSpPr>
        <p:spPr bwMode="auto">
          <a:xfrm>
            <a:off x="2008188" y="2393950"/>
            <a:ext cx="419100" cy="6350"/>
          </a:xfrm>
          <a:prstGeom prst="bentConnector3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9" idx="3"/>
            <a:endCxn id="11" idx="1"/>
          </p:cNvCxnSpPr>
          <p:nvPr/>
        </p:nvCxnSpPr>
        <p:spPr bwMode="auto">
          <a:xfrm>
            <a:off x="2008188" y="2393950"/>
            <a:ext cx="377825" cy="725488"/>
          </a:xfrm>
          <a:prstGeom prst="bentConnector3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6" idx="3"/>
            <a:endCxn id="14" idx="1"/>
          </p:cNvCxnSpPr>
          <p:nvPr/>
        </p:nvCxnSpPr>
        <p:spPr bwMode="auto">
          <a:xfrm flipV="1">
            <a:off x="6169025" y="2401888"/>
            <a:ext cx="5095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0" idx="3"/>
            <a:endCxn id="16" idx="1"/>
          </p:cNvCxnSpPr>
          <p:nvPr/>
        </p:nvCxnSpPr>
        <p:spPr bwMode="auto">
          <a:xfrm>
            <a:off x="4076700" y="2400300"/>
            <a:ext cx="441325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78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77238" y="6581775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9EF9B05-35D2-42C5-AB72-440D81FDCACB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92</a:t>
            </a:fld>
            <a:endParaRPr lang="ru-RU" altLang="ru-RU" sz="1400" smtClean="0"/>
          </a:p>
        </p:txBody>
      </p:sp>
    </p:spTree>
    <p:extLst>
      <p:ext uri="{BB962C8B-B14F-4D97-AF65-F5344CB8AC3E}">
        <p14:creationId xmlns:p14="http://schemas.microsoft.com/office/powerpoint/2010/main" val="297947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298E406-BB9D-4FE8-9658-010C2F1DFAFF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93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1814513" y="201613"/>
            <a:ext cx="8229600" cy="860425"/>
          </a:xfrm>
        </p:spPr>
        <p:txBody>
          <a:bodyPr/>
          <a:lstStyle/>
          <a:p>
            <a:r>
              <a:rPr lang="ru-RU" altLang="en-US" smtClean="0"/>
              <a:t>Консолидация данных</a:t>
            </a:r>
            <a:br>
              <a:rPr lang="ru-RU" altLang="en-US" smtClean="0"/>
            </a:br>
            <a:r>
              <a:rPr lang="ru-RU" altLang="en-US" smtClean="0"/>
              <a:t>Перечень автоматизированных корректировок</a:t>
            </a:r>
            <a:endParaRPr lang="en-US" altLang="en-US" smtClean="0"/>
          </a:p>
        </p:txBody>
      </p:sp>
      <p:pic>
        <p:nvPicPr>
          <p:cNvPr id="33796" name="Picture 724"/>
          <p:cNvPicPr>
            <a:picLocks noChangeAspect="1" noChangeArrowheads="1"/>
          </p:cNvPicPr>
          <p:nvPr/>
        </p:nvPicPr>
        <p:blipFill>
          <a:blip r:embed="rId2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449388"/>
            <a:ext cx="749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282825"/>
            <a:ext cx="2730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1512888" y="2259013"/>
            <a:ext cx="4230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Расчет гудвила</a:t>
            </a:r>
          </a:p>
        </p:txBody>
      </p:sp>
      <p:sp>
        <p:nvSpPr>
          <p:cNvPr id="33799" name="TextBox 8"/>
          <p:cNvSpPr txBox="1">
            <a:spLocks noChangeArrowheads="1"/>
          </p:cNvSpPr>
          <p:nvPr/>
        </p:nvSpPr>
        <p:spPr bwMode="auto">
          <a:xfrm>
            <a:off x="1512888" y="2647950"/>
            <a:ext cx="491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Исключение инвестиций против капитала</a:t>
            </a:r>
          </a:p>
        </p:txBody>
      </p:sp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1512888" y="2986088"/>
            <a:ext cx="4914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Расчет неконтрольных долей</a:t>
            </a:r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1512888" y="3338513"/>
            <a:ext cx="4914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Исключение внутригрупповых расчетов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   - доходы и расходы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   - дебиторская и кредиторская задолженность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   - займы и проценты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   - основные средства и запасы</a:t>
            </a:r>
          </a:p>
        </p:txBody>
      </p:sp>
      <p:pic>
        <p:nvPicPr>
          <p:cNvPr id="12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660650"/>
            <a:ext cx="2730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3019425"/>
            <a:ext cx="2730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3376613"/>
            <a:ext cx="2730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TextBox 14"/>
          <p:cNvSpPr txBox="1">
            <a:spLocks noChangeArrowheads="1"/>
          </p:cNvSpPr>
          <p:nvPr/>
        </p:nvSpPr>
        <p:spPr bwMode="auto">
          <a:xfrm>
            <a:off x="2265363" y="1449388"/>
            <a:ext cx="7110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В рамках процесса консолидации автоматически выполняются следующие консолидационные корректировки</a:t>
            </a:r>
          </a:p>
        </p:txBody>
      </p:sp>
      <p:pic>
        <p:nvPicPr>
          <p:cNvPr id="16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4598988"/>
            <a:ext cx="2730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TextBox 16"/>
          <p:cNvSpPr txBox="1">
            <a:spLocks noChangeArrowheads="1"/>
          </p:cNvSpPr>
          <p:nvPr/>
        </p:nvSpPr>
        <p:spPr bwMode="auto">
          <a:xfrm>
            <a:off x="1512888" y="4598988"/>
            <a:ext cx="6462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Исключение нереализованных прибылей (сообщенная себестоимость продавца или нормативная маржа)</a:t>
            </a:r>
          </a:p>
        </p:txBody>
      </p:sp>
      <p:pic>
        <p:nvPicPr>
          <p:cNvPr id="18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5229225"/>
            <a:ext cx="2730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Box 18"/>
          <p:cNvSpPr txBox="1">
            <a:spLocks noChangeArrowheads="1"/>
          </p:cNvSpPr>
          <p:nvPr/>
        </p:nvSpPr>
        <p:spPr bwMode="auto">
          <a:xfrm>
            <a:off x="1512888" y="5191125"/>
            <a:ext cx="491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5F0000"/>
                </a:solidFill>
              </a:rPr>
              <a:t>Расчет трансляционного резерва</a:t>
            </a:r>
          </a:p>
        </p:txBody>
      </p:sp>
    </p:spTree>
    <p:extLst>
      <p:ext uri="{BB962C8B-B14F-4D97-AF65-F5344CB8AC3E}">
        <p14:creationId xmlns:p14="http://schemas.microsoft.com/office/powerpoint/2010/main" val="143349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Учет приобретения-выбытия бизнеса</a:t>
            </a: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942975" y="6589713"/>
            <a:ext cx="8172450" cy="252412"/>
          </a:xfrm>
          <a:noFill/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F330908-F271-40AA-930A-159427B94891}" type="slidenum">
              <a:rPr lang="ru-RU" altLang="ru-RU" sz="1400" b="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94</a:t>
            </a:fld>
            <a:endParaRPr lang="ru-RU" altLang="ru-RU" sz="1400" b="0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141663"/>
            <a:ext cx="7043738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Объект 2"/>
          <p:cNvSpPr>
            <a:spLocks noGrp="1"/>
          </p:cNvSpPr>
          <p:nvPr>
            <p:ph idx="1"/>
          </p:nvPr>
        </p:nvSpPr>
        <p:spPr>
          <a:xfrm>
            <a:off x="0" y="1268413"/>
            <a:ext cx="9144000" cy="1169987"/>
          </a:xfrm>
        </p:spPr>
        <p:txBody>
          <a:bodyPr/>
          <a:lstStyle/>
          <a:p>
            <a:r>
              <a:rPr lang="ru-RU" altLang="ru-RU" sz="2000" smtClean="0"/>
              <a:t>Расчет эффективных долей владения с учетом косвенного и перекрестного владений</a:t>
            </a:r>
          </a:p>
          <a:p>
            <a:r>
              <a:rPr lang="ru-RU" altLang="ru-RU" sz="2000" smtClean="0"/>
              <a:t>Учет операций по приобретению и выбытию инвестиций позволяют вводить в систему информацию об изменениях в периметре группы, формировать проводки РСБУ и МСФО</a:t>
            </a:r>
          </a:p>
        </p:txBody>
      </p:sp>
    </p:spTree>
    <p:extLst>
      <p:ext uri="{BB962C8B-B14F-4D97-AF65-F5344CB8AC3E}">
        <p14:creationId xmlns:p14="http://schemas.microsoft.com/office/powerpoint/2010/main" val="351098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279" y="152400"/>
            <a:ext cx="5688033" cy="1081088"/>
          </a:xfrm>
        </p:spPr>
        <p:txBody>
          <a:bodyPr/>
          <a:lstStyle/>
          <a:p>
            <a:r>
              <a:rPr lang="ru-RU" dirty="0" smtClean="0"/>
              <a:t>Параллельный учет =/= «Двойной» учет!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870DA9-FDF2-4904-9985-F67E735C19E8}" type="slidenum">
              <a:rPr lang="ru-RU" altLang="ru-RU" smtClean="0"/>
              <a:pPr>
                <a:defRPr/>
              </a:pPr>
              <a:t>95</a:t>
            </a:fld>
            <a:endParaRPr lang="ru-RU" altLang="ru-RU" dirty="0"/>
          </a:p>
        </p:txBody>
      </p:sp>
      <p:pic>
        <p:nvPicPr>
          <p:cNvPr id="38914" name="Picture 2" descr="C:\Users\mitrohin_s\Desktop\img9C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1" y="1556792"/>
            <a:ext cx="7804494" cy="4575832"/>
          </a:xfrm>
          <a:prstGeom prst="rect">
            <a:avLst/>
          </a:prstGeom>
          <a:noFill/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mitrohin_s\Desktop\img49E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776864" cy="5347304"/>
          </a:xfrm>
          <a:prstGeom prst="rect">
            <a:avLst/>
          </a:prstGeom>
          <a:noFill/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692277" y="115896"/>
            <a:ext cx="5327650" cy="1081087"/>
          </a:xfrm>
        </p:spPr>
        <p:txBody>
          <a:bodyPr/>
          <a:lstStyle/>
          <a:p>
            <a:r>
              <a:rPr lang="ru-RU" altLang="ru-RU" sz="2300" smtClean="0"/>
              <a:t>8 из 10 публичных компаний хотят повысить эффективность подготовки отчетности МСФО</a:t>
            </a:r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34925" y="1556792"/>
            <a:ext cx="8928100" cy="5256213"/>
          </a:xfrm>
        </p:spPr>
        <p:txBody>
          <a:bodyPr/>
          <a:lstStyle/>
          <a:p>
            <a:r>
              <a:rPr lang="ru-RU" altLang="ru-RU" dirty="0" smtClean="0"/>
              <a:t>Трансформационная и транзакционная </a:t>
            </a:r>
            <a:endParaRPr lang="en-US" altLang="ru-RU" dirty="0" smtClean="0"/>
          </a:p>
          <a:p>
            <a:pPr marL="0" indent="0">
              <a:buNone/>
            </a:pPr>
            <a:r>
              <a:rPr lang="ru-RU" altLang="ru-RU" dirty="0" smtClean="0"/>
              <a:t>модели учета</a:t>
            </a:r>
          </a:p>
          <a:p>
            <a:r>
              <a:rPr lang="ru-RU" altLang="ru-RU" dirty="0" smtClean="0"/>
              <a:t>Инструменты "быстрого закрытия":</a:t>
            </a:r>
          </a:p>
          <a:p>
            <a:pPr lvl="1"/>
            <a:r>
              <a:rPr lang="ru-RU" altLang="ru-RU" sz="1800" dirty="0" smtClean="0"/>
              <a:t>портал начислений доходов и расходов (</a:t>
            </a:r>
            <a:r>
              <a:rPr lang="ru-RU" altLang="ru-RU" sz="1800" dirty="0" err="1" smtClean="0"/>
              <a:t>accruals</a:t>
            </a:r>
            <a:r>
              <a:rPr lang="ru-RU" altLang="ru-RU" sz="1800" dirty="0" smtClean="0"/>
              <a:t>)</a:t>
            </a:r>
          </a:p>
          <a:p>
            <a:pPr lvl="1"/>
            <a:r>
              <a:rPr lang="ru-RU" altLang="ru-RU" sz="1800" dirty="0" smtClean="0"/>
              <a:t>портал сверки и элиминации ВГО</a:t>
            </a:r>
          </a:p>
          <a:p>
            <a:pPr lvl="1"/>
            <a:r>
              <a:rPr lang="ru-RU" altLang="ru-RU" sz="1800" dirty="0" smtClean="0"/>
              <a:t>инструмент «Трансформационная таблица»</a:t>
            </a:r>
          </a:p>
          <a:p>
            <a:pPr lvl="1"/>
            <a:r>
              <a:rPr lang="ru-RU" altLang="ru-RU" sz="1800" dirty="0" smtClean="0"/>
              <a:t>«</a:t>
            </a:r>
            <a:r>
              <a:rPr lang="ru-RU" altLang="ru-RU" sz="1800" dirty="0" err="1" smtClean="0"/>
              <a:t>по-документная</a:t>
            </a:r>
            <a:r>
              <a:rPr lang="ru-RU" altLang="ru-RU" sz="1800" dirty="0" smtClean="0"/>
              <a:t>» трансляция и «двойное закрытие»</a:t>
            </a:r>
          </a:p>
          <a:p>
            <a:r>
              <a:rPr lang="ru-RU" altLang="ru-RU" dirty="0" smtClean="0"/>
              <a:t>300 </a:t>
            </a:r>
            <a:r>
              <a:rPr lang="ru-RU" altLang="ru-RU" dirty="0"/>
              <a:t>страниц руководства пользователя</a:t>
            </a:r>
          </a:p>
          <a:p>
            <a:r>
              <a:rPr lang="ru-RU" altLang="ru-RU" dirty="0" smtClean="0"/>
              <a:t>Сотрудничество </a:t>
            </a:r>
            <a:r>
              <a:rPr lang="ru-RU" altLang="ru-RU" dirty="0"/>
              <a:t>с </a:t>
            </a:r>
            <a:r>
              <a:rPr lang="en-US" altLang="ru-RU" dirty="0" smtClean="0"/>
              <a:t>EY</a:t>
            </a:r>
            <a:r>
              <a:rPr lang="ru-RU" altLang="ru-RU" dirty="0" smtClean="0"/>
              <a:t> и собственные компетенции</a:t>
            </a:r>
            <a:endParaRPr lang="ru-RU" altLang="ru-RU" sz="1800" dirty="0" smtClean="0"/>
          </a:p>
        </p:txBody>
      </p:sp>
      <p:pic>
        <p:nvPicPr>
          <p:cNvPr id="44036" name="Picture 96" descr="EY Ernst Young Russ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42" y="5857404"/>
            <a:ext cx="2343354" cy="9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Зарубежнеф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01" y="5014882"/>
            <a:ext cx="10302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54" y="2703450"/>
            <a:ext cx="1050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pioneer.ru/assets/images/servi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82" y="3583736"/>
            <a:ext cx="110966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http://www.avtoban.ru/style/imgs/logo-avtob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91" y="5058538"/>
            <a:ext cx="1433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http://krsk.sibnovosti.ru/pictures/0417/5353/oao_polyus_zoloto_podvelo_itogi_raboty_za_pervyy_kvartal_2012_goda_thumb_ma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82" y="1988270"/>
            <a:ext cx="13890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http://www.province.ru/orel/media/k2/items/cache/983fb56032c1ac1b726360eae9dd3d18_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67" y="4338458"/>
            <a:ext cx="1248270" cy="54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НПФ «Благосостояние»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58" y="3522781"/>
            <a:ext cx="12160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Главна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2" y="2538350"/>
            <a:ext cx="89693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CTC Medi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15" y="1916832"/>
            <a:ext cx="13255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4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Отчетность</a:t>
            </a:r>
            <a:endParaRPr lang="en-US" altLang="en-US" smtClean="0"/>
          </a:p>
        </p:txBody>
      </p:sp>
      <p:pic>
        <p:nvPicPr>
          <p:cNvPr id="3584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162050"/>
            <a:ext cx="69310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1563" y="3159125"/>
            <a:ext cx="5556250" cy="342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499100"/>
            <a:ext cx="2857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2"/>
          <p:cNvSpPr txBox="1">
            <a:spLocks noChangeArrowheads="1"/>
          </p:cNvSpPr>
          <p:nvPr/>
        </p:nvSpPr>
        <p:spPr bwMode="auto">
          <a:xfrm>
            <a:off x="504825" y="5499100"/>
            <a:ext cx="314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</a:rPr>
              <a:t>Конструктор форм позволяет пользователю редактировать структуру отчета и изменять формулы расчета показателей, а также язык отчета </a:t>
            </a:r>
          </a:p>
        </p:txBody>
      </p:sp>
      <p:sp>
        <p:nvSpPr>
          <p:cNvPr id="3584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377238" y="6581775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E51427A-CFF6-447D-BAE6-FF376F4CB945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97</a:t>
            </a:fld>
            <a:endParaRPr lang="ru-RU" altLang="ru-RU" sz="1400" smtClean="0"/>
          </a:p>
        </p:txBody>
      </p:sp>
    </p:spTree>
    <p:extLst>
      <p:ext uri="{BB962C8B-B14F-4D97-AF65-F5344CB8AC3E}">
        <p14:creationId xmlns:p14="http://schemas.microsoft.com/office/powerpoint/2010/main" val="117294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Быстрое закрытие периода МСФО. </a:t>
            </a:r>
            <a:br>
              <a:rPr lang="ru-RU" altLang="ru-RU" smtClean="0"/>
            </a:br>
            <a:r>
              <a:rPr lang="ru-RU" altLang="ru-RU" smtClean="0"/>
              <a:t>Каковы ориентиры?</a:t>
            </a: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E6B9BBC-DC2F-4D3E-9857-FF7B7F4AA9E6}" type="slidenum">
              <a:rPr lang="ru-RU" altLang="ru-RU" sz="1000" smtClean="0">
                <a:solidFill>
                  <a:srgbClr val="D20000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98</a:t>
            </a:fld>
            <a:endParaRPr lang="ru-RU" altLang="ru-RU" sz="1000" smtClean="0">
              <a:solidFill>
                <a:srgbClr val="D20000"/>
              </a:solidFill>
            </a:endParaRPr>
          </a:p>
        </p:txBody>
      </p:sp>
      <p:grpSp>
        <p:nvGrpSpPr>
          <p:cNvPr id="37892" name="Группа 2"/>
          <p:cNvGrpSpPr>
            <a:grpSpLocks/>
          </p:cNvGrpSpPr>
          <p:nvPr/>
        </p:nvGrpSpPr>
        <p:grpSpPr bwMode="auto">
          <a:xfrm>
            <a:off x="2908300" y="1804988"/>
            <a:ext cx="2816225" cy="3640137"/>
            <a:chOff x="2907715" y="1589649"/>
            <a:chExt cx="2816413" cy="3639551"/>
          </a:xfrm>
        </p:grpSpPr>
        <p:pic>
          <p:nvPicPr>
            <p:cNvPr id="37894" name="Рисунок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75" t="52753" r="8575" b="7805"/>
            <a:stretch>
              <a:fillRect/>
            </a:stretch>
          </p:blipFill>
          <p:spPr bwMode="auto">
            <a:xfrm>
              <a:off x="2907715" y="1589649"/>
              <a:ext cx="2816413" cy="356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5" name="TextBox 1"/>
            <p:cNvSpPr txBox="1">
              <a:spLocks noChangeArrowheads="1"/>
            </p:cNvSpPr>
            <p:nvPr/>
          </p:nvSpPr>
          <p:spPr bwMode="auto">
            <a:xfrm>
              <a:off x="4427984" y="4982979"/>
              <a:ext cx="127310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charset="0"/>
                <a:buChar char="∙"/>
                <a:defRPr sz="1400">
                  <a:solidFill>
                    <a:srgbClr val="5B0917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000" b="1" i="1">
                  <a:solidFill>
                    <a:schemeClr val="tx1"/>
                  </a:solidFill>
                </a:rPr>
                <a:t>BPM International</a:t>
              </a:r>
              <a:endParaRPr lang="ru-RU" altLang="ru-RU" sz="1000" b="1" i="1">
                <a:solidFill>
                  <a:schemeClr val="tx1"/>
                </a:solidFill>
              </a:endParaRPr>
            </a:p>
          </p:txBody>
        </p:sp>
      </p:grpSp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431800" y="1292225"/>
            <a:ext cx="79914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>
                <a:solidFill>
                  <a:schemeClr val="tx1"/>
                </a:solidFill>
              </a:rPr>
              <a:t>84% </a:t>
            </a:r>
            <a:r>
              <a:rPr lang="ru-RU" altLang="ru-RU" sz="2000">
                <a:solidFill>
                  <a:schemeClr val="tx1"/>
                </a:solidFill>
              </a:rPr>
              <a:t>компаний из </a:t>
            </a:r>
            <a:r>
              <a:rPr lang="en-US" altLang="ru-RU" sz="2000">
                <a:solidFill>
                  <a:schemeClr val="tx1"/>
                </a:solidFill>
              </a:rPr>
              <a:t>Global 1000 </a:t>
            </a:r>
            <a:r>
              <a:rPr lang="ru-RU" altLang="ru-RU" sz="2000">
                <a:solidFill>
                  <a:schemeClr val="tx1"/>
                </a:solidFill>
              </a:rPr>
              <a:t>закрывают период быстрее, чем на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0" b="1">
                <a:solidFill>
                  <a:srgbClr val="FF0000"/>
                </a:solidFill>
              </a:rPr>
              <a:t>12 день</a:t>
            </a:r>
            <a:r>
              <a:rPr lang="en-US" altLang="ru-RU" sz="6000">
                <a:solidFill>
                  <a:schemeClr val="tx1"/>
                </a:solidFill>
              </a:rPr>
              <a:t> </a:t>
            </a:r>
            <a:endParaRPr lang="ru-RU" altLang="ru-RU" sz="6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1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089025"/>
          </a:xfrm>
        </p:spPr>
        <p:txBody>
          <a:bodyPr/>
          <a:lstStyle/>
          <a:p>
            <a:pPr eaLnBrk="1" hangingPunct="1"/>
            <a:r>
              <a:rPr lang="ru-RU" altLang="en-US" sz="1800" smtClean="0"/>
              <a:t> </a:t>
            </a:r>
            <a:endParaRPr lang="en-US" altLang="en-US" sz="1800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15313" y="6408738"/>
            <a:ext cx="766762" cy="260350"/>
          </a:xfrm>
          <a:noFill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0C8A1B7-5921-4AC9-BA17-93402C0DB11A}" type="slidenum">
              <a:rPr lang="ru-RU" altLang="ru-RU" sz="1400" smtClean="0"/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99</a:t>
            </a:fld>
            <a:endParaRPr lang="ru-RU" altLang="ru-RU" sz="1400" smtClean="0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348038" y="4071938"/>
            <a:ext cx="2447925" cy="1654175"/>
          </a:xfrm>
          <a:prstGeom prst="rect">
            <a:avLst/>
          </a:prstGeom>
          <a:solidFill>
            <a:srgbClr val="FFE389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5F0000"/>
                </a:solidFill>
              </a:rPr>
              <a:t>Существенные различия в планах счетов организаций, входящих в периметр группы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44488" y="4075113"/>
            <a:ext cx="2447925" cy="1657350"/>
          </a:xfrm>
          <a:prstGeom prst="rect">
            <a:avLst/>
          </a:prstGeom>
          <a:solidFill>
            <a:srgbClr val="FFE389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5F0000"/>
                </a:solidFill>
              </a:rPr>
              <a:t>Высокий объем коммуникаций при сверке внутригрупповых расчетов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372225" y="1916113"/>
            <a:ext cx="2447925" cy="1657350"/>
          </a:xfrm>
          <a:prstGeom prst="rect">
            <a:avLst/>
          </a:prstGeom>
          <a:solidFill>
            <a:srgbClr val="FFE389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5F0000"/>
                </a:solidFill>
              </a:rPr>
              <a:t>Недостатки в контрольных процедурах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28613" y="1917700"/>
            <a:ext cx="2449512" cy="1657350"/>
          </a:xfrm>
          <a:prstGeom prst="rect">
            <a:avLst/>
          </a:prstGeom>
          <a:solidFill>
            <a:srgbClr val="FFE389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5F0000"/>
                </a:solidFill>
              </a:rPr>
              <a:t>Позднее предоставление </a:t>
            </a:r>
            <a:r>
              <a:rPr lang="ru-RU" sz="1400" b="1" dirty="0" err="1">
                <a:solidFill>
                  <a:srgbClr val="5F0000"/>
                </a:solidFill>
              </a:rPr>
              <a:t>первички</a:t>
            </a:r>
            <a:r>
              <a:rPr lang="ru-RU" sz="1400" b="1" dirty="0">
                <a:solidFill>
                  <a:srgbClr val="5F0000"/>
                </a:solidFill>
              </a:rPr>
              <a:t> от ответственных структурных подразделений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endParaRPr lang="ru-RU" sz="1400" dirty="0">
              <a:solidFill>
                <a:srgbClr val="5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6372225" y="4056063"/>
            <a:ext cx="2447925" cy="1657350"/>
          </a:xfrm>
          <a:prstGeom prst="rect">
            <a:avLst/>
          </a:prstGeom>
          <a:solidFill>
            <a:srgbClr val="FFE389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5F0000"/>
                </a:solidFill>
              </a:rPr>
              <a:t>Сложность контроля процесса закрытия РСБУ во внешних учетных системах ДЗО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endParaRPr lang="ru-RU" sz="1400" dirty="0">
              <a:solidFill>
                <a:srgbClr val="5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3324225" y="1920875"/>
            <a:ext cx="2447925" cy="1654175"/>
          </a:xfrm>
          <a:prstGeom prst="rect">
            <a:avLst/>
          </a:prstGeom>
          <a:solidFill>
            <a:srgbClr val="FFE389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b="1" dirty="0">
                <a:solidFill>
                  <a:srgbClr val="5F0000"/>
                </a:solidFill>
              </a:rPr>
              <a:t>Большой объем корректировок, сделанных после закрытия периода МСФО в РСБУ</a:t>
            </a:r>
          </a:p>
        </p:txBody>
      </p:sp>
      <p:sp>
        <p:nvSpPr>
          <p:cNvPr id="38922" name="Заголовок 1"/>
          <p:cNvSpPr txBox="1">
            <a:spLocks/>
          </p:cNvSpPr>
          <p:nvPr/>
        </p:nvSpPr>
        <p:spPr bwMode="auto">
          <a:xfrm>
            <a:off x="1692275" y="0"/>
            <a:ext cx="760412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2000" b="1">
                <a:solidFill>
                  <a:srgbClr val="D20000"/>
                </a:solidFill>
              </a:rPr>
              <a:t>Быстрое закрытие-основные барьеры</a:t>
            </a:r>
            <a:endParaRPr lang="ru-RU" altLang="ru-RU" sz="2000" b="1">
              <a:solidFill>
                <a:srgbClr val="D20000"/>
              </a:solidFill>
            </a:endParaRPr>
          </a:p>
        </p:txBody>
      </p:sp>
      <p:sp>
        <p:nvSpPr>
          <p:cNvPr id="38923" name="TextBox 3"/>
          <p:cNvSpPr txBox="1">
            <a:spLocks noChangeArrowheads="1"/>
          </p:cNvSpPr>
          <p:nvPr/>
        </p:nvSpPr>
        <p:spPr bwMode="auto">
          <a:xfrm>
            <a:off x="301625" y="5454650"/>
            <a:ext cx="2344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287300"/>
                </a:solidFill>
              </a:rPr>
              <a:t>Портал сверки ВГО</a:t>
            </a:r>
          </a:p>
        </p:txBody>
      </p:sp>
      <p:pic>
        <p:nvPicPr>
          <p:cNvPr id="38924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5192713"/>
            <a:ext cx="2270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70225"/>
            <a:ext cx="2270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TextBox 25"/>
          <p:cNvSpPr txBox="1">
            <a:spLocks noChangeArrowheads="1"/>
          </p:cNvSpPr>
          <p:nvPr/>
        </p:nvSpPr>
        <p:spPr bwMode="auto">
          <a:xfrm>
            <a:off x="322263" y="3297238"/>
            <a:ext cx="2384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287300"/>
                </a:solidFill>
              </a:rPr>
              <a:t>Портал начислений</a:t>
            </a:r>
          </a:p>
        </p:txBody>
      </p:sp>
      <p:pic>
        <p:nvPicPr>
          <p:cNvPr id="38927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997200"/>
            <a:ext cx="2286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TextBox 33"/>
          <p:cNvSpPr txBox="1">
            <a:spLocks noChangeArrowheads="1"/>
          </p:cNvSpPr>
          <p:nvPr/>
        </p:nvSpPr>
        <p:spPr bwMode="auto">
          <a:xfrm>
            <a:off x="6372225" y="3111500"/>
            <a:ext cx="184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287300"/>
                </a:solidFill>
              </a:rPr>
              <a:t>Автоматические чек-листы контроля</a:t>
            </a:r>
          </a:p>
        </p:txBody>
      </p:sp>
      <p:pic>
        <p:nvPicPr>
          <p:cNvPr id="38929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195888"/>
            <a:ext cx="2270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TextBox 35"/>
          <p:cNvSpPr txBox="1">
            <a:spLocks noChangeArrowheads="1"/>
          </p:cNvSpPr>
          <p:nvPr/>
        </p:nvSpPr>
        <p:spPr bwMode="auto">
          <a:xfrm>
            <a:off x="6372225" y="5456238"/>
            <a:ext cx="2406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287300"/>
                </a:solidFill>
              </a:rPr>
              <a:t>Кросс-системный процесс</a:t>
            </a:r>
          </a:p>
        </p:txBody>
      </p:sp>
      <p:pic>
        <p:nvPicPr>
          <p:cNvPr id="38931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3057525"/>
            <a:ext cx="2270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2" name="TextBox 37"/>
          <p:cNvSpPr txBox="1">
            <a:spLocks noChangeArrowheads="1"/>
          </p:cNvSpPr>
          <p:nvPr/>
        </p:nvSpPr>
        <p:spPr bwMode="auto">
          <a:xfrm>
            <a:off x="3305175" y="3305175"/>
            <a:ext cx="1963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287300"/>
                </a:solidFill>
              </a:rPr>
              <a:t>«Двойное закрытие»</a:t>
            </a:r>
          </a:p>
        </p:txBody>
      </p:sp>
      <p:pic>
        <p:nvPicPr>
          <p:cNvPr id="38933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208588"/>
            <a:ext cx="2270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4" name="TextBox 39"/>
          <p:cNvSpPr txBox="1">
            <a:spLocks noChangeArrowheads="1"/>
          </p:cNvSpPr>
          <p:nvPr/>
        </p:nvSpPr>
        <p:spPr bwMode="auto">
          <a:xfrm>
            <a:off x="3351213" y="5456238"/>
            <a:ext cx="2444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287300"/>
                </a:solidFill>
              </a:rPr>
              <a:t>Мэппинг и корректировки</a:t>
            </a:r>
          </a:p>
        </p:txBody>
      </p:sp>
    </p:spTree>
    <p:extLst>
      <p:ext uri="{BB962C8B-B14F-4D97-AF65-F5344CB8AC3E}">
        <p14:creationId xmlns:p14="http://schemas.microsoft.com/office/powerpoint/2010/main" val="44900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|11.3|2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|23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1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2.4|23.2|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6|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1|5.1|4.2|8.8|7|15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1.1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6|0.8|10.2|2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35.3|5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4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9|0.4|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.7|29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9|10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3.9|2.9|23.6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17.5|1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0.6|0.7|29.4|1.1|18.1|8.6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9.1|1.4"/>
</p:tagLst>
</file>

<file path=ppt/theme/theme1.xml><?xml version="1.0" encoding="utf-8"?>
<a:theme xmlns:a="http://schemas.openxmlformats.org/drawingml/2006/main" name="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PMG TALKBOOK A4_r_ZAO">
  <a:themeElements>
    <a:clrScheme name="KPMG Colours">
      <a:dk1>
        <a:srgbClr val="000000"/>
      </a:dk1>
      <a:lt1>
        <a:srgbClr val="FFFFFF"/>
      </a:lt1>
      <a:dk2>
        <a:srgbClr val="007C92"/>
      </a:dk2>
      <a:lt2>
        <a:srgbClr val="747678"/>
      </a:lt2>
      <a:accent1>
        <a:srgbClr val="8E258D"/>
      </a:accent1>
      <a:accent2>
        <a:srgbClr val="A79E70"/>
      </a:accent2>
      <a:accent3>
        <a:srgbClr val="7AB800"/>
      </a:accent3>
      <a:accent4>
        <a:srgbClr val="00338D"/>
      </a:accent4>
      <a:accent5>
        <a:srgbClr val="C84E00"/>
      </a:accent5>
      <a:accent6>
        <a:srgbClr val="EBB700"/>
      </a:accent6>
      <a:hlink>
        <a:srgbClr val="007C92"/>
      </a:hlink>
      <a:folHlink>
        <a:srgbClr val="8E258D"/>
      </a:folHlink>
    </a:clrScheme>
    <a:fontScheme name="KPMG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PMG Theme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635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54000" tIns="54000" rIns="54000" bIns="5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7476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000" tIns="54000" rIns="54000" bIns="54000" rtlCol="0">
        <a:noAutofit/>
      </a:bodyPr>
      <a:lstStyle>
        <a:defPPr>
          <a:defRPr sz="9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KPMG TALKBOOK A4_r_ZAO 1">
        <a:dk1>
          <a:srgbClr val="007C92"/>
        </a:dk1>
        <a:lt1>
          <a:srgbClr val="FFFFFF"/>
        </a:lt1>
        <a:dk2>
          <a:srgbClr val="000000"/>
        </a:dk2>
        <a:lt2>
          <a:srgbClr val="747678"/>
        </a:lt2>
        <a:accent1>
          <a:srgbClr val="8E258D"/>
        </a:accent1>
        <a:accent2>
          <a:srgbClr val="A79E70"/>
        </a:accent2>
        <a:accent3>
          <a:srgbClr val="AAAAAA"/>
        </a:accent3>
        <a:accent4>
          <a:srgbClr val="DADADA"/>
        </a:accent4>
        <a:accent5>
          <a:srgbClr val="C6ACC5"/>
        </a:accent5>
        <a:accent6>
          <a:srgbClr val="978F65"/>
        </a:accent6>
        <a:hlink>
          <a:srgbClr val="007C92"/>
        </a:hlink>
        <a:folHlink>
          <a:srgbClr val="8E258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custClrLst>
    <a:custClr name="Turquoise 100%">
      <a:srgbClr val="007C92"/>
    </a:custClr>
    <a:custClr name="Deep Purple 100%">
      <a:srgbClr val="8E258D"/>
    </a:custClr>
    <a:custClr name="Tan 100%">
      <a:srgbClr val="A79E70"/>
    </a:custClr>
    <a:custClr name="Bright Green 100%">
      <a:srgbClr val="7AB800"/>
    </a:custClr>
    <a:custClr name="Deep Blue 100%">
      <a:srgbClr val="00338D"/>
    </a:custClr>
    <a:custClr name="Orange 100%">
      <a:srgbClr val="C84E00"/>
    </a:custClr>
    <a:custClr name="Bright Yellow 100%">
      <a:srgbClr val="EBB700"/>
    </a:custClr>
    <a:custClr name="Powder Blue 100%">
      <a:srgbClr val="98C6EA"/>
    </a:custClr>
    <a:custClr name="Gray 100%">
      <a:srgbClr val="747678"/>
    </a:custClr>
    <a:custClr name="Red 100%">
      <a:srgbClr val="9E3039"/>
    </a:custClr>
    <a:custClr name="Turquoise 75%">
      <a:srgbClr val="409DAD"/>
    </a:custClr>
    <a:custClr name="Deep Purple 75%">
      <a:srgbClr val="AA5CAA"/>
    </a:custClr>
    <a:custClr name="Tan 75%">
      <a:srgbClr val="BDB694"/>
    </a:custClr>
    <a:custClr name="Bright Green 75%">
      <a:srgbClr val="9BCA40"/>
    </a:custClr>
    <a:custClr name="Deep Blue 75%">
      <a:srgbClr val="4066AA"/>
    </a:custClr>
    <a:custClr name="Orange 75%">
      <a:srgbClr val="D67A40"/>
    </a:custClr>
    <a:custClr name="Bright Yellow 75%">
      <a:srgbClr val="F0C940"/>
    </a:custClr>
    <a:custClr name="Powder Blue 75%">
      <a:srgbClr val="B2D4EF"/>
    </a:custClr>
    <a:custClr name="Gray 75%">
      <a:srgbClr val="97989A"/>
    </a:custClr>
    <a:custClr name="Red 75%">
      <a:srgbClr val="B6646B"/>
    </a:custClr>
    <a:custClr name="Turquoise 50%">
      <a:srgbClr val="80BEC9"/>
    </a:custClr>
    <a:custClr name="Deep Purple 50%">
      <a:srgbClr val="C792C6"/>
    </a:custClr>
    <a:custClr name="Tan 50%">
      <a:srgbClr val="D3CFB8"/>
    </a:custClr>
    <a:custClr name="Bright Green 50%">
      <a:srgbClr val="BDDC80"/>
    </a:custClr>
    <a:custClr name="Deep Blue 50%">
      <a:srgbClr val="8099C6"/>
    </a:custClr>
    <a:custClr name="Orange 50%">
      <a:srgbClr val="E3A780"/>
    </a:custClr>
    <a:custClr name="Bright Yellow 50%">
      <a:srgbClr val="F5DB7E"/>
    </a:custClr>
    <a:custClr name="Powder Blue 50%">
      <a:srgbClr val="CCE3F4"/>
    </a:custClr>
    <a:custClr name="Gray 50%">
      <a:srgbClr val="BABBBC"/>
    </a:custClr>
    <a:custClr name="Red 50%">
      <a:srgbClr val="CF989C"/>
    </a:custClr>
    <a:custClr name="Turquoise 25%">
      <a:srgbClr val="BFDEE4"/>
    </a:custClr>
    <a:custClr name="Deep Purple 25%">
      <a:srgbClr val="E3C9E3"/>
    </a:custClr>
    <a:custClr name="Tan 25%">
      <a:srgbClr val="E9E7DB"/>
    </a:custClr>
    <a:custClr name="Bright Green 25%">
      <a:srgbClr val="DEEDBF"/>
    </a:custClr>
    <a:custClr name="Deep Blue 25%">
      <a:srgbClr val="BFCCE3"/>
    </a:custClr>
    <a:custClr name="Orange 25%">
      <a:srgbClr val="F1D3BF"/>
    </a:custClr>
    <a:custClr name="Bright Yellow 25%">
      <a:srgbClr val="FAEDBF"/>
    </a:custClr>
    <a:custClr name="Powder Blue 25%">
      <a:srgbClr val="E5F1FA"/>
    </a:custClr>
    <a:custClr name="Gray 25%">
      <a:srgbClr val="DCDDDD"/>
    </a:custClr>
    <a:custClr name="Red 25%">
      <a:srgbClr val="E7CBCE"/>
    </a:custClr>
    <a:custClr name="Turquoise 10%">
      <a:srgbClr val="E5F2F4"/>
    </a:custClr>
    <a:custClr name="Deep Purple 10%">
      <a:srgbClr val="F3E9F3"/>
    </a:custClr>
    <a:custClr name="Tan 10%">
      <a:srgbClr val="F6F5F0"/>
    </a:custClr>
    <a:custClr name="Bright Green 10%">
      <a:srgbClr val="F1F8E5"/>
    </a:custClr>
    <a:custClr name="Deep Blue 10%">
      <a:srgbClr val="E5EAF3"/>
    </a:custClr>
    <a:custClr name="Orange 10%">
      <a:srgbClr val="F9EDE5"/>
    </a:custClr>
    <a:custClr name="Bright Yellow 10%">
      <a:srgbClr val="FDF8E5"/>
    </a:custClr>
    <a:custClr name="Powder Blue 10%">
      <a:srgbClr val="F4F9FD"/>
    </a:custClr>
    <a:custClr name="Gray 10%">
      <a:srgbClr val="F1F1F1"/>
    </a:custClr>
    <a:custClr name="Red 10%">
      <a:srgbClr val="F5EAEB"/>
    </a:custClr>
  </a:custClrLst>
</a:theme>
</file>

<file path=ppt/theme/theme5.xml><?xml version="1.0" encoding="utf-8"?>
<a:theme xmlns:a="http://schemas.openxmlformats.org/drawingml/2006/main" name="1_KPMG TALKBOOK A4_r_ZAO">
  <a:themeElements>
    <a:clrScheme name="KPMG Colours">
      <a:dk1>
        <a:srgbClr val="000000"/>
      </a:dk1>
      <a:lt1>
        <a:srgbClr val="FFFFFF"/>
      </a:lt1>
      <a:dk2>
        <a:srgbClr val="007C92"/>
      </a:dk2>
      <a:lt2>
        <a:srgbClr val="747678"/>
      </a:lt2>
      <a:accent1>
        <a:srgbClr val="8E258D"/>
      </a:accent1>
      <a:accent2>
        <a:srgbClr val="A79E70"/>
      </a:accent2>
      <a:accent3>
        <a:srgbClr val="7AB800"/>
      </a:accent3>
      <a:accent4>
        <a:srgbClr val="00338D"/>
      </a:accent4>
      <a:accent5>
        <a:srgbClr val="C84E00"/>
      </a:accent5>
      <a:accent6>
        <a:srgbClr val="EBB700"/>
      </a:accent6>
      <a:hlink>
        <a:srgbClr val="007C92"/>
      </a:hlink>
      <a:folHlink>
        <a:srgbClr val="8E258D"/>
      </a:folHlink>
    </a:clrScheme>
    <a:fontScheme name="KPMG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PMG Theme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635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54000" tIns="54000" rIns="54000" bIns="5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7476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000" tIns="54000" rIns="54000" bIns="54000" rtlCol="0">
        <a:noAutofit/>
      </a:bodyPr>
      <a:lstStyle>
        <a:defPPr>
          <a:defRPr sz="9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KPMG TALKBOOK A4_r_ZAO 1">
        <a:dk1>
          <a:srgbClr val="007C92"/>
        </a:dk1>
        <a:lt1>
          <a:srgbClr val="FFFFFF"/>
        </a:lt1>
        <a:dk2>
          <a:srgbClr val="000000"/>
        </a:dk2>
        <a:lt2>
          <a:srgbClr val="747678"/>
        </a:lt2>
        <a:accent1>
          <a:srgbClr val="8E258D"/>
        </a:accent1>
        <a:accent2>
          <a:srgbClr val="A79E70"/>
        </a:accent2>
        <a:accent3>
          <a:srgbClr val="AAAAAA"/>
        </a:accent3>
        <a:accent4>
          <a:srgbClr val="DADADA"/>
        </a:accent4>
        <a:accent5>
          <a:srgbClr val="C6ACC5"/>
        </a:accent5>
        <a:accent6>
          <a:srgbClr val="978F65"/>
        </a:accent6>
        <a:hlink>
          <a:srgbClr val="007C92"/>
        </a:hlink>
        <a:folHlink>
          <a:srgbClr val="8E258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custClrLst>
    <a:custClr name="Turquoise 100%">
      <a:srgbClr val="007C92"/>
    </a:custClr>
    <a:custClr name="Deep Purple 100%">
      <a:srgbClr val="8E258D"/>
    </a:custClr>
    <a:custClr name="Tan 100%">
      <a:srgbClr val="A79E70"/>
    </a:custClr>
    <a:custClr name="Bright Green 100%">
      <a:srgbClr val="7AB800"/>
    </a:custClr>
    <a:custClr name="Deep Blue 100%">
      <a:srgbClr val="00338D"/>
    </a:custClr>
    <a:custClr name="Orange 100%">
      <a:srgbClr val="C84E00"/>
    </a:custClr>
    <a:custClr name="Bright Yellow 100%">
      <a:srgbClr val="EBB700"/>
    </a:custClr>
    <a:custClr name="Powder Blue 100%">
      <a:srgbClr val="98C6EA"/>
    </a:custClr>
    <a:custClr name="Gray 100%">
      <a:srgbClr val="747678"/>
    </a:custClr>
    <a:custClr name="Red 100%">
      <a:srgbClr val="9E3039"/>
    </a:custClr>
    <a:custClr name="Turquoise 75%">
      <a:srgbClr val="409DAD"/>
    </a:custClr>
    <a:custClr name="Deep Purple 75%">
      <a:srgbClr val="AA5CAA"/>
    </a:custClr>
    <a:custClr name="Tan 75%">
      <a:srgbClr val="BDB694"/>
    </a:custClr>
    <a:custClr name="Bright Green 75%">
      <a:srgbClr val="9BCA40"/>
    </a:custClr>
    <a:custClr name="Deep Blue 75%">
      <a:srgbClr val="4066AA"/>
    </a:custClr>
    <a:custClr name="Orange 75%">
      <a:srgbClr val="D67A40"/>
    </a:custClr>
    <a:custClr name="Bright Yellow 75%">
      <a:srgbClr val="F0C940"/>
    </a:custClr>
    <a:custClr name="Powder Blue 75%">
      <a:srgbClr val="B2D4EF"/>
    </a:custClr>
    <a:custClr name="Gray 75%">
      <a:srgbClr val="97989A"/>
    </a:custClr>
    <a:custClr name="Red 75%">
      <a:srgbClr val="B6646B"/>
    </a:custClr>
    <a:custClr name="Turquoise 50%">
      <a:srgbClr val="80BEC9"/>
    </a:custClr>
    <a:custClr name="Deep Purple 50%">
      <a:srgbClr val="C792C6"/>
    </a:custClr>
    <a:custClr name="Tan 50%">
      <a:srgbClr val="D3CFB8"/>
    </a:custClr>
    <a:custClr name="Bright Green 50%">
      <a:srgbClr val="BDDC80"/>
    </a:custClr>
    <a:custClr name="Deep Blue 50%">
      <a:srgbClr val="8099C6"/>
    </a:custClr>
    <a:custClr name="Orange 50%">
      <a:srgbClr val="E3A780"/>
    </a:custClr>
    <a:custClr name="Bright Yellow 50%">
      <a:srgbClr val="F5DB7E"/>
    </a:custClr>
    <a:custClr name="Powder Blue 50%">
      <a:srgbClr val="CCE3F4"/>
    </a:custClr>
    <a:custClr name="Gray 50%">
      <a:srgbClr val="BABBBC"/>
    </a:custClr>
    <a:custClr name="Red 50%">
      <a:srgbClr val="CF989C"/>
    </a:custClr>
    <a:custClr name="Turquoise 25%">
      <a:srgbClr val="BFDEE4"/>
    </a:custClr>
    <a:custClr name="Deep Purple 25%">
      <a:srgbClr val="E3C9E3"/>
    </a:custClr>
    <a:custClr name="Tan 25%">
      <a:srgbClr val="E9E7DB"/>
    </a:custClr>
    <a:custClr name="Bright Green 25%">
      <a:srgbClr val="DEEDBF"/>
    </a:custClr>
    <a:custClr name="Deep Blue 25%">
      <a:srgbClr val="BFCCE3"/>
    </a:custClr>
    <a:custClr name="Orange 25%">
      <a:srgbClr val="F1D3BF"/>
    </a:custClr>
    <a:custClr name="Bright Yellow 25%">
      <a:srgbClr val="FAEDBF"/>
    </a:custClr>
    <a:custClr name="Powder Blue 25%">
      <a:srgbClr val="E5F1FA"/>
    </a:custClr>
    <a:custClr name="Gray 25%">
      <a:srgbClr val="DCDDDD"/>
    </a:custClr>
    <a:custClr name="Red 25%">
      <a:srgbClr val="E7CBCE"/>
    </a:custClr>
    <a:custClr name="Turquoise 10%">
      <a:srgbClr val="E5F2F4"/>
    </a:custClr>
    <a:custClr name="Deep Purple 10%">
      <a:srgbClr val="F3E9F3"/>
    </a:custClr>
    <a:custClr name="Tan 10%">
      <a:srgbClr val="F6F5F0"/>
    </a:custClr>
    <a:custClr name="Bright Green 10%">
      <a:srgbClr val="F1F8E5"/>
    </a:custClr>
    <a:custClr name="Deep Blue 10%">
      <a:srgbClr val="E5EAF3"/>
    </a:custClr>
    <a:custClr name="Orange 10%">
      <a:srgbClr val="F9EDE5"/>
    </a:custClr>
    <a:custClr name="Bright Yellow 10%">
      <a:srgbClr val="FDF8E5"/>
    </a:custClr>
    <a:custClr name="Powder Blue 10%">
      <a:srgbClr val="F4F9FD"/>
    </a:custClr>
    <a:custClr name="Gray 10%">
      <a:srgbClr val="F1F1F1"/>
    </a:custClr>
    <a:custClr name="Red 10%">
      <a:srgbClr val="F5EAEB"/>
    </a:custClr>
  </a:custClrLst>
</a:theme>
</file>

<file path=ppt/theme/theme6.xml><?xml version="1.0" encoding="utf-8"?>
<a:theme xmlns:a="http://schemas.openxmlformats.org/drawingml/2006/main" name="3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409_Шаблон 1">
    <a:dk1>
      <a:srgbClr val="5F0000"/>
    </a:dk1>
    <a:lt1>
      <a:srgbClr val="FFFFFF"/>
    </a:lt1>
    <a:dk2>
      <a:srgbClr val="CC3300"/>
    </a:dk2>
    <a:lt2>
      <a:srgbClr val="808080"/>
    </a:lt2>
    <a:accent1>
      <a:srgbClr val="F9E383"/>
    </a:accent1>
    <a:accent2>
      <a:srgbClr val="369900"/>
    </a:accent2>
    <a:accent3>
      <a:srgbClr val="FFFFFF"/>
    </a:accent3>
    <a:accent4>
      <a:srgbClr val="500000"/>
    </a:accent4>
    <a:accent5>
      <a:srgbClr val="FBEFC1"/>
    </a:accent5>
    <a:accent6>
      <a:srgbClr val="308A00"/>
    </a:accent6>
    <a:hlink>
      <a:srgbClr val="0033CC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3681</Words>
  <Application>Microsoft Office PowerPoint</Application>
  <PresentationFormat>Экран (4:3)</PresentationFormat>
  <Paragraphs>1090</Paragraphs>
  <Slides>121</Slides>
  <Notes>68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121</vt:i4>
      </vt:variant>
    </vt:vector>
  </HeadingPairs>
  <TitlesOfParts>
    <vt:vector size="131" baseType="lpstr">
      <vt:lpstr>1409_Шаблон</vt:lpstr>
      <vt:lpstr>1_1409_Шаблон</vt:lpstr>
      <vt:lpstr>2_1409_Шаблон</vt:lpstr>
      <vt:lpstr>KPMG TALKBOOK A4_r_ZAO</vt:lpstr>
      <vt:lpstr>1_KPMG TALKBOOK A4_r_ZAO</vt:lpstr>
      <vt:lpstr>3_1409_Шаблон</vt:lpstr>
      <vt:lpstr>4_1409_Шаблон</vt:lpstr>
      <vt:lpstr>5_1409_Шаблон</vt:lpstr>
      <vt:lpstr>think-cell Slide</vt:lpstr>
      <vt:lpstr>Visio</vt:lpstr>
      <vt:lpstr>Презентация PowerPoint</vt:lpstr>
      <vt:lpstr>Внедрения 1C:Управление холдингом</vt:lpstr>
      <vt:lpstr>1C:Управление холдингом- решение класса  Corporate Performance Management+</vt:lpstr>
      <vt:lpstr>1С:Управление холдингом  как интеграционное решение</vt:lpstr>
      <vt:lpstr>Основные функции MDM в 1С:УХ</vt:lpstr>
      <vt:lpstr>1C:Управление холдингом адаптируется под Вашу компанию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 компаний из 10 хотят повысить эффективность финансового планирования</vt:lpstr>
      <vt:lpstr>Консолидация бюджетов</vt:lpstr>
      <vt:lpstr>Планирование</vt:lpstr>
      <vt:lpstr>Мы поддерживаем очень сложные бюджетные модели</vt:lpstr>
      <vt:lpstr>Достаточная производительность на больших объемах данных</vt:lpstr>
      <vt:lpstr>Инструменты оптимизации расчета бюджетных моделей</vt:lpstr>
      <vt:lpstr>Согласование бюджетов</vt:lpstr>
      <vt:lpstr>Комментирование</vt:lpstr>
      <vt:lpstr>Визирование бюджетов</vt:lpstr>
      <vt:lpstr>Четыре уровня управление бюджетным процессом</vt:lpstr>
      <vt:lpstr>Оперативный бизнес-анализ в сводной таблице</vt:lpstr>
      <vt:lpstr>Оперативный бизнес-анализ в сводной таблице</vt:lpstr>
      <vt:lpstr>Сравнение «на лету»</vt:lpstr>
      <vt:lpstr>Сравнение «на лету»</vt:lpstr>
      <vt:lpstr>Факторный анализ</vt:lpstr>
      <vt:lpstr>Функции моделирования</vt:lpstr>
      <vt:lpstr>Если наших функций моделирования Вам не хватает…</vt:lpstr>
      <vt:lpstr>Фэйслифтинг BSC:  стратегическая карта целей, KPI, инициативы</vt:lpstr>
      <vt:lpstr>BSC. «Счетные карты»</vt:lpstr>
      <vt:lpstr>Дашборд. Наглядное представление показателей</vt:lpstr>
      <vt:lpstr>Что показывает виджет?</vt:lpstr>
      <vt:lpstr>Расшифровка до учетного документа</vt:lpstr>
      <vt:lpstr>BSC. Адресное информирование ответственных</vt:lpstr>
      <vt:lpstr>Управление инвестиционными программами</vt:lpstr>
      <vt:lpstr>Анализ инвестиционных проектов</vt:lpstr>
      <vt:lpstr>Оценка инвестиционных альтернатив</vt:lpstr>
      <vt:lpstr>Финансовый анализ по данным внешних учетных систем</vt:lpstr>
      <vt:lpstr>Эффект от централизации казначейства</vt:lpstr>
      <vt:lpstr>Презентация PowerPoint</vt:lpstr>
      <vt:lpstr>Взаимодействие с ВУС: основные паттерны</vt:lpstr>
      <vt:lpstr>1С: Управление Холдингом как центр взаимодействия</vt:lpstr>
      <vt:lpstr>Согласование заявки</vt:lpstr>
      <vt:lpstr>Условный переход</vt:lpstr>
      <vt:lpstr>Решение проблем согласования</vt:lpstr>
      <vt:lpstr>Возможно групповое согласование!</vt:lpstr>
      <vt:lpstr>Оповещения и напоминания</vt:lpstr>
      <vt:lpstr>Управление денежными потоками и ликвидностью</vt:lpstr>
      <vt:lpstr>Не только БДДС –  превентивный контроль</vt:lpstr>
      <vt:lpstr>Контроли в заявках</vt:lpstr>
      <vt:lpstr>Платежная позиция –  концентрация на операциях одного дня</vt:lpstr>
      <vt:lpstr>Централизованное управление ликвидностью</vt:lpstr>
      <vt:lpstr>Платежный календарь: особенности</vt:lpstr>
      <vt:lpstr>Инструменты перераспределения,  размещения и привлечения ликвидности</vt:lpstr>
      <vt:lpstr>Овердрафты и МНО</vt:lpstr>
      <vt:lpstr>Кэш-пулинг</vt:lpstr>
      <vt:lpstr>Финансовые инструменты</vt:lpstr>
      <vt:lpstr>Финансовые инструменты «россыпью»</vt:lpstr>
      <vt:lpstr>Финансовые инструменты</vt:lpstr>
      <vt:lpstr>Кредит: подробнее о расчетах</vt:lpstr>
      <vt:lpstr>График исполнения</vt:lpstr>
      <vt:lpstr>Вывод сравнений</vt:lpstr>
      <vt:lpstr>Кредитная линия</vt:lpstr>
      <vt:lpstr>Займы</vt:lpstr>
      <vt:lpstr>Позицию сбалансировали,  что дальше?</vt:lpstr>
      <vt:lpstr>А можно ДиректБанк, но для валюты?</vt:lpstr>
      <vt:lpstr>Кстати, о валютном контроле</vt:lpstr>
      <vt:lpstr>Основная задача – контроль сроков</vt:lpstr>
      <vt:lpstr>Управление рисками</vt:lpstr>
      <vt:lpstr>Что может дать система?</vt:lpstr>
      <vt:lpstr>Валютный риск</vt:lpstr>
      <vt:lpstr>Стресс-тестирование валютных рисков</vt:lpstr>
      <vt:lpstr>Методы снижения валютного риска</vt:lpstr>
      <vt:lpstr>Хеджирование валютных рисков: Валютный своп</vt:lpstr>
      <vt:lpstr>Управление процентными рисками: Сбор и оценка риска</vt:lpstr>
      <vt:lpstr>Кредитные риски: оцениваем контрагентов</vt:lpstr>
      <vt:lpstr>Анализ дебиторской задолженности.</vt:lpstr>
      <vt:lpstr>Сбор дебиторской задолженности</vt:lpstr>
      <vt:lpstr>Ждать:Напоминания о наступлении срока оплаты</vt:lpstr>
      <vt:lpstr>Взыскать: Претензионно-исковая работа</vt:lpstr>
      <vt:lpstr>Продать: Факторинг</vt:lpstr>
      <vt:lpstr>Группа процессов централизованного управления закупками </vt:lpstr>
      <vt:lpstr>Эффективные коммуникации с поставщиком. Саморегистрация и аккредитация</vt:lpstr>
      <vt:lpstr>Прозрачность процесса выбора поставщика  </vt:lpstr>
      <vt:lpstr>Снижение совокупной стоимости владения ИТ системами</vt:lpstr>
      <vt:lpstr>Процесс подготовки отчетности МСФО в 1С:УХ</vt:lpstr>
      <vt:lpstr>Области параллельной оценки</vt:lpstr>
      <vt:lpstr>Области параллельной оценки</vt:lpstr>
      <vt:lpstr>Области параллельной оценки</vt:lpstr>
      <vt:lpstr>Финансовые инструменты по амортизированной стоимости</vt:lpstr>
      <vt:lpstr>Резерв под обесценение задолженности</vt:lpstr>
      <vt:lpstr>Консолидация данных Перечень автоматизированных корректировок</vt:lpstr>
      <vt:lpstr>Учет приобретения-выбытия бизнеса</vt:lpstr>
      <vt:lpstr>Параллельный учет =/= «Двойной» учет!</vt:lpstr>
      <vt:lpstr>8 из 10 публичных компаний хотят повысить эффективность подготовки отчетности МСФО</vt:lpstr>
      <vt:lpstr>Отчетность</vt:lpstr>
      <vt:lpstr>Быстрое закрытие периода МСФО.  Каковы ориентиры?</vt:lpstr>
      <vt:lpstr> </vt:lpstr>
      <vt:lpstr>Презентация PowerPoint</vt:lpstr>
      <vt:lpstr>Презентация PowerPoint</vt:lpstr>
      <vt:lpstr>Двойное закрытие</vt:lpstr>
      <vt:lpstr>Портал сверки ВГО</vt:lpstr>
      <vt:lpstr>Дашборды</vt:lpstr>
      <vt:lpstr>Дашборд быстрого закрытия</vt:lpstr>
      <vt:lpstr>Сверка ВГО</vt:lpstr>
      <vt:lpstr>Найти ошибку в учетных данных как можно раньше!</vt:lpstr>
      <vt:lpstr>Кросс-системный процесс быстрого закрытия</vt:lpstr>
      <vt:lpstr>Рассылка алертов</vt:lpstr>
      <vt:lpstr>Кокпит быстрого закрытия</vt:lpstr>
      <vt:lpstr>Чек-листы</vt:lpstr>
      <vt:lpstr>Автоматические чек-листы</vt:lpstr>
      <vt:lpstr>Расшифровка автоматических чек-листов</vt:lpstr>
      <vt:lpstr>9 корпоративных клиентов из 10 заинтересованы в повышении эффективности налоговой функции</vt:lpstr>
      <vt:lpstr>Процесс учета и подготовки отчетности по КИК </vt:lpstr>
      <vt:lpstr>Расчет корректировок и подготовка листа 9 декларации</vt:lpstr>
      <vt:lpstr>Сложные структуры владения</vt:lpstr>
      <vt:lpstr>Налоговое планирование</vt:lpstr>
      <vt:lpstr>Три стратегии внедрения 1С:УХ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2017-03-20T10:40:45Z</dcterms:created>
  <dcterms:modified xsi:type="dcterms:W3CDTF">2017-08-21T13:32:20Z</dcterms:modified>
</cp:coreProperties>
</file>