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  <p:sldMasterId id="2147484861" r:id="rId2"/>
  </p:sldMasterIdLst>
  <p:notesMasterIdLst>
    <p:notesMasterId r:id="rId21"/>
  </p:notesMasterIdLst>
  <p:handoutMasterIdLst>
    <p:handoutMasterId r:id="rId22"/>
  </p:handoutMasterIdLst>
  <p:sldIdLst>
    <p:sldId id="771" r:id="rId3"/>
    <p:sldId id="802" r:id="rId4"/>
    <p:sldId id="813" r:id="rId5"/>
    <p:sldId id="814" r:id="rId6"/>
    <p:sldId id="815" r:id="rId7"/>
    <p:sldId id="816" r:id="rId8"/>
    <p:sldId id="817" r:id="rId9"/>
    <p:sldId id="804" r:id="rId10"/>
    <p:sldId id="805" r:id="rId11"/>
    <p:sldId id="806" r:id="rId12"/>
    <p:sldId id="818" r:id="rId13"/>
    <p:sldId id="807" r:id="rId14"/>
    <p:sldId id="808" r:id="rId15"/>
    <p:sldId id="778" r:id="rId16"/>
    <p:sldId id="809" r:id="rId17"/>
    <p:sldId id="810" r:id="rId18"/>
    <p:sldId id="811" r:id="rId19"/>
    <p:sldId id="819" r:id="rId20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рилов Павел Александрович" initials="ЕПА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60000"/>
    <a:srgbClr val="CC9900"/>
    <a:srgbClr val="FFE5E5"/>
    <a:srgbClr val="CCFFFF"/>
    <a:srgbClr val="FFCC00"/>
    <a:srgbClr val="FFFF99"/>
    <a:srgbClr val="B2B2B2"/>
    <a:srgbClr val="E22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0" autoAdjust="0"/>
    <p:restoredTop sz="92229" autoAdjust="0"/>
  </p:normalViewPr>
  <p:slideViewPr>
    <p:cSldViewPr>
      <p:cViewPr>
        <p:scale>
          <a:sx n="100" d="100"/>
          <a:sy n="100" d="100"/>
        </p:scale>
        <p:origin x="-1848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2892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28T11:15:09.596" idx="1">
    <p:pos x="2632" y="2444"/>
    <p:text>Необязательно в одной базе: возможна трансляция из регистров бухгалтерии внешних систем.</p:text>
    <p:extLst mod="1">
      <p:ext uri="{C676402C-5697-4E1C-873F-D02D1690AC5C}">
        <p15:threadingInfo xmlns:p15="http://schemas.microsoft.com/office/powerpoint/2012/main" timeZoneBias="-180"/>
      </p:ext>
    </p:extLst>
  </p:cm>
  <p:cm authorId="1" dt="2019-03-28T11:16:22.894" idx="3">
    <p:pos x="5419" y="2450"/>
    <p:text>Необязательно из внешних ИБ: можно транслировать данные из регистра бухгалтерии текущей ИБ на показатели МСФО</p:text>
    <p:extLst mod="1"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28T12:37:55.916" idx="8">
    <p:pos x="5415" y="3688"/>
    <p:text>В разрезе организаций ИЛИ контрагентов. В последнем случае у контрагента должен быть заполнен реквизит "Организационная единица"</p:text>
    <p:extLst mod="1"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3071E4A-1112-420A-AA21-247798F5637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77125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490E10A-8071-4CF6-9931-34C96C66F91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16216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72BCF4-1554-42CA-9C20-21A0F1661D6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184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760" indent="-228760">
              <a:buFontTx/>
              <a:buAutoNum type="arabicPeriod"/>
            </a:pPr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470" indent="-28595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80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132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884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636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388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140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892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7BA547-8DB0-4BAC-93F9-3B35F8087471}" type="slidenum">
              <a:rPr lang="en-US" altLang="en-US" sz="1300"/>
              <a:pPr eaLnBrk="1" hangingPunct="1">
                <a:spcBef>
                  <a:spcPct val="0"/>
                </a:spcBef>
              </a:pPr>
              <a:t>12</a:t>
            </a:fld>
            <a:endParaRPr lang="en-US" altLang="en-US" sz="13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760" indent="-228760">
              <a:buFontTx/>
              <a:buAutoNum type="arabicPeriod"/>
            </a:pPr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470" indent="-28595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80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132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884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636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388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140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892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7BA547-8DB0-4BAC-93F9-3B35F8087471}" type="slidenum">
              <a:rPr lang="en-US" altLang="en-US" sz="1300"/>
              <a:pPr eaLnBrk="1" hangingPunct="1">
                <a:spcBef>
                  <a:spcPct val="0"/>
                </a:spcBef>
              </a:pPr>
              <a:t>13</a:t>
            </a:fld>
            <a:endParaRPr lang="en-US" altLang="en-US" sz="13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760" indent="-228760">
              <a:buFontTx/>
              <a:buAutoNum type="arabicPeriod"/>
            </a:pPr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470" indent="-28595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80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132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884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636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388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140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892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7BA547-8DB0-4BAC-93F9-3B35F8087471}" type="slidenum">
              <a:rPr lang="en-US" altLang="en-US" sz="1300"/>
              <a:pPr eaLnBrk="1" hangingPunct="1">
                <a:spcBef>
                  <a:spcPct val="0"/>
                </a:spcBef>
              </a:pPr>
              <a:t>14</a:t>
            </a:fld>
            <a:endParaRPr lang="en-US" altLang="en-US" sz="13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760" indent="-228760">
              <a:buFontTx/>
              <a:buAutoNum type="arabicPeriod"/>
            </a:pPr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470" indent="-28595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80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132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884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636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388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140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892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7BA547-8DB0-4BAC-93F9-3B35F8087471}" type="slidenum">
              <a:rPr lang="en-US" altLang="en-US" sz="1300"/>
              <a:pPr eaLnBrk="1" hangingPunct="1">
                <a:spcBef>
                  <a:spcPct val="0"/>
                </a:spcBef>
              </a:pPr>
              <a:t>15</a:t>
            </a:fld>
            <a:endParaRPr lang="en-US" altLang="en-US" sz="13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760" indent="-228760">
              <a:buFontTx/>
              <a:buAutoNum type="arabicPeriod"/>
            </a:pPr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470" indent="-28595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80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132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884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636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388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140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892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7BA547-8DB0-4BAC-93F9-3B35F8087471}" type="slidenum">
              <a:rPr lang="en-US" altLang="en-US" sz="1300"/>
              <a:pPr eaLnBrk="1" hangingPunct="1">
                <a:spcBef>
                  <a:spcPct val="0"/>
                </a:spcBef>
              </a:pPr>
              <a:t>16</a:t>
            </a:fld>
            <a:endParaRPr lang="en-US" altLang="en-US" sz="13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760" indent="-228760">
              <a:buFontTx/>
              <a:buAutoNum type="arabicPeriod"/>
            </a:pPr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470" indent="-28595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80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132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884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636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388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140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892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7BA547-8DB0-4BAC-93F9-3B35F8087471}" type="slidenum">
              <a:rPr lang="en-US" altLang="en-US" sz="1300"/>
              <a:pPr eaLnBrk="1" hangingPunct="1">
                <a:spcBef>
                  <a:spcPct val="0"/>
                </a:spcBef>
              </a:pPr>
              <a:t>17</a:t>
            </a:fld>
            <a:endParaRPr lang="en-US" altLang="en-US" sz="13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760" indent="-228760">
              <a:buFontTx/>
              <a:buAutoNum type="arabicPeriod"/>
            </a:pPr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470" indent="-28595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80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132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884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636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388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140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892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7BA547-8DB0-4BAC-93F9-3B35F8087471}" type="slidenum">
              <a:rPr lang="en-US" altLang="en-US" sz="1300"/>
              <a:pPr eaLnBrk="1" hangingPunct="1">
                <a:spcBef>
                  <a:spcPct val="0"/>
                </a:spcBef>
              </a:pPr>
              <a:t>3</a:t>
            </a:fld>
            <a:endParaRPr lang="en-US" altLang="en-US" sz="13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760" indent="-228760">
              <a:buFontTx/>
              <a:buAutoNum type="arabicPeriod"/>
            </a:pPr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470" indent="-28595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80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132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884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636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388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140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892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7BA547-8DB0-4BAC-93F9-3B35F8087471}" type="slidenum">
              <a:rPr lang="en-US" altLang="en-US" sz="1300"/>
              <a:pPr eaLnBrk="1" hangingPunct="1">
                <a:spcBef>
                  <a:spcPct val="0"/>
                </a:spcBef>
              </a:pPr>
              <a:t>4</a:t>
            </a:fld>
            <a:endParaRPr lang="en-US" altLang="en-US" sz="13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760" indent="-228760">
              <a:buFontTx/>
              <a:buAutoNum type="arabicPeriod"/>
            </a:pPr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470" indent="-28595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80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132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884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636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388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140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892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7BA547-8DB0-4BAC-93F9-3B35F8087471}" type="slidenum">
              <a:rPr lang="en-US" altLang="en-US" sz="1300"/>
              <a:pPr eaLnBrk="1" hangingPunct="1">
                <a:spcBef>
                  <a:spcPct val="0"/>
                </a:spcBef>
              </a:pPr>
              <a:t>5</a:t>
            </a:fld>
            <a:endParaRPr lang="en-US" altLang="en-US" sz="13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760" indent="-228760">
              <a:buFontTx/>
              <a:buAutoNum type="arabicPeriod"/>
            </a:pPr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470" indent="-28595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80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132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884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636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388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140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892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7BA547-8DB0-4BAC-93F9-3B35F8087471}" type="slidenum">
              <a:rPr lang="en-US" altLang="en-US" sz="1300"/>
              <a:pPr eaLnBrk="1" hangingPunct="1">
                <a:spcBef>
                  <a:spcPct val="0"/>
                </a:spcBef>
              </a:pPr>
              <a:t>6</a:t>
            </a:fld>
            <a:endParaRPr lang="en-US" altLang="en-US" sz="13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760" indent="-228760">
              <a:buFontTx/>
              <a:buAutoNum type="arabicPeriod"/>
            </a:pPr>
            <a:endParaRPr lang="ru-RU" altLang="en-US" dirty="0" smtClean="0"/>
          </a:p>
          <a:p>
            <a:pPr marL="228760" indent="-228760">
              <a:buFontTx/>
              <a:buAutoNum type="arabicPeriod"/>
            </a:pPr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470" indent="-28595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80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132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884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636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388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140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892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7BA547-8DB0-4BAC-93F9-3B35F8087471}" type="slidenum">
              <a:rPr lang="en-US" altLang="en-US" sz="1300"/>
              <a:pPr eaLnBrk="1" hangingPunct="1">
                <a:spcBef>
                  <a:spcPct val="0"/>
                </a:spcBef>
              </a:pPr>
              <a:t>7</a:t>
            </a:fld>
            <a:endParaRPr lang="en-US" altLang="en-US" sz="13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760" indent="-228760">
              <a:buFontTx/>
              <a:buAutoNum type="arabicPeriod"/>
            </a:pPr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470" indent="-28595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80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132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884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636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388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140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892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7BA547-8DB0-4BAC-93F9-3B35F8087471}" type="slidenum">
              <a:rPr lang="en-US" altLang="en-US" sz="1300"/>
              <a:pPr eaLnBrk="1" hangingPunct="1">
                <a:spcBef>
                  <a:spcPct val="0"/>
                </a:spcBef>
              </a:pPr>
              <a:t>8</a:t>
            </a:fld>
            <a:endParaRPr lang="en-US" altLang="en-US" sz="13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760" indent="-228760">
              <a:buFontTx/>
              <a:buAutoNum type="arabicPeriod"/>
            </a:pPr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470" indent="-28595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80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132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884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636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388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140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892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7BA547-8DB0-4BAC-93F9-3B35F8087471}" type="slidenum">
              <a:rPr lang="en-US" altLang="en-US" sz="1300"/>
              <a:pPr eaLnBrk="1" hangingPunct="1">
                <a:spcBef>
                  <a:spcPct val="0"/>
                </a:spcBef>
              </a:pPr>
              <a:t>9</a:t>
            </a:fld>
            <a:endParaRPr lang="en-US" altLang="en-US" sz="13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760" indent="-228760">
              <a:buFontTx/>
              <a:buAutoNum type="arabicPeriod"/>
            </a:pPr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470" indent="-28595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80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132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884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636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388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140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892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7BA547-8DB0-4BAC-93F9-3B35F8087471}" type="slidenum">
              <a:rPr lang="en-US" altLang="en-US" sz="1300"/>
              <a:pPr eaLnBrk="1" hangingPunct="1">
                <a:spcBef>
                  <a:spcPct val="0"/>
                </a:spcBef>
              </a:pPr>
              <a:t>10</a:t>
            </a:fld>
            <a:endParaRPr lang="en-US" altLang="en-US" sz="13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 userDrawn="1"/>
        </p:nvSpPr>
        <p:spPr bwMode="auto">
          <a:xfrm>
            <a:off x="1747838" y="184150"/>
            <a:ext cx="7237412" cy="800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cs typeface="+mn-cs"/>
              </a:rPr>
              <a:t>Бизнес-форум 1С:</a:t>
            </a:r>
            <a:r>
              <a:rPr lang="en-US" altLang="ru-RU" sz="2800" b="1" dirty="0" smtClean="0">
                <a:solidFill>
                  <a:schemeClr val="tx2"/>
                </a:solidFill>
                <a:cs typeface="+mn-cs"/>
              </a:rPr>
              <a:t>ERP</a:t>
            </a:r>
            <a:r>
              <a:rPr lang="ru-RU" altLang="ru-RU" sz="2800" b="1" dirty="0" smtClean="0">
                <a:solidFill>
                  <a:schemeClr val="tx2"/>
                </a:solidFill>
                <a:cs typeface="+mn-cs"/>
              </a:rPr>
              <a:t>  </a:t>
            </a:r>
            <a:endParaRPr lang="en-US" altLang="ru-RU" sz="2800" b="1" dirty="0" smtClean="0">
              <a:solidFill>
                <a:schemeClr val="tx2"/>
              </a:solidFill>
              <a:cs typeface="+mn-cs"/>
            </a:endParaRP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800" dirty="0" smtClean="0">
                <a:solidFill>
                  <a:schemeClr val="tx2"/>
                </a:solidFill>
                <a:cs typeface="+mn-cs"/>
              </a:rPr>
              <a:t>2</a:t>
            </a:r>
            <a:r>
              <a:rPr lang="en-US" altLang="ru-RU" sz="1800" dirty="0" smtClean="0">
                <a:solidFill>
                  <a:schemeClr val="tx2"/>
                </a:solidFill>
                <a:cs typeface="+mn-cs"/>
              </a:rPr>
              <a:t>3</a:t>
            </a:r>
            <a:r>
              <a:rPr lang="ru-RU" altLang="ru-RU" sz="1800" dirty="0" smtClean="0">
                <a:solidFill>
                  <a:schemeClr val="tx2"/>
                </a:solidFill>
                <a:cs typeface="+mn-cs"/>
              </a:rPr>
              <a:t> октября 2015 года</a:t>
            </a:r>
          </a:p>
        </p:txBody>
      </p:sp>
    </p:spTree>
    <p:extLst>
      <p:ext uri="{BB962C8B-B14F-4D97-AF65-F5344CB8AC3E}">
        <p14:creationId xmlns:p14="http://schemas.microsoft.com/office/powerpoint/2010/main" val="1092728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767AF-458B-459E-A5D1-BCAA49CFE85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1433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-26988"/>
            <a:ext cx="2232025" cy="65516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-26988"/>
            <a:ext cx="6543675" cy="65516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E1C0D-6B7D-4E09-ABE4-D1AE821DE9B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79268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46328-BC17-4E69-A3A8-99D215248DD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60429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95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0795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86EFE-0C71-46B8-A447-9219B69935D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38046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-23813" y="6524625"/>
            <a:ext cx="3082926" cy="3984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800" dirty="0" smtClean="0">
                <a:cs typeface="+mn-cs"/>
              </a:rPr>
              <a:t>1С: Управление холдингом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938" y="314325"/>
            <a:ext cx="5003800" cy="314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00150"/>
            <a:ext cx="4171950" cy="4992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200150"/>
            <a:ext cx="4171950" cy="2419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9150" y="3771900"/>
            <a:ext cx="4171950" cy="2420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4B1B6-EE44-4FD6-816D-7A1C6D6A565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43146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1023938" y="331788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  <a:defRPr/>
            </a:pPr>
            <a:r>
              <a:rPr lang="ru-RU" altLang="ru-RU" sz="1900" b="1" dirty="0" smtClean="0">
                <a:solidFill>
                  <a:srgbClr val="FFFFFF"/>
                </a:solidFill>
              </a:rPr>
              <a:t>1С:УПРАВЛЕНИЕ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ru-RU" altLang="ru-RU" sz="1900" b="1" dirty="0" smtClean="0">
                <a:solidFill>
                  <a:srgbClr val="FFFFFF"/>
                </a:solidFill>
              </a:rPr>
              <a:t>ХОЛДИНГОМ 8</a:t>
            </a:r>
          </a:p>
        </p:txBody>
      </p:sp>
      <p:pic>
        <p:nvPicPr>
          <p:cNvPr id="3" name="Picture 16" descr="Layer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39713"/>
            <a:ext cx="971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961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100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CF282-6ACF-4085-9ADF-8D9C1CF6F6E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14615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1AD6D-C170-4723-8E2A-5CB32489295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6566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DF1C0-E9A7-4D63-B683-B732CD00ACD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41377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E855B-D462-4DB8-849E-2ED7BF9A205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5307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100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4C353-6BD5-4057-8CDD-A7A39FDCB50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22923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5F9BE-5C56-4311-AD10-A070B19D222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37376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EFFB7-3425-4BB7-9578-97524A640E1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270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086D0-E710-4988-BD15-936AC9A9BF9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88854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C541F-C761-4DA4-9578-88A4F4CB1C4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64143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07D93-E112-41A4-87BD-150C77AF384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5390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-26988"/>
            <a:ext cx="2232025" cy="65516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-26988"/>
            <a:ext cx="6543675" cy="65516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29C2D-0D94-4343-BCF3-B049E30A4E1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071283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E0658-938F-4976-80CA-35FB727980A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804126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95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0795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92B96-2410-4028-ADE9-07991EB55F8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289970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-23813" y="6524625"/>
            <a:ext cx="3082926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altLang="ru-RU" sz="1800" dirty="0" smtClean="0">
                <a:solidFill>
                  <a:srgbClr val="5F0000"/>
                </a:solidFill>
              </a:rPr>
              <a:t>1С: Управление холдингом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938" y="314325"/>
            <a:ext cx="5003800" cy="314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00150"/>
            <a:ext cx="4171950" cy="4992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200150"/>
            <a:ext cx="4171950" cy="2419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9150" y="3771900"/>
            <a:ext cx="4171950" cy="2420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80476-50E6-4D6E-850F-BD69A5C5959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785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9234E-2B2A-4E90-A96D-898B83F6E24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39864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BB43E-B1BE-45C8-A601-4CB143C2228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2444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D8F5B-CF8A-4D30-AE4D-EA3D19BFF6A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61054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CE6A5-45A2-4D10-BDC7-015338AA975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7385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CD287-D2D2-4605-B897-8543140B1E7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9426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6A96F-6C80-4F1D-875E-0652E449B73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8916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C4F2C-CD6C-41EF-AD4D-ED9F5433CD0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2846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152400"/>
            <a:ext cx="48244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713" y="1363663"/>
            <a:ext cx="8928100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8172450" cy="252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5B0917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000" b="1">
                <a:solidFill>
                  <a:srgbClr val="D20000"/>
                </a:solidFill>
                <a:cs typeface="+mn-cs"/>
              </a:defRPr>
            </a:lvl1pPr>
          </a:lstStyle>
          <a:p>
            <a:pPr>
              <a:defRPr/>
            </a:pPr>
            <a:fld id="{1E929581-C9F9-4ADF-8A08-A329939EAAA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1030" name="Picture 16" descr="Layer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549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64" r:id="rId1"/>
    <p:sldLayoutId id="2147485040" r:id="rId2"/>
    <p:sldLayoutId id="2147485041" r:id="rId3"/>
    <p:sldLayoutId id="2147485042" r:id="rId4"/>
    <p:sldLayoutId id="2147485043" r:id="rId5"/>
    <p:sldLayoutId id="2147485044" r:id="rId6"/>
    <p:sldLayoutId id="2147485045" r:id="rId7"/>
    <p:sldLayoutId id="2147485046" r:id="rId8"/>
    <p:sldLayoutId id="2147485047" r:id="rId9"/>
    <p:sldLayoutId id="2147485048" r:id="rId10"/>
    <p:sldLayoutId id="2147485049" r:id="rId11"/>
    <p:sldLayoutId id="2147485050" r:id="rId12"/>
    <p:sldLayoutId id="2147485051" r:id="rId13"/>
    <p:sldLayoutId id="214748506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 sz="2400"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152400"/>
            <a:ext cx="48244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713" y="1363663"/>
            <a:ext cx="8928100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8172450" cy="252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5B0917"/>
                </a:solidFill>
              </a:defRPr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000" b="1">
                <a:solidFill>
                  <a:srgbClr val="D20000"/>
                </a:solidFill>
              </a:defRPr>
            </a:lvl1pPr>
          </a:lstStyle>
          <a:p>
            <a:pPr>
              <a:defRPr/>
            </a:pPr>
            <a:fld id="{4B055D6D-AF42-45FE-8392-2D1D9DED2C9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2054" name="Picture 16" descr="Layer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549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66" r:id="rId1"/>
    <p:sldLayoutId id="2147485052" r:id="rId2"/>
    <p:sldLayoutId id="2147485053" r:id="rId3"/>
    <p:sldLayoutId id="2147485054" r:id="rId4"/>
    <p:sldLayoutId id="2147485055" r:id="rId5"/>
    <p:sldLayoutId id="2147485056" r:id="rId6"/>
    <p:sldLayoutId id="2147485057" r:id="rId7"/>
    <p:sldLayoutId id="2147485058" r:id="rId8"/>
    <p:sldLayoutId id="2147485059" r:id="rId9"/>
    <p:sldLayoutId id="2147485060" r:id="rId10"/>
    <p:sldLayoutId id="2147485061" r:id="rId11"/>
    <p:sldLayoutId id="2147485062" r:id="rId12"/>
    <p:sldLayoutId id="2147485063" r:id="rId13"/>
    <p:sldLayoutId id="2147485067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5" Type="http://schemas.openxmlformats.org/officeDocument/2006/relationships/comments" Target="../comments/commen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788024" y="1385888"/>
            <a:ext cx="39241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Настройка </a:t>
            </a:r>
            <a:r>
              <a:rPr lang="ru-RU" sz="2400" b="1" dirty="0" smtClean="0">
                <a:solidFill>
                  <a:schemeClr val="bg1"/>
                </a:solidFill>
              </a:rPr>
              <a:t>трансляции и элиминации данных</a:t>
            </a:r>
            <a:endParaRPr lang="ru-RU" altLang="ru-RU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ChangeArrowheads="1"/>
          </p:cNvSpPr>
          <p:nvPr>
            <p:ph type="title"/>
          </p:nvPr>
        </p:nvSpPr>
        <p:spPr>
          <a:xfrm>
            <a:off x="1692275" y="152400"/>
            <a:ext cx="6552133" cy="1081088"/>
          </a:xfrm>
        </p:spPr>
        <p:txBody>
          <a:bodyPr/>
          <a:lstStyle/>
          <a:p>
            <a:pPr eaLnBrk="1" hangingPunct="1"/>
            <a:r>
              <a:rPr lang="ru-RU" altLang="en-US" dirty="0" smtClean="0"/>
              <a:t>Шаг 2: Формируем шаблон трансформационной корректировки на основании источника</a:t>
            </a:r>
            <a:endParaRPr lang="en-US" altLang="en-US" sz="1800" dirty="0" smtClean="0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244408" y="6493562"/>
            <a:ext cx="766762" cy="260350"/>
          </a:xfrm>
        </p:spPr>
        <p:txBody>
          <a:bodyPr/>
          <a:lstStyle/>
          <a:p>
            <a:pPr>
              <a:defRPr/>
            </a:pPr>
            <a:fld id="{C590AB3C-DAE9-4B7E-9BE0-6E242061DBED}" type="slidenum">
              <a:rPr lang="ru-RU" altLang="ru-RU" smtClean="0"/>
              <a:pPr>
                <a:defRPr/>
              </a:pPr>
              <a:t>10</a:t>
            </a:fld>
            <a:endParaRPr lang="ru-RU" altLang="ru-RU" dirty="0"/>
          </a:p>
        </p:txBody>
      </p:sp>
      <p:sp>
        <p:nvSpPr>
          <p:cNvPr id="56" name="Прямоугольная выноска 55"/>
          <p:cNvSpPr/>
          <p:nvPr/>
        </p:nvSpPr>
        <p:spPr bwMode="auto">
          <a:xfrm>
            <a:off x="251520" y="2276872"/>
            <a:ext cx="5112568" cy="936104"/>
          </a:xfrm>
          <a:prstGeom prst="wedgeRectCallout">
            <a:avLst>
              <a:gd name="adj1" fmla="val -6666"/>
              <a:gd name="adj2" fmla="val 96215"/>
            </a:avLst>
          </a:prstGeom>
          <a:solidFill>
            <a:schemeClr val="accent1">
              <a:lumMod val="40000"/>
              <a:lumOff val="6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200" dirty="0" smtClean="0"/>
              <a:t>В момент проведения документа реализация формируем трансформационную корректировку МСФО по начислению резерва на гарантийное обслуживание в сумме 1% от выручки. </a:t>
            </a:r>
            <a:endParaRPr lang="ru-RU" sz="12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3" y="1600371"/>
            <a:ext cx="8496944" cy="4483429"/>
          </a:xfrm>
          <a:prstGeom prst="rect">
            <a:avLst/>
          </a:prstGeom>
        </p:spPr>
      </p:pic>
      <p:sp>
        <p:nvSpPr>
          <p:cNvPr id="26" name="Прямоугольная выноска 25"/>
          <p:cNvSpPr/>
          <p:nvPr/>
        </p:nvSpPr>
        <p:spPr bwMode="auto">
          <a:xfrm>
            <a:off x="4093627" y="3067886"/>
            <a:ext cx="4437672" cy="1121696"/>
          </a:xfrm>
          <a:prstGeom prst="wedgeRectCallout">
            <a:avLst>
              <a:gd name="adj1" fmla="val 2344"/>
              <a:gd name="adj2" fmla="val 158653"/>
            </a:avLst>
          </a:prstGeom>
          <a:solidFill>
            <a:schemeClr val="accent1">
              <a:lumMod val="40000"/>
              <a:lumOff val="6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200" dirty="0" smtClean="0"/>
              <a:t>Задаем шаблон трансформационной проводки: корреспонденцию счетов и формулу расчета проводки, ссылаясь на выбранный источник данных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62616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26" grpId="0" animBg="1"/>
      <p:bldP spid="2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275" y="152400"/>
            <a:ext cx="7128197" cy="1081088"/>
          </a:xfrm>
        </p:spPr>
        <p:txBody>
          <a:bodyPr/>
          <a:lstStyle/>
          <a:p>
            <a:r>
              <a:rPr lang="ru-RU" altLang="en-US" dirty="0"/>
              <a:t>Шаг 2: Формируем шаблон трансформационной корректировки на основании источника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1691145"/>
            <a:ext cx="8928100" cy="455679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CF282-6ACF-4085-9ADF-8D9C1CF6F6E3}" type="slidenum">
              <a:rPr lang="ru-RU" altLang="ru-RU" smtClean="0"/>
              <a:pPr>
                <a:defRPr/>
              </a:pPr>
              <a:t>11</a:t>
            </a:fld>
            <a:endParaRPr lang="ru-RU" altLang="ru-RU" dirty="0"/>
          </a:p>
        </p:txBody>
      </p:sp>
      <p:sp>
        <p:nvSpPr>
          <p:cNvPr id="6" name="Прямоугольная выноска 5"/>
          <p:cNvSpPr/>
          <p:nvPr/>
        </p:nvSpPr>
        <p:spPr bwMode="auto">
          <a:xfrm>
            <a:off x="3779912" y="3461744"/>
            <a:ext cx="4437672" cy="1121696"/>
          </a:xfrm>
          <a:prstGeom prst="wedgeRectCallout">
            <a:avLst>
              <a:gd name="adj1" fmla="val -47089"/>
              <a:gd name="adj2" fmla="val 152251"/>
            </a:avLst>
          </a:prstGeom>
          <a:solidFill>
            <a:schemeClr val="accent1">
              <a:lumMod val="40000"/>
              <a:lumOff val="6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200" dirty="0" smtClean="0"/>
              <a:t>На вкладке «Связные документы» определяем вид документа, на основании которого рассчитывается трансформационная корректировка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8429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ChangeArrowheads="1"/>
          </p:cNvSpPr>
          <p:nvPr>
            <p:ph type="title"/>
          </p:nvPr>
        </p:nvSpPr>
        <p:spPr>
          <a:xfrm>
            <a:off x="1692275" y="152400"/>
            <a:ext cx="6552133" cy="1081088"/>
          </a:xfrm>
        </p:spPr>
        <p:txBody>
          <a:bodyPr/>
          <a:lstStyle/>
          <a:p>
            <a:pPr eaLnBrk="1" hangingPunct="1"/>
            <a:r>
              <a:rPr lang="ru-RU" altLang="en-US" dirty="0" smtClean="0"/>
              <a:t>Шаг 3: Трансформационная корректировка формируется в момент проведения документа-источника</a:t>
            </a:r>
            <a:endParaRPr lang="en-US" altLang="en-US" sz="1800" dirty="0" smtClean="0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244408" y="6493562"/>
            <a:ext cx="766762" cy="260350"/>
          </a:xfrm>
        </p:spPr>
        <p:txBody>
          <a:bodyPr/>
          <a:lstStyle/>
          <a:p>
            <a:pPr>
              <a:defRPr/>
            </a:pPr>
            <a:fld id="{C590AB3C-DAE9-4B7E-9BE0-6E242061DBED}" type="slidenum">
              <a:rPr lang="ru-RU" altLang="ru-RU" smtClean="0"/>
              <a:pPr>
                <a:defRPr/>
              </a:pPr>
              <a:t>12</a:t>
            </a:fld>
            <a:endParaRPr lang="ru-RU" alt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56" y="1600371"/>
            <a:ext cx="8348937" cy="4751204"/>
          </a:xfrm>
          <a:prstGeom prst="rect">
            <a:avLst/>
          </a:prstGeom>
        </p:spPr>
      </p:pic>
      <p:sp>
        <p:nvSpPr>
          <p:cNvPr id="27" name="Прямоугольная выноска 26"/>
          <p:cNvSpPr/>
          <p:nvPr/>
        </p:nvSpPr>
        <p:spPr bwMode="auto">
          <a:xfrm>
            <a:off x="3456592" y="2881725"/>
            <a:ext cx="4437672" cy="1121696"/>
          </a:xfrm>
          <a:prstGeom prst="wedgeRectCallout">
            <a:avLst>
              <a:gd name="adj1" fmla="val 52570"/>
              <a:gd name="adj2" fmla="val 197714"/>
            </a:avLst>
          </a:prstGeom>
          <a:solidFill>
            <a:schemeClr val="accent1">
              <a:lumMod val="40000"/>
              <a:lumOff val="6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200" dirty="0" smtClean="0"/>
              <a:t>Программа формирует трансформационную корректировку в момент проведения документа-источника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3895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ChangeArrowheads="1"/>
          </p:cNvSpPr>
          <p:nvPr>
            <p:ph type="title"/>
          </p:nvPr>
        </p:nvSpPr>
        <p:spPr>
          <a:xfrm>
            <a:off x="1692275" y="152400"/>
            <a:ext cx="6552133" cy="1081088"/>
          </a:xfrm>
        </p:spPr>
        <p:txBody>
          <a:bodyPr/>
          <a:lstStyle/>
          <a:p>
            <a:pPr eaLnBrk="1" hangingPunct="1"/>
            <a:r>
              <a:rPr lang="ru-RU" altLang="en-US" dirty="0" smtClean="0"/>
              <a:t>Пример 1: Трансформационные корректировки МСФО на основании данных оперативного учета</a:t>
            </a:r>
            <a:endParaRPr lang="en-US" altLang="en-US" sz="1800" dirty="0" smtClean="0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244408" y="6493562"/>
            <a:ext cx="766762" cy="260350"/>
          </a:xfrm>
        </p:spPr>
        <p:txBody>
          <a:bodyPr/>
          <a:lstStyle/>
          <a:p>
            <a:pPr>
              <a:defRPr/>
            </a:pPr>
            <a:fld id="{C590AB3C-DAE9-4B7E-9BE0-6E242061DBED}" type="slidenum">
              <a:rPr lang="ru-RU" altLang="ru-RU" smtClean="0"/>
              <a:pPr>
                <a:defRPr/>
              </a:pPr>
              <a:t>13</a:t>
            </a:fld>
            <a:endParaRPr lang="ru-RU" altLang="ru-RU" dirty="0"/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 bwMode="auto">
          <a:xfrm>
            <a:off x="435275" y="4025190"/>
            <a:ext cx="2088232" cy="720080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dirty="0" smtClean="0"/>
              <a:t>Регламентированный учет</a:t>
            </a:r>
            <a:endParaRPr lang="ru-RU" sz="1200" dirty="0"/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 bwMode="auto">
          <a:xfrm>
            <a:off x="458668" y="1884785"/>
            <a:ext cx="2097108" cy="720080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dirty="0" smtClean="0"/>
              <a:t>Документы РСБУ</a:t>
            </a:r>
            <a:endParaRPr lang="ru-RU" sz="1200" dirty="0"/>
          </a:p>
        </p:txBody>
      </p:sp>
      <p:cxnSp>
        <p:nvCxnSpPr>
          <p:cNvPr id="16" name="Соединительная линия уступом 15"/>
          <p:cNvCxnSpPr>
            <a:stCxn id="10" idx="3"/>
            <a:endCxn id="15" idx="1"/>
          </p:cNvCxnSpPr>
          <p:nvPr/>
        </p:nvCxnSpPr>
        <p:spPr bwMode="auto">
          <a:xfrm flipV="1">
            <a:off x="1479391" y="2604865"/>
            <a:ext cx="27831" cy="1420325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none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54"/>
          <p:cNvCxnSpPr>
            <a:stCxn id="34" idx="1"/>
          </p:cNvCxnSpPr>
          <p:nvPr/>
        </p:nvCxnSpPr>
        <p:spPr bwMode="auto">
          <a:xfrm>
            <a:off x="4192792" y="2604865"/>
            <a:ext cx="0" cy="1472207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headEnd type="none" w="med" len="med"/>
            <a:tailEnd type="arrow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5" name="Прямоугольник с двумя вырезанными противолежащими углами 24"/>
          <p:cNvSpPr/>
          <p:nvPr/>
        </p:nvSpPr>
        <p:spPr bwMode="auto">
          <a:xfrm>
            <a:off x="3059832" y="5501982"/>
            <a:ext cx="2448271" cy="709492"/>
          </a:xfrm>
          <a:prstGeom prst="snip2DiagRect">
            <a:avLst/>
          </a:prstGeom>
          <a:solidFill>
            <a:schemeClr val="accent3">
              <a:lumMod val="75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dirty="0" smtClean="0"/>
              <a:t>Проводки МСФО</a:t>
            </a:r>
          </a:p>
          <a:p>
            <a:pPr algn="ctr"/>
            <a:r>
              <a:rPr lang="ru-RU" sz="1200" dirty="0" smtClean="0"/>
              <a:t> (документ «Трансляция»)</a:t>
            </a:r>
            <a:endParaRPr lang="ru-RU" sz="1200" dirty="0"/>
          </a:p>
        </p:txBody>
      </p:sp>
      <p:cxnSp>
        <p:nvCxnSpPr>
          <p:cNvPr id="31" name="Соединительная линия уступом 35"/>
          <p:cNvCxnSpPr>
            <a:endCxn id="10" idx="1"/>
          </p:cNvCxnSpPr>
          <p:nvPr/>
        </p:nvCxnSpPr>
        <p:spPr bwMode="auto">
          <a:xfrm rot="10800000">
            <a:off x="1479392" y="4745270"/>
            <a:ext cx="1580441" cy="1059994"/>
          </a:xfrm>
          <a:prstGeom prst="bentConnector2">
            <a:avLst/>
          </a:prstGeom>
          <a:ln w="25400">
            <a:solidFill>
              <a:schemeClr val="bg1">
                <a:lumMod val="50000"/>
              </a:schemeClr>
            </a:solidFill>
            <a:headEnd type="triangle" w="med" len="med"/>
            <a:tailEnd type="none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4" name="Прямоугольник с двумя вырезанными противолежащими углами 33"/>
          <p:cNvSpPr/>
          <p:nvPr/>
        </p:nvSpPr>
        <p:spPr bwMode="auto">
          <a:xfrm>
            <a:off x="3148676" y="1884785"/>
            <a:ext cx="2088232" cy="720080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dirty="0" smtClean="0"/>
              <a:t>Оперативный учет</a:t>
            </a:r>
            <a:endParaRPr lang="ru-RU" sz="1200" dirty="0"/>
          </a:p>
        </p:txBody>
      </p:sp>
      <p:cxnSp>
        <p:nvCxnSpPr>
          <p:cNvPr id="35" name="Соединительная линия уступом 34"/>
          <p:cNvCxnSpPr>
            <a:stCxn id="34" idx="2"/>
            <a:endCxn id="15" idx="0"/>
          </p:cNvCxnSpPr>
          <p:nvPr/>
        </p:nvCxnSpPr>
        <p:spPr bwMode="auto">
          <a:xfrm flipH="1">
            <a:off x="2555776" y="2244825"/>
            <a:ext cx="592900" cy="0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none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5" name="Прямоугольник с двумя вырезанными противолежащими углами 54"/>
          <p:cNvSpPr/>
          <p:nvPr/>
        </p:nvSpPr>
        <p:spPr bwMode="auto">
          <a:xfrm>
            <a:off x="3040094" y="4077072"/>
            <a:ext cx="2448271" cy="709492"/>
          </a:xfrm>
          <a:prstGeom prst="snip2DiagRect">
            <a:avLst/>
          </a:prstGeom>
          <a:solidFill>
            <a:schemeClr val="accent3">
              <a:lumMod val="75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dirty="0" smtClean="0"/>
              <a:t>Проводки МСФО</a:t>
            </a:r>
          </a:p>
          <a:p>
            <a:pPr algn="ctr"/>
            <a:r>
              <a:rPr lang="ru-RU" sz="1200" dirty="0" smtClean="0"/>
              <a:t> (Трансформационная корректировка по шаблону)</a:t>
            </a:r>
            <a:endParaRPr lang="ru-RU" sz="1200" dirty="0"/>
          </a:p>
        </p:txBody>
      </p:sp>
      <p:sp>
        <p:nvSpPr>
          <p:cNvPr id="56" name="Прямоугольная выноска 55"/>
          <p:cNvSpPr/>
          <p:nvPr/>
        </p:nvSpPr>
        <p:spPr bwMode="auto">
          <a:xfrm>
            <a:off x="5868144" y="2100809"/>
            <a:ext cx="3024336" cy="1008112"/>
          </a:xfrm>
          <a:prstGeom prst="wedgeRectCallout">
            <a:avLst>
              <a:gd name="adj1" fmla="val -68779"/>
              <a:gd name="adj2" fmla="val -39726"/>
            </a:avLst>
          </a:prstGeom>
          <a:solidFill>
            <a:schemeClr val="accent1">
              <a:lumMod val="40000"/>
              <a:lumOff val="6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200" dirty="0" smtClean="0"/>
              <a:t>Можно формировать проводки МСФО на основе данных оперативного учета, не дожидаясь проведения «регламентированного учета»</a:t>
            </a:r>
            <a:endParaRPr lang="ru-RU" sz="1200" dirty="0"/>
          </a:p>
        </p:txBody>
      </p:sp>
      <p:sp>
        <p:nvSpPr>
          <p:cNvPr id="57" name="Прямоугольная выноска 56"/>
          <p:cNvSpPr/>
          <p:nvPr/>
        </p:nvSpPr>
        <p:spPr bwMode="auto">
          <a:xfrm>
            <a:off x="5868144" y="3541049"/>
            <a:ext cx="3024336" cy="1100220"/>
          </a:xfrm>
          <a:prstGeom prst="wedgeRectCallout">
            <a:avLst>
              <a:gd name="adj1" fmla="val -5931"/>
              <a:gd name="adj2" fmla="val -18324"/>
            </a:avLst>
          </a:prstGeom>
          <a:solidFill>
            <a:schemeClr val="accent1">
              <a:lumMod val="40000"/>
              <a:lumOff val="6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200" dirty="0" smtClean="0"/>
              <a:t>Для тех участков, где проводки МСФО формируются на основании данных оперативного учета, необходимо настроить исключения при трансляции данных регламентированного учета</a:t>
            </a:r>
            <a:endParaRPr lang="ru-RU" sz="1200" dirty="0"/>
          </a:p>
        </p:txBody>
      </p:sp>
      <p:sp>
        <p:nvSpPr>
          <p:cNvPr id="58" name="Овал 57"/>
          <p:cNvSpPr/>
          <p:nvPr/>
        </p:nvSpPr>
        <p:spPr bwMode="auto">
          <a:xfrm>
            <a:off x="5688124" y="3284984"/>
            <a:ext cx="360040" cy="360040"/>
          </a:xfrm>
          <a:prstGeom prst="ellipse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!</a:t>
            </a:r>
          </a:p>
        </p:txBody>
      </p:sp>
      <p:sp>
        <p:nvSpPr>
          <p:cNvPr id="59" name="Прямоугольная выноска 58"/>
          <p:cNvSpPr/>
          <p:nvPr/>
        </p:nvSpPr>
        <p:spPr bwMode="auto">
          <a:xfrm>
            <a:off x="5868144" y="4951872"/>
            <a:ext cx="3024336" cy="1100220"/>
          </a:xfrm>
          <a:prstGeom prst="wedgeRectCallout">
            <a:avLst>
              <a:gd name="adj1" fmla="val -5931"/>
              <a:gd name="adj2" fmla="val -18324"/>
            </a:avLst>
          </a:prstGeom>
          <a:solidFill>
            <a:schemeClr val="tx2">
              <a:lumMod val="20000"/>
              <a:lumOff val="8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200" dirty="0" smtClean="0"/>
              <a:t>Источник данных для трансформационной корректировки – регистр оперативного учета.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8854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ChangeArrowheads="1"/>
          </p:cNvSpPr>
          <p:nvPr>
            <p:ph type="title"/>
          </p:nvPr>
        </p:nvSpPr>
        <p:spPr>
          <a:xfrm>
            <a:off x="1692275" y="152400"/>
            <a:ext cx="6552133" cy="1081088"/>
          </a:xfrm>
        </p:spPr>
        <p:txBody>
          <a:bodyPr/>
          <a:lstStyle/>
          <a:p>
            <a:pPr eaLnBrk="1" hangingPunct="1"/>
            <a:r>
              <a:rPr lang="ru-RU" altLang="en-US" dirty="0" smtClean="0"/>
              <a:t>Пример 2: Трансформационные корректировки МСФО в момент проведения документа РСБУ</a:t>
            </a:r>
            <a:endParaRPr lang="en-US" altLang="en-US" sz="1800" dirty="0" smtClean="0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244408" y="6493562"/>
            <a:ext cx="766762" cy="260350"/>
          </a:xfrm>
        </p:spPr>
        <p:txBody>
          <a:bodyPr/>
          <a:lstStyle/>
          <a:p>
            <a:pPr>
              <a:defRPr/>
            </a:pPr>
            <a:fld id="{C590AB3C-DAE9-4B7E-9BE0-6E242061DBED}" type="slidenum">
              <a:rPr lang="ru-RU" altLang="ru-RU" smtClean="0"/>
              <a:pPr>
                <a:defRPr/>
              </a:pPr>
              <a:t>14</a:t>
            </a:fld>
            <a:endParaRPr lang="ru-RU" altLang="ru-RU" dirty="0"/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 bwMode="auto">
          <a:xfrm>
            <a:off x="435275" y="4025190"/>
            <a:ext cx="2088232" cy="720080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dirty="0" smtClean="0"/>
              <a:t>Проведение документов регламентированного учета</a:t>
            </a:r>
            <a:endParaRPr lang="ru-RU" sz="1200" dirty="0"/>
          </a:p>
        </p:txBody>
      </p:sp>
      <p:cxnSp>
        <p:nvCxnSpPr>
          <p:cNvPr id="22" name="Соединительная линия уступом 54"/>
          <p:cNvCxnSpPr>
            <a:stCxn id="10" idx="0"/>
            <a:endCxn id="55" idx="2"/>
          </p:cNvCxnSpPr>
          <p:nvPr/>
        </p:nvCxnSpPr>
        <p:spPr bwMode="auto">
          <a:xfrm>
            <a:off x="2523507" y="4385230"/>
            <a:ext cx="536326" cy="5294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headEnd type="none" w="med" len="med"/>
            <a:tailEnd type="arrow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5" name="Прямоугольник с двумя вырезанными противолежащими углами 24"/>
          <p:cNvSpPr/>
          <p:nvPr/>
        </p:nvSpPr>
        <p:spPr bwMode="auto">
          <a:xfrm>
            <a:off x="3059832" y="5501982"/>
            <a:ext cx="2448271" cy="709492"/>
          </a:xfrm>
          <a:prstGeom prst="snip2DiagRect">
            <a:avLst/>
          </a:prstGeom>
          <a:solidFill>
            <a:schemeClr val="accent3">
              <a:lumMod val="75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dirty="0" smtClean="0"/>
              <a:t>Проводки МСФО</a:t>
            </a:r>
          </a:p>
          <a:p>
            <a:pPr algn="ctr"/>
            <a:r>
              <a:rPr lang="ru-RU" sz="1200" dirty="0" smtClean="0"/>
              <a:t> (документ «Трансляция»)</a:t>
            </a:r>
            <a:endParaRPr lang="ru-RU" sz="1200" dirty="0"/>
          </a:p>
        </p:txBody>
      </p:sp>
      <p:cxnSp>
        <p:nvCxnSpPr>
          <p:cNvPr id="31" name="Соединительная линия уступом 35"/>
          <p:cNvCxnSpPr>
            <a:endCxn id="10" idx="1"/>
          </p:cNvCxnSpPr>
          <p:nvPr/>
        </p:nvCxnSpPr>
        <p:spPr bwMode="auto">
          <a:xfrm rot="10800000">
            <a:off x="1479392" y="4745270"/>
            <a:ext cx="1580441" cy="1059994"/>
          </a:xfrm>
          <a:prstGeom prst="bentConnector2">
            <a:avLst/>
          </a:prstGeom>
          <a:ln w="25400">
            <a:solidFill>
              <a:schemeClr val="bg1">
                <a:lumMod val="50000"/>
              </a:schemeClr>
            </a:solidFill>
            <a:headEnd type="triangle" w="med" len="med"/>
            <a:tailEnd type="none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5" name="Прямоугольник с двумя вырезанными противолежащими углами 54"/>
          <p:cNvSpPr/>
          <p:nvPr/>
        </p:nvSpPr>
        <p:spPr bwMode="auto">
          <a:xfrm>
            <a:off x="3059833" y="4035778"/>
            <a:ext cx="2448271" cy="709492"/>
          </a:xfrm>
          <a:prstGeom prst="snip2DiagRect">
            <a:avLst/>
          </a:prstGeom>
          <a:solidFill>
            <a:schemeClr val="accent3">
              <a:lumMod val="75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dirty="0" smtClean="0"/>
              <a:t>Проводки МСФО</a:t>
            </a:r>
          </a:p>
          <a:p>
            <a:pPr algn="ctr"/>
            <a:r>
              <a:rPr lang="ru-RU" sz="1200" dirty="0" smtClean="0"/>
              <a:t> (Трансформационная корректировка по шаблону)</a:t>
            </a:r>
            <a:endParaRPr lang="ru-RU" sz="1200" dirty="0"/>
          </a:p>
        </p:txBody>
      </p:sp>
      <p:sp>
        <p:nvSpPr>
          <p:cNvPr id="56" name="Прямоугольная выноска 55"/>
          <p:cNvSpPr/>
          <p:nvPr/>
        </p:nvSpPr>
        <p:spPr bwMode="auto">
          <a:xfrm>
            <a:off x="251520" y="2060848"/>
            <a:ext cx="2160240" cy="1152128"/>
          </a:xfrm>
          <a:prstGeom prst="wedgeRectCallout">
            <a:avLst>
              <a:gd name="adj1" fmla="val -13045"/>
              <a:gd name="adj2" fmla="val 113852"/>
            </a:avLst>
          </a:prstGeom>
          <a:solidFill>
            <a:schemeClr val="accent1">
              <a:lumMod val="40000"/>
              <a:lumOff val="6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200" dirty="0" smtClean="0"/>
              <a:t>В момент проведения документов РСБУ можно формировать трансформационные корректировки «на лету» </a:t>
            </a:r>
            <a:endParaRPr lang="ru-RU" sz="1200" dirty="0"/>
          </a:p>
        </p:txBody>
      </p:sp>
      <p:sp>
        <p:nvSpPr>
          <p:cNvPr id="57" name="Прямоугольная выноска 56"/>
          <p:cNvSpPr/>
          <p:nvPr/>
        </p:nvSpPr>
        <p:spPr bwMode="auto">
          <a:xfrm>
            <a:off x="5868144" y="3726269"/>
            <a:ext cx="3024336" cy="1100220"/>
          </a:xfrm>
          <a:prstGeom prst="wedgeRectCallout">
            <a:avLst>
              <a:gd name="adj1" fmla="val -5931"/>
              <a:gd name="adj2" fmla="val -18324"/>
            </a:avLst>
          </a:prstGeom>
          <a:solidFill>
            <a:schemeClr val="accent1">
              <a:lumMod val="40000"/>
              <a:lumOff val="6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200" dirty="0" smtClean="0"/>
              <a:t>Например, начислить резерв на гарантийное обслуживание в сумме 1% от выручки в момент проведения документа «Реализация»</a:t>
            </a:r>
            <a:endParaRPr lang="ru-RU" sz="1200" dirty="0"/>
          </a:p>
        </p:txBody>
      </p:sp>
      <p:sp>
        <p:nvSpPr>
          <p:cNvPr id="59" name="Прямоугольная выноска 58"/>
          <p:cNvSpPr/>
          <p:nvPr/>
        </p:nvSpPr>
        <p:spPr bwMode="auto">
          <a:xfrm>
            <a:off x="5868144" y="5137092"/>
            <a:ext cx="3024336" cy="1100220"/>
          </a:xfrm>
          <a:prstGeom prst="wedgeRectCallout">
            <a:avLst>
              <a:gd name="adj1" fmla="val -5931"/>
              <a:gd name="adj2" fmla="val -18324"/>
            </a:avLst>
          </a:prstGeom>
          <a:solidFill>
            <a:schemeClr val="tx2">
              <a:lumMod val="20000"/>
              <a:lumOff val="8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200" dirty="0" smtClean="0"/>
              <a:t>Источник данных для трансформационной корректировки – проводка регламентированного учета</a:t>
            </a:r>
            <a:endParaRPr lang="ru-RU" sz="1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98"/>
          <a:stretch/>
        </p:blipFill>
        <p:spPr>
          <a:xfrm>
            <a:off x="2589652" y="1124744"/>
            <a:ext cx="6302828" cy="249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5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ChangeArrowheads="1"/>
          </p:cNvSpPr>
          <p:nvPr>
            <p:ph type="title"/>
          </p:nvPr>
        </p:nvSpPr>
        <p:spPr>
          <a:xfrm>
            <a:off x="1692275" y="152400"/>
            <a:ext cx="7029365" cy="1081088"/>
          </a:xfrm>
        </p:spPr>
        <p:txBody>
          <a:bodyPr/>
          <a:lstStyle/>
          <a:p>
            <a:pPr eaLnBrk="1" hangingPunct="1"/>
            <a:r>
              <a:rPr lang="ru-RU" altLang="en-US" dirty="0" smtClean="0"/>
              <a:t>Упрощенная </a:t>
            </a:r>
            <a:r>
              <a:rPr lang="ru-RU" altLang="en-US" dirty="0" smtClean="0"/>
              <a:t>элиминация </a:t>
            </a:r>
            <a:endParaRPr lang="en-US" altLang="en-US" sz="1800" dirty="0" smtClean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46" y="1554184"/>
            <a:ext cx="6346298" cy="52362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47"/>
          <a:stretch/>
        </p:blipFill>
        <p:spPr>
          <a:xfrm>
            <a:off x="4383190" y="1035687"/>
            <a:ext cx="4374908" cy="4075471"/>
          </a:xfrm>
          <a:prstGeom prst="rect">
            <a:avLst/>
          </a:prstGeom>
        </p:spPr>
      </p:pic>
      <p:sp>
        <p:nvSpPr>
          <p:cNvPr id="8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244408" y="6493562"/>
            <a:ext cx="766762" cy="260350"/>
          </a:xfrm>
        </p:spPr>
        <p:txBody>
          <a:bodyPr/>
          <a:lstStyle/>
          <a:p>
            <a:pPr>
              <a:defRPr/>
            </a:pPr>
            <a:fld id="{C590AB3C-DAE9-4B7E-9BE0-6E242061DBED}" type="slidenum">
              <a:rPr lang="ru-RU" altLang="ru-RU" smtClean="0"/>
              <a:pPr>
                <a:defRPr/>
              </a:pPr>
              <a:t>15</a:t>
            </a:fld>
            <a:endParaRPr lang="ru-RU" altLang="ru-RU" dirty="0"/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 bwMode="auto">
          <a:xfrm>
            <a:off x="5638270" y="5076754"/>
            <a:ext cx="2808312" cy="1476164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5">
              <a:lumMod val="75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dirty="0" smtClean="0"/>
              <a:t>Указать показатели экземпляров отчетов, которые содержат данные о внутригрупповых расчетах в разрезе организаций или контрагентов</a:t>
            </a:r>
            <a:endParaRPr lang="ru-RU" sz="1400" dirty="0"/>
          </a:p>
        </p:txBody>
      </p:sp>
      <p:sp>
        <p:nvSpPr>
          <p:cNvPr id="12" name="Овал 11"/>
          <p:cNvSpPr/>
          <p:nvPr/>
        </p:nvSpPr>
        <p:spPr bwMode="auto">
          <a:xfrm>
            <a:off x="5422246" y="4863098"/>
            <a:ext cx="432048" cy="42731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 bwMode="auto">
          <a:xfrm>
            <a:off x="2609762" y="5682704"/>
            <a:ext cx="2808312" cy="854066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444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dirty="0" smtClean="0"/>
              <a:t>У контрагента должен быть заполнен реквизит «Организационная единица»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480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ChangeArrowheads="1"/>
          </p:cNvSpPr>
          <p:nvPr>
            <p:ph type="title"/>
          </p:nvPr>
        </p:nvSpPr>
        <p:spPr>
          <a:xfrm>
            <a:off x="1692275" y="152400"/>
            <a:ext cx="7029365" cy="1081088"/>
          </a:xfrm>
        </p:spPr>
        <p:txBody>
          <a:bodyPr/>
          <a:lstStyle/>
          <a:p>
            <a:pPr eaLnBrk="1" hangingPunct="1"/>
            <a:r>
              <a:rPr lang="ru-RU" altLang="en-US" dirty="0" smtClean="0"/>
              <a:t>Упрощенная </a:t>
            </a:r>
            <a:r>
              <a:rPr lang="ru-RU" altLang="en-US" dirty="0" smtClean="0"/>
              <a:t>элиминация</a:t>
            </a:r>
            <a:endParaRPr lang="en-US" altLang="en-US" sz="1800" dirty="0" smtClean="0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244408" y="6493562"/>
            <a:ext cx="766762" cy="260350"/>
          </a:xfrm>
        </p:spPr>
        <p:txBody>
          <a:bodyPr/>
          <a:lstStyle/>
          <a:p>
            <a:pPr>
              <a:defRPr/>
            </a:pPr>
            <a:fld id="{C590AB3C-DAE9-4B7E-9BE0-6E242061DBED}" type="slidenum">
              <a:rPr lang="ru-RU" altLang="ru-RU" smtClean="0"/>
              <a:pPr>
                <a:defRPr/>
              </a:pPr>
              <a:t>16</a:t>
            </a:fld>
            <a:endParaRPr lang="ru-RU" alt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6700284" cy="510135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04901"/>
            <a:ext cx="7438095" cy="2352381"/>
          </a:xfrm>
          <a:prstGeom prst="rect">
            <a:avLst/>
          </a:prstGeom>
        </p:spPr>
      </p:pic>
      <p:sp>
        <p:nvSpPr>
          <p:cNvPr id="16" name="Прямоугольник с двумя вырезанными противолежащими углами 15"/>
          <p:cNvSpPr/>
          <p:nvPr/>
        </p:nvSpPr>
        <p:spPr bwMode="auto">
          <a:xfrm>
            <a:off x="7236296" y="4056702"/>
            <a:ext cx="1800200" cy="174856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5">
              <a:lumMod val="75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dirty="0" smtClean="0"/>
              <a:t>Определить,</a:t>
            </a:r>
          </a:p>
          <a:p>
            <a:pPr algn="ctr"/>
            <a:r>
              <a:rPr lang="ru-RU" sz="1400" dirty="0" smtClean="0"/>
              <a:t>какие из контрагентов относятся к внутригрупповым</a:t>
            </a:r>
            <a:endParaRPr lang="ru-RU" sz="1400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7020272" y="3813702"/>
            <a:ext cx="432048" cy="42731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3187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ChangeArrowheads="1"/>
          </p:cNvSpPr>
          <p:nvPr>
            <p:ph type="title"/>
          </p:nvPr>
        </p:nvSpPr>
        <p:spPr>
          <a:xfrm>
            <a:off x="1692275" y="152400"/>
            <a:ext cx="7029365" cy="1081088"/>
          </a:xfrm>
        </p:spPr>
        <p:txBody>
          <a:bodyPr/>
          <a:lstStyle/>
          <a:p>
            <a:pPr eaLnBrk="1" hangingPunct="1"/>
            <a:r>
              <a:rPr lang="ru-RU" altLang="en-US" dirty="0" smtClean="0"/>
              <a:t>Упрощенная </a:t>
            </a:r>
            <a:r>
              <a:rPr lang="ru-RU" altLang="en-US" dirty="0" smtClean="0"/>
              <a:t>элиминация</a:t>
            </a:r>
            <a:endParaRPr lang="en-US" altLang="en-US" sz="1800" dirty="0" smtClean="0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244408" y="6493562"/>
            <a:ext cx="766762" cy="260350"/>
          </a:xfrm>
        </p:spPr>
        <p:txBody>
          <a:bodyPr/>
          <a:lstStyle/>
          <a:p>
            <a:pPr>
              <a:defRPr/>
            </a:pPr>
            <a:fld id="{C590AB3C-DAE9-4B7E-9BE0-6E242061DBED}" type="slidenum">
              <a:rPr lang="ru-RU" altLang="ru-RU" smtClean="0"/>
              <a:pPr>
                <a:defRPr/>
              </a:pPr>
              <a:t>17</a:t>
            </a:fld>
            <a:endParaRPr lang="ru-RU" alt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39"/>
          <a:stretch/>
        </p:blipFill>
        <p:spPr>
          <a:xfrm>
            <a:off x="137344" y="1772816"/>
            <a:ext cx="7612135" cy="48721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618" y="3236828"/>
            <a:ext cx="4725382" cy="2328559"/>
          </a:xfrm>
          <a:prstGeom prst="rect">
            <a:avLst/>
          </a:prstGeom>
        </p:spPr>
      </p:pic>
      <p:sp>
        <p:nvSpPr>
          <p:cNvPr id="13" name="Прямоугольник с двумя вырезанными противолежащими углами 12"/>
          <p:cNvSpPr/>
          <p:nvPr/>
        </p:nvSpPr>
        <p:spPr bwMode="auto">
          <a:xfrm>
            <a:off x="5396153" y="1390472"/>
            <a:ext cx="2808312" cy="1476164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5">
              <a:lumMod val="75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dirty="0" smtClean="0"/>
              <a:t>Заполнить экземпляр отчета по элиминирующей организации особым способом</a:t>
            </a:r>
            <a:endParaRPr lang="ru-RU" sz="1400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5180129" y="1169152"/>
            <a:ext cx="432048" cy="42731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5483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788024" y="1385888"/>
            <a:ext cx="39241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Настройка </a:t>
            </a:r>
            <a:r>
              <a:rPr lang="ru-RU" sz="2400" b="1" dirty="0" smtClean="0">
                <a:solidFill>
                  <a:schemeClr val="bg1"/>
                </a:solidFill>
              </a:rPr>
              <a:t>трансляции и элиминации данных</a:t>
            </a:r>
            <a:endParaRPr lang="ru-RU" altLang="ru-RU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8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8"/>
          <p:cNvSpPr>
            <a:spLocks noGrp="1" noChangeArrowheads="1"/>
          </p:cNvSpPr>
          <p:nvPr>
            <p:ph type="title"/>
          </p:nvPr>
        </p:nvSpPr>
        <p:spPr>
          <a:xfrm>
            <a:off x="1692275" y="152400"/>
            <a:ext cx="6883180" cy="10810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dirty="0" smtClean="0">
                <a:solidFill>
                  <a:schemeClr val="tx2"/>
                </a:solidFill>
              </a:rPr>
              <a:t>Четыре способа отражения операций в учете МСФО</a:t>
            </a:r>
            <a:endParaRPr lang="ru-RU" altLang="ru-RU" dirty="0">
              <a:solidFill>
                <a:schemeClr val="tx2"/>
              </a:solidFill>
            </a:endParaRPr>
          </a:p>
        </p:txBody>
      </p:sp>
      <p:sp>
        <p:nvSpPr>
          <p:cNvPr id="42" name="Прямоугольник с двумя вырезанными противолежащими углами 41"/>
          <p:cNvSpPr/>
          <p:nvPr/>
        </p:nvSpPr>
        <p:spPr bwMode="auto">
          <a:xfrm>
            <a:off x="1621120" y="3899497"/>
            <a:ext cx="1150680" cy="677655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3">
              <a:lumMod val="75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dirty="0" smtClean="0"/>
              <a:t>Документы МСФО</a:t>
            </a:r>
            <a:endParaRPr lang="ru-RU" sz="1200" dirty="0"/>
          </a:p>
        </p:txBody>
      </p:sp>
      <p:sp>
        <p:nvSpPr>
          <p:cNvPr id="49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243888" y="6597650"/>
            <a:ext cx="766762" cy="260350"/>
          </a:xfrm>
        </p:spPr>
        <p:txBody>
          <a:bodyPr/>
          <a:lstStyle/>
          <a:p>
            <a:pPr>
              <a:defRPr/>
            </a:pPr>
            <a:fld id="{C590AB3C-DAE9-4B7E-9BE0-6E242061DBED}" type="slidenum">
              <a:rPr lang="ru-RU" altLang="ru-RU" smtClean="0"/>
              <a:pPr>
                <a:defRPr/>
              </a:pPr>
              <a:t>2</a:t>
            </a:fld>
            <a:endParaRPr lang="ru-RU" altLang="ru-RU" dirty="0"/>
          </a:p>
        </p:txBody>
      </p:sp>
      <p:sp>
        <p:nvSpPr>
          <p:cNvPr id="22" name="Прямоугольник с двумя вырезанными противолежащими углами 21"/>
          <p:cNvSpPr/>
          <p:nvPr/>
        </p:nvSpPr>
        <p:spPr bwMode="auto">
          <a:xfrm>
            <a:off x="6723468" y="1921281"/>
            <a:ext cx="1851987" cy="72008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5">
              <a:lumMod val="75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dirty="0" smtClean="0"/>
              <a:t>Формы сбора данных </a:t>
            </a:r>
          </a:p>
          <a:p>
            <a:pPr algn="ctr"/>
            <a:r>
              <a:rPr lang="ru-RU" sz="1200" dirty="0" smtClean="0"/>
              <a:t>(ОСВ</a:t>
            </a:r>
            <a:r>
              <a:rPr lang="en-US" sz="1200" dirty="0" smtClean="0"/>
              <a:t>, Trial balance</a:t>
            </a:r>
            <a:r>
              <a:rPr lang="ru-RU" sz="1200" dirty="0" smtClean="0"/>
              <a:t>)</a:t>
            </a:r>
            <a:endParaRPr lang="ru-RU" sz="1200" dirty="0"/>
          </a:p>
        </p:txBody>
      </p:sp>
      <p:sp>
        <p:nvSpPr>
          <p:cNvPr id="23" name="Прямоугольник с двумя вырезанными противолежащими углами 22"/>
          <p:cNvSpPr/>
          <p:nvPr/>
        </p:nvSpPr>
        <p:spPr bwMode="auto">
          <a:xfrm>
            <a:off x="4487431" y="3866900"/>
            <a:ext cx="1264578" cy="72008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3">
              <a:lumMod val="75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dirty="0" smtClean="0"/>
              <a:t>Проводки МСФО</a:t>
            </a:r>
            <a:endParaRPr lang="ru-RU" sz="1200" dirty="0"/>
          </a:p>
        </p:txBody>
      </p:sp>
      <p:sp>
        <p:nvSpPr>
          <p:cNvPr id="26" name="Прямоугольник с двумя вырезанными противолежащими углами 25"/>
          <p:cNvSpPr/>
          <p:nvPr/>
        </p:nvSpPr>
        <p:spPr bwMode="auto">
          <a:xfrm>
            <a:off x="6723469" y="3866900"/>
            <a:ext cx="1851987" cy="72008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3">
              <a:lumMod val="75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dirty="0" smtClean="0"/>
              <a:t>Отчетность МСФО</a:t>
            </a:r>
          </a:p>
          <a:p>
            <a:pPr algn="ctr"/>
            <a:r>
              <a:rPr lang="ru-RU" sz="1200" dirty="0"/>
              <a:t>(ОСВ</a:t>
            </a:r>
            <a:r>
              <a:rPr lang="en-US" sz="1200" dirty="0"/>
              <a:t>, Trial balance</a:t>
            </a:r>
            <a:r>
              <a:rPr lang="ru-RU" sz="1200" dirty="0" smtClean="0"/>
              <a:t>)</a:t>
            </a:r>
            <a:endParaRPr lang="ru-RU" sz="1200" dirty="0"/>
          </a:p>
        </p:txBody>
      </p:sp>
      <p:sp>
        <p:nvSpPr>
          <p:cNvPr id="27" name="Прямоугольник с двумя вырезанными противолежащими углами 26"/>
          <p:cNvSpPr/>
          <p:nvPr/>
        </p:nvSpPr>
        <p:spPr bwMode="auto">
          <a:xfrm>
            <a:off x="467897" y="2420888"/>
            <a:ext cx="2303902" cy="64411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5">
              <a:lumMod val="75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dirty="0" smtClean="0"/>
              <a:t>Проводки регламентированного учета</a:t>
            </a:r>
            <a:endParaRPr lang="ru-RU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2988281" y="3758844"/>
            <a:ext cx="1471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Параллельный учет</a:t>
            </a:r>
            <a:endParaRPr lang="ru-RU" sz="1200" b="1" dirty="0"/>
          </a:p>
        </p:txBody>
      </p:sp>
      <p:cxnSp>
        <p:nvCxnSpPr>
          <p:cNvPr id="36" name="Соединительная линия уступом 35"/>
          <p:cNvCxnSpPr>
            <a:stCxn id="23" idx="3"/>
            <a:endCxn id="27" idx="0"/>
          </p:cNvCxnSpPr>
          <p:nvPr/>
        </p:nvCxnSpPr>
        <p:spPr bwMode="auto">
          <a:xfrm rot="16200000" flipV="1">
            <a:off x="3383782" y="2130961"/>
            <a:ext cx="1123957" cy="2347921"/>
          </a:xfrm>
          <a:prstGeom prst="bentConnector2">
            <a:avLst/>
          </a:prstGeom>
          <a:ln w="25400">
            <a:solidFill>
              <a:srgbClr val="0070C0"/>
            </a:solidFill>
            <a:headEnd type="triangle" w="med" len="med"/>
            <a:tailEnd type="none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036664" y="2392063"/>
            <a:ext cx="1471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Трансляция</a:t>
            </a:r>
            <a:endParaRPr lang="ru-RU" sz="1200" b="1" dirty="0"/>
          </a:p>
        </p:txBody>
      </p:sp>
      <p:cxnSp>
        <p:nvCxnSpPr>
          <p:cNvPr id="55" name="Соединительная линия уступом 54"/>
          <p:cNvCxnSpPr>
            <a:stCxn id="42" idx="0"/>
            <a:endCxn id="23" idx="2"/>
          </p:cNvCxnSpPr>
          <p:nvPr/>
        </p:nvCxnSpPr>
        <p:spPr bwMode="auto">
          <a:xfrm flipV="1">
            <a:off x="2771800" y="4226940"/>
            <a:ext cx="1715631" cy="11385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arrow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57"/>
          <p:cNvCxnSpPr>
            <a:stCxn id="23" idx="0"/>
            <a:endCxn id="26" idx="2"/>
          </p:cNvCxnSpPr>
          <p:nvPr/>
        </p:nvCxnSpPr>
        <p:spPr bwMode="auto">
          <a:xfrm>
            <a:off x="5752009" y="4226940"/>
            <a:ext cx="971460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arrow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4" name="Прямоугольник с двумя вырезанными противолежащими углами 23"/>
          <p:cNvSpPr/>
          <p:nvPr/>
        </p:nvSpPr>
        <p:spPr bwMode="auto">
          <a:xfrm>
            <a:off x="5364088" y="5877272"/>
            <a:ext cx="2052954" cy="70949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3">
              <a:lumMod val="75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dirty="0" smtClean="0"/>
              <a:t>Документы МСФО</a:t>
            </a:r>
            <a:endParaRPr lang="ru-RU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5422914" y="5338205"/>
            <a:ext cx="1793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/>
              <a:t>Трансформационные поправки МСФО</a:t>
            </a:r>
            <a:endParaRPr lang="ru-RU" sz="1200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6228184" y="1442691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/>
              <a:t>Общества, ведущие учет в других программных продуктах</a:t>
            </a:r>
            <a:endParaRPr lang="ru-RU" sz="1200" i="1" dirty="0"/>
          </a:p>
        </p:txBody>
      </p:sp>
      <p:cxnSp>
        <p:nvCxnSpPr>
          <p:cNvPr id="44" name="Соединительная линия уступом 35"/>
          <p:cNvCxnSpPr>
            <a:stCxn id="26" idx="3"/>
            <a:endCxn id="22" idx="1"/>
          </p:cNvCxnSpPr>
          <p:nvPr/>
        </p:nvCxnSpPr>
        <p:spPr bwMode="auto">
          <a:xfrm flipH="1" flipV="1">
            <a:off x="7649462" y="2641361"/>
            <a:ext cx="1" cy="1225539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headEnd type="triangle" w="med" len="med"/>
            <a:tailEnd type="none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177612" y="3064998"/>
            <a:ext cx="1471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Трансформация</a:t>
            </a:r>
            <a:endParaRPr lang="ru-RU" sz="1200" b="1" dirty="0"/>
          </a:p>
        </p:txBody>
      </p:sp>
      <p:cxnSp>
        <p:nvCxnSpPr>
          <p:cNvPr id="60" name="Соединительная линия уступом 35"/>
          <p:cNvCxnSpPr>
            <a:stCxn id="23" idx="1"/>
            <a:endCxn id="24" idx="2"/>
          </p:cNvCxnSpPr>
          <p:nvPr/>
        </p:nvCxnSpPr>
        <p:spPr bwMode="auto">
          <a:xfrm rot="16200000" flipH="1">
            <a:off x="4419385" y="5287315"/>
            <a:ext cx="1645038" cy="244368"/>
          </a:xfrm>
          <a:prstGeom prst="bentConnector2">
            <a:avLst/>
          </a:prstGeom>
          <a:ln w="25400">
            <a:solidFill>
              <a:schemeClr val="bg1">
                <a:lumMod val="50000"/>
              </a:schemeClr>
            </a:solidFill>
            <a:prstDash val="sysDash"/>
            <a:headEnd type="triangle" w="med" len="med"/>
            <a:tailEnd type="none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35"/>
          <p:cNvCxnSpPr>
            <a:stCxn id="26" idx="1"/>
            <a:endCxn id="24" idx="0"/>
          </p:cNvCxnSpPr>
          <p:nvPr/>
        </p:nvCxnSpPr>
        <p:spPr bwMode="auto">
          <a:xfrm rot="5400000">
            <a:off x="6710734" y="5293289"/>
            <a:ext cx="1645038" cy="232421"/>
          </a:xfrm>
          <a:prstGeom prst="bentConnector2">
            <a:avLst/>
          </a:prstGeom>
          <a:ln w="25400">
            <a:solidFill>
              <a:schemeClr val="bg1">
                <a:lumMod val="50000"/>
              </a:schemeClr>
            </a:solidFill>
            <a:prstDash val="sysDash"/>
            <a:headEnd type="triangle" w="med" len="med"/>
            <a:tailEnd type="none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841980" y="5587293"/>
            <a:ext cx="1861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Проводки МСФО по шаблону</a:t>
            </a:r>
            <a:endParaRPr lang="ru-RU" sz="12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7596336" y="5178816"/>
            <a:ext cx="1471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Корректируют показатели (строки ОСВ)</a:t>
            </a:r>
            <a:endParaRPr lang="ru-RU" sz="1200" b="1" dirty="0"/>
          </a:p>
        </p:txBody>
      </p:sp>
      <p:sp>
        <p:nvSpPr>
          <p:cNvPr id="57" name="Прямоугольник с двумя вырезанными противолежащими углами 56"/>
          <p:cNvSpPr/>
          <p:nvPr/>
        </p:nvSpPr>
        <p:spPr bwMode="auto">
          <a:xfrm>
            <a:off x="467896" y="3903473"/>
            <a:ext cx="1152128" cy="677655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5">
              <a:lumMod val="75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dirty="0" smtClean="0"/>
              <a:t>Документы РСБУ</a:t>
            </a:r>
            <a:endParaRPr lang="ru-RU" sz="1200" dirty="0"/>
          </a:p>
        </p:txBody>
      </p:sp>
      <p:cxnSp>
        <p:nvCxnSpPr>
          <p:cNvPr id="83" name="Соединительная линия уступом 82"/>
          <p:cNvCxnSpPr/>
          <p:nvPr/>
        </p:nvCxnSpPr>
        <p:spPr bwMode="auto">
          <a:xfrm rot="5400000">
            <a:off x="3319729" y="3895037"/>
            <a:ext cx="964032" cy="2347921"/>
          </a:xfrm>
          <a:prstGeom prst="bentConnector2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none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2" name="Соединительная линия уступом 121"/>
          <p:cNvCxnSpPr/>
          <p:nvPr/>
        </p:nvCxnSpPr>
        <p:spPr bwMode="auto">
          <a:xfrm rot="10800000" flipV="1">
            <a:off x="457414" y="2669062"/>
            <a:ext cx="1" cy="1499358"/>
          </a:xfrm>
          <a:prstGeom prst="bentConnector3">
            <a:avLst>
              <a:gd name="adj1" fmla="val 22860100000"/>
            </a:avLst>
          </a:prstGeom>
          <a:ln w="25400">
            <a:solidFill>
              <a:srgbClr val="0070C0"/>
            </a:solidFill>
            <a:headEnd type="triangle" w="med" len="med"/>
            <a:tailEnd type="none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7" name="Соединительная линия уступом 126"/>
          <p:cNvCxnSpPr/>
          <p:nvPr/>
        </p:nvCxnSpPr>
        <p:spPr bwMode="auto">
          <a:xfrm rot="10800000">
            <a:off x="451064" y="4365103"/>
            <a:ext cx="12700" cy="1308711"/>
          </a:xfrm>
          <a:prstGeom prst="bentConnector3">
            <a:avLst>
              <a:gd name="adj1" fmla="val 1920000"/>
            </a:avLst>
          </a:prstGeom>
          <a:ln w="25400"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none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2" name="Прямоугольник с двумя вырезанными противолежащими углами 71"/>
          <p:cNvSpPr/>
          <p:nvPr/>
        </p:nvSpPr>
        <p:spPr bwMode="auto">
          <a:xfrm>
            <a:off x="467896" y="5224751"/>
            <a:ext cx="2303903" cy="652521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5">
              <a:lumMod val="75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dirty="0" smtClean="0"/>
              <a:t>Данные регистров оперативного учета</a:t>
            </a:r>
            <a:endParaRPr lang="ru-RU" sz="1200" dirty="0"/>
          </a:p>
        </p:txBody>
      </p:sp>
      <p:sp>
        <p:nvSpPr>
          <p:cNvPr id="132" name="Овал 131"/>
          <p:cNvSpPr/>
          <p:nvPr/>
        </p:nvSpPr>
        <p:spPr bwMode="auto">
          <a:xfrm>
            <a:off x="90606" y="4831419"/>
            <a:ext cx="288032" cy="288032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/>
              <a:t>1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3" name="Овал 132"/>
          <p:cNvSpPr/>
          <p:nvPr/>
        </p:nvSpPr>
        <p:spPr bwMode="auto">
          <a:xfrm>
            <a:off x="4487431" y="5385357"/>
            <a:ext cx="288032" cy="288032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/>
              <a:t>1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4" name="Овал 133"/>
          <p:cNvSpPr/>
          <p:nvPr/>
        </p:nvSpPr>
        <p:spPr bwMode="auto">
          <a:xfrm>
            <a:off x="4520210" y="2598927"/>
            <a:ext cx="288032" cy="288032"/>
          </a:xfrm>
          <a:prstGeom prst="ellipse">
            <a:avLst/>
          </a:prstGeom>
          <a:solidFill>
            <a:srgbClr val="00B0F0"/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2</a:t>
            </a:r>
          </a:p>
        </p:txBody>
      </p:sp>
      <p:sp>
        <p:nvSpPr>
          <p:cNvPr id="135" name="Овал 134"/>
          <p:cNvSpPr/>
          <p:nvPr/>
        </p:nvSpPr>
        <p:spPr bwMode="auto">
          <a:xfrm>
            <a:off x="90606" y="3254130"/>
            <a:ext cx="288032" cy="288032"/>
          </a:xfrm>
          <a:prstGeom prst="ellipse">
            <a:avLst/>
          </a:prstGeom>
          <a:solidFill>
            <a:srgbClr val="00B0F0"/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2</a:t>
            </a:r>
          </a:p>
        </p:txBody>
      </p:sp>
      <p:sp>
        <p:nvSpPr>
          <p:cNvPr id="136" name="Овал 135"/>
          <p:cNvSpPr/>
          <p:nvPr/>
        </p:nvSpPr>
        <p:spPr bwMode="auto">
          <a:xfrm>
            <a:off x="1475831" y="4082924"/>
            <a:ext cx="288032" cy="288032"/>
          </a:xfrm>
          <a:prstGeom prst="ellipse">
            <a:avLst/>
          </a:prstGeom>
          <a:solidFill>
            <a:schemeClr val="accent2"/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3</a:t>
            </a:r>
          </a:p>
        </p:txBody>
      </p:sp>
      <p:sp>
        <p:nvSpPr>
          <p:cNvPr id="137" name="Овал 136"/>
          <p:cNvSpPr/>
          <p:nvPr/>
        </p:nvSpPr>
        <p:spPr bwMode="auto">
          <a:xfrm>
            <a:off x="7488324" y="2886959"/>
            <a:ext cx="288032" cy="2880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/>
              <a:t>4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581839" y="1442691"/>
            <a:ext cx="270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/>
              <a:t>Общества, ведущие учет в </a:t>
            </a:r>
          </a:p>
          <a:p>
            <a:pPr algn="ctr"/>
            <a:r>
              <a:rPr lang="en-US" sz="1200" i="1" dirty="0" smtClean="0"/>
              <a:t>1C</a:t>
            </a:r>
            <a:r>
              <a:rPr lang="ru-RU" sz="1200" i="1" dirty="0" smtClean="0"/>
              <a:t>: Управление Холдингом </a:t>
            </a:r>
            <a:r>
              <a:rPr lang="en-US" sz="1200" i="1" dirty="0" smtClean="0"/>
              <a:t>ERP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21801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ChangeArrowheads="1"/>
          </p:cNvSpPr>
          <p:nvPr>
            <p:ph type="title"/>
          </p:nvPr>
        </p:nvSpPr>
        <p:spPr>
          <a:xfrm>
            <a:off x="1692275" y="152400"/>
            <a:ext cx="6840165" cy="1081088"/>
          </a:xfrm>
        </p:spPr>
        <p:txBody>
          <a:bodyPr/>
          <a:lstStyle/>
          <a:p>
            <a:pPr eaLnBrk="1" hangingPunct="1"/>
            <a:r>
              <a:rPr lang="ru-RU" altLang="en-US" dirty="0" smtClean="0"/>
              <a:t>Выбор способа трансляции данных РСБУ в МСФО</a:t>
            </a:r>
            <a:endParaRPr lang="en-US" altLang="en-US" sz="18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42368"/>
            <a:ext cx="7704856" cy="3077292"/>
          </a:xfrm>
          <a:prstGeom prst="rect">
            <a:avLst/>
          </a:prstGeom>
        </p:spPr>
      </p:pic>
      <p:sp>
        <p:nvSpPr>
          <p:cNvPr id="10" name="Прямоугольная выноска 9"/>
          <p:cNvSpPr/>
          <p:nvPr/>
        </p:nvSpPr>
        <p:spPr bwMode="auto">
          <a:xfrm>
            <a:off x="557808" y="4869160"/>
            <a:ext cx="3024336" cy="1008112"/>
          </a:xfrm>
          <a:prstGeom prst="wedgeRectCallout">
            <a:avLst>
              <a:gd name="adj1" fmla="val 28375"/>
              <a:gd name="adj2" fmla="val -134719"/>
            </a:avLst>
          </a:prstGeom>
          <a:solidFill>
            <a:schemeClr val="accent5">
              <a:lumMod val="9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200" dirty="0" smtClean="0"/>
              <a:t>Каждый документ РСБУ  в момент его проведения переносится в МСФО отдельным документом «Трансляция» </a:t>
            </a:r>
            <a:endParaRPr lang="ru-RU" sz="1200" dirty="0"/>
          </a:p>
        </p:txBody>
      </p:sp>
      <p:sp>
        <p:nvSpPr>
          <p:cNvPr id="12" name="Прямоугольная выноска 11"/>
          <p:cNvSpPr/>
          <p:nvPr/>
        </p:nvSpPr>
        <p:spPr bwMode="auto">
          <a:xfrm>
            <a:off x="5868144" y="2780928"/>
            <a:ext cx="3024336" cy="1008112"/>
          </a:xfrm>
          <a:prstGeom prst="wedgeRectCallout">
            <a:avLst>
              <a:gd name="adj1" fmla="val -98023"/>
              <a:gd name="adj2" fmla="val 6376"/>
            </a:avLst>
          </a:prstGeom>
          <a:solidFill>
            <a:schemeClr val="tx1">
              <a:lumMod val="10000"/>
              <a:lumOff val="9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200" dirty="0" smtClean="0"/>
              <a:t>Один документ «Трансляция» переносит в МСФО все проводки за выбранный период </a:t>
            </a:r>
            <a:endParaRPr lang="ru-RU" sz="1200" dirty="0"/>
          </a:p>
        </p:txBody>
      </p:sp>
      <p:sp>
        <p:nvSpPr>
          <p:cNvPr id="13" name="Стрелка вправо 12"/>
          <p:cNvSpPr/>
          <p:nvPr/>
        </p:nvSpPr>
        <p:spPr bwMode="auto">
          <a:xfrm>
            <a:off x="3779912" y="5049180"/>
            <a:ext cx="461061" cy="648072"/>
          </a:xfrm>
          <a:prstGeom prst="rightArrow">
            <a:avLst/>
          </a:prstGeom>
          <a:solidFill>
            <a:schemeClr val="tx1">
              <a:lumMod val="10000"/>
              <a:lumOff val="9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 bwMode="auto">
          <a:xfrm>
            <a:off x="4499992" y="4869160"/>
            <a:ext cx="3024336" cy="1008112"/>
          </a:xfrm>
          <a:prstGeom prst="wedgeRectCallout">
            <a:avLst>
              <a:gd name="adj1" fmla="val 25436"/>
              <a:gd name="adj2" fmla="val -33937"/>
            </a:avLst>
          </a:prstGeom>
          <a:noFill/>
          <a:ln w="444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200" dirty="0" smtClean="0"/>
              <a:t>Если в момент проведения документа РСБУ в МСФО период уже закрыт, документ РСБУ отражается в МСФО следующим открытым периодом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7572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3"/>
          <a:stretch/>
        </p:blipFill>
        <p:spPr>
          <a:xfrm>
            <a:off x="335359" y="2492896"/>
            <a:ext cx="8153671" cy="3969960"/>
          </a:xfrm>
          <a:prstGeom prst="rect">
            <a:avLst/>
          </a:prstGeom>
        </p:spPr>
      </p:pic>
      <p:sp>
        <p:nvSpPr>
          <p:cNvPr id="10" name="Прямоугольная выноска 9"/>
          <p:cNvSpPr/>
          <p:nvPr/>
        </p:nvSpPr>
        <p:spPr bwMode="auto">
          <a:xfrm>
            <a:off x="5940152" y="1268760"/>
            <a:ext cx="3024336" cy="1008112"/>
          </a:xfrm>
          <a:prstGeom prst="wedgeRectCallout">
            <a:avLst>
              <a:gd name="adj1" fmla="val -17817"/>
              <a:gd name="adj2" fmla="val 93301"/>
            </a:avLst>
          </a:prstGeom>
          <a:solidFill>
            <a:schemeClr val="accent5">
              <a:lumMod val="9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200" dirty="0" smtClean="0"/>
              <a:t>Перед проведением трансляции данных необходимо установить соответствия между счетами РСБУ и МСФО </a:t>
            </a:r>
            <a:endParaRPr lang="ru-RU" sz="1200" dirty="0"/>
          </a:p>
        </p:txBody>
      </p:sp>
      <p:sp>
        <p:nvSpPr>
          <p:cNvPr id="13" name="Стрелка вправо 12"/>
          <p:cNvSpPr/>
          <p:nvPr/>
        </p:nvSpPr>
        <p:spPr bwMode="auto">
          <a:xfrm rot="10800000">
            <a:off x="5191059" y="1448780"/>
            <a:ext cx="461061" cy="648072"/>
          </a:xfrm>
          <a:prstGeom prst="rightArrow">
            <a:avLst/>
          </a:prstGeom>
          <a:solidFill>
            <a:schemeClr val="tx1">
              <a:lumMod val="10000"/>
              <a:lumOff val="9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title"/>
          </p:nvPr>
        </p:nvSpPr>
        <p:spPr>
          <a:xfrm>
            <a:off x="1692275" y="152400"/>
            <a:ext cx="6840165" cy="1081088"/>
          </a:xfrm>
        </p:spPr>
        <p:txBody>
          <a:bodyPr/>
          <a:lstStyle/>
          <a:p>
            <a:pPr eaLnBrk="1" hangingPunct="1"/>
            <a:r>
              <a:rPr lang="ru-RU" altLang="en-US" dirty="0" smtClean="0"/>
              <a:t>Установка соответствий счетов РСБУ и МСФО</a:t>
            </a:r>
            <a:endParaRPr lang="en-US" altLang="en-US" sz="1800" dirty="0" smtClean="0"/>
          </a:p>
        </p:txBody>
      </p:sp>
      <p:sp>
        <p:nvSpPr>
          <p:cNvPr id="14" name="Прямоугольная выноска 13"/>
          <p:cNvSpPr/>
          <p:nvPr/>
        </p:nvSpPr>
        <p:spPr bwMode="auto">
          <a:xfrm>
            <a:off x="1979712" y="1268759"/>
            <a:ext cx="3024336" cy="1008112"/>
          </a:xfrm>
          <a:prstGeom prst="wedgeRectCallout">
            <a:avLst>
              <a:gd name="adj1" fmla="val 25436"/>
              <a:gd name="adj2" fmla="val -33937"/>
            </a:avLst>
          </a:prstGeom>
          <a:noFill/>
          <a:ln w="444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200" dirty="0" smtClean="0"/>
              <a:t>Для каждого счета РСБУ может быть установлено соответствие нескольким счетам МСФО с отбором по аналитике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0788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ChangeArrowheads="1"/>
          </p:cNvSpPr>
          <p:nvPr>
            <p:ph type="title"/>
          </p:nvPr>
        </p:nvSpPr>
        <p:spPr>
          <a:xfrm>
            <a:off x="1692275" y="152400"/>
            <a:ext cx="6840165" cy="1081088"/>
          </a:xfrm>
        </p:spPr>
        <p:txBody>
          <a:bodyPr/>
          <a:lstStyle/>
          <a:p>
            <a:pPr eaLnBrk="1" hangingPunct="1"/>
            <a:r>
              <a:rPr lang="ru-RU" altLang="en-US" dirty="0" smtClean="0"/>
              <a:t>Выбор шаблона трансляции и направления трансляции РСБУ - МСФО</a:t>
            </a:r>
            <a:endParaRPr lang="en-US" altLang="en-US" sz="1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40"/>
          <a:stretch/>
        </p:blipFill>
        <p:spPr bwMode="auto">
          <a:xfrm>
            <a:off x="1547664" y="1187748"/>
            <a:ext cx="7266260" cy="182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ая выноска 10"/>
          <p:cNvSpPr/>
          <p:nvPr/>
        </p:nvSpPr>
        <p:spPr bwMode="auto">
          <a:xfrm>
            <a:off x="755576" y="3105772"/>
            <a:ext cx="3575992" cy="504056"/>
          </a:xfrm>
          <a:prstGeom prst="wedgeRectCallout">
            <a:avLst>
              <a:gd name="adj1" fmla="val 25436"/>
              <a:gd name="adj2" fmla="val -33937"/>
            </a:avLst>
          </a:prstGeom>
          <a:noFill/>
          <a:ln w="444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smtClean="0"/>
              <a:t>Регистр бухгалтерии – Регистр бухгалтерии</a:t>
            </a:r>
            <a:endParaRPr lang="ru-RU" sz="1200" b="1" dirty="0"/>
          </a:p>
        </p:txBody>
      </p:sp>
      <p:sp>
        <p:nvSpPr>
          <p:cNvPr id="12" name="Прямоугольная выноска 11"/>
          <p:cNvSpPr/>
          <p:nvPr/>
        </p:nvSpPr>
        <p:spPr bwMode="auto">
          <a:xfrm>
            <a:off x="1595264" y="4113884"/>
            <a:ext cx="3024336" cy="1259332"/>
          </a:xfrm>
          <a:prstGeom prst="wedgeRectCallout">
            <a:avLst>
              <a:gd name="adj1" fmla="val -40913"/>
              <a:gd name="adj2" fmla="val -86848"/>
            </a:avLst>
          </a:prstGeom>
          <a:solidFill>
            <a:schemeClr val="accent5">
              <a:lumMod val="9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200" dirty="0" smtClean="0"/>
              <a:t>Используется для транзакционной модели учета, если учет РСБУ и МСФО ведется в одной </a:t>
            </a:r>
            <a:r>
              <a:rPr lang="ru-RU" sz="1200" dirty="0"/>
              <a:t>базе </a:t>
            </a:r>
            <a:r>
              <a:rPr lang="ru-RU" sz="1200" dirty="0" smtClean="0"/>
              <a:t>либо для переноса данных из </a:t>
            </a:r>
            <a:r>
              <a:rPr lang="ru-RU" sz="1200" dirty="0"/>
              <a:t>внешних информационных баз 1С </a:t>
            </a:r>
          </a:p>
        </p:txBody>
      </p:sp>
      <p:sp>
        <p:nvSpPr>
          <p:cNvPr id="15" name="Прямоугольная выноска 14"/>
          <p:cNvSpPr/>
          <p:nvPr/>
        </p:nvSpPr>
        <p:spPr bwMode="auto">
          <a:xfrm>
            <a:off x="4619600" y="3105772"/>
            <a:ext cx="3575992" cy="504056"/>
          </a:xfrm>
          <a:prstGeom prst="wedgeRectCallout">
            <a:avLst>
              <a:gd name="adj1" fmla="val 25436"/>
              <a:gd name="adj2" fmla="val -33937"/>
            </a:avLst>
          </a:prstGeom>
          <a:noFill/>
          <a:ln w="444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smtClean="0"/>
              <a:t>Регистр бухгалтерии – Показатели ОСВ</a:t>
            </a:r>
            <a:endParaRPr lang="ru-RU" sz="1200" b="1" dirty="0"/>
          </a:p>
        </p:txBody>
      </p:sp>
      <p:sp>
        <p:nvSpPr>
          <p:cNvPr id="16" name="Прямоугольная выноска 15"/>
          <p:cNvSpPr/>
          <p:nvPr/>
        </p:nvSpPr>
        <p:spPr bwMode="auto">
          <a:xfrm>
            <a:off x="5810448" y="4113884"/>
            <a:ext cx="3024336" cy="1259332"/>
          </a:xfrm>
          <a:prstGeom prst="wedgeRectCallout">
            <a:avLst>
              <a:gd name="adj1" fmla="val -40913"/>
              <a:gd name="adj2" fmla="val -86848"/>
            </a:avLst>
          </a:prstGeom>
          <a:solidFill>
            <a:schemeClr val="accent5">
              <a:lumMod val="9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200" dirty="0" smtClean="0"/>
              <a:t>Может быть использован при  транзакционной модели учета в случае переноса данных РСБУ в МСФО в агрегированном виде (оборотно-сальдовые ведомости)</a:t>
            </a:r>
            <a:endParaRPr lang="ru-RU" sz="1200" dirty="0"/>
          </a:p>
        </p:txBody>
      </p:sp>
      <p:sp>
        <p:nvSpPr>
          <p:cNvPr id="17" name="Прямоугольная выноска 16"/>
          <p:cNvSpPr/>
          <p:nvPr/>
        </p:nvSpPr>
        <p:spPr bwMode="auto">
          <a:xfrm>
            <a:off x="755576" y="6021288"/>
            <a:ext cx="3575992" cy="504056"/>
          </a:xfrm>
          <a:prstGeom prst="wedgeRectCallout">
            <a:avLst>
              <a:gd name="adj1" fmla="val 25436"/>
              <a:gd name="adj2" fmla="val -33937"/>
            </a:avLst>
          </a:prstGeom>
          <a:noFill/>
          <a:ln w="444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smtClean="0"/>
              <a:t>Показатели ОСВ – Показатели ОСВ</a:t>
            </a:r>
            <a:endParaRPr lang="ru-RU" sz="1200" b="1" dirty="0"/>
          </a:p>
        </p:txBody>
      </p:sp>
      <p:sp>
        <p:nvSpPr>
          <p:cNvPr id="18" name="Прямоугольная выноска 17"/>
          <p:cNvSpPr/>
          <p:nvPr/>
        </p:nvSpPr>
        <p:spPr bwMode="auto">
          <a:xfrm>
            <a:off x="5339680" y="5661248"/>
            <a:ext cx="3495104" cy="1008112"/>
          </a:xfrm>
          <a:prstGeom prst="wedgeRectCallout">
            <a:avLst>
              <a:gd name="adj1" fmla="val -75945"/>
              <a:gd name="adj2" fmla="val -3703"/>
            </a:avLst>
          </a:prstGeom>
          <a:solidFill>
            <a:schemeClr val="accent5">
              <a:lumMod val="9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200" dirty="0" smtClean="0"/>
              <a:t>Используется в случае трансформационной модели учета и переносе данных  РСБУ из других учетных систем (не 1С) в виде показателей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238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ChangeArrowheads="1"/>
          </p:cNvSpPr>
          <p:nvPr>
            <p:ph type="title"/>
          </p:nvPr>
        </p:nvSpPr>
        <p:spPr>
          <a:xfrm>
            <a:off x="1692275" y="152400"/>
            <a:ext cx="6840165" cy="1081088"/>
          </a:xfrm>
        </p:spPr>
        <p:txBody>
          <a:bodyPr/>
          <a:lstStyle/>
          <a:p>
            <a:pPr eaLnBrk="1" hangingPunct="1"/>
            <a:r>
              <a:rPr lang="ru-RU" altLang="en-US" dirty="0" smtClean="0"/>
              <a:t>Проведение документа «Трансляция»</a:t>
            </a:r>
            <a:endParaRPr lang="en-US" altLang="en-US" sz="18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26" b="9110"/>
          <a:stretch/>
        </p:blipFill>
        <p:spPr>
          <a:xfrm>
            <a:off x="899592" y="2131628"/>
            <a:ext cx="7020272" cy="4568800"/>
          </a:xfrm>
          <a:prstGeom prst="rect">
            <a:avLst/>
          </a:prstGeom>
        </p:spPr>
      </p:pic>
      <p:sp>
        <p:nvSpPr>
          <p:cNvPr id="8" name="Прямоугольная выноска 7"/>
          <p:cNvSpPr/>
          <p:nvPr/>
        </p:nvSpPr>
        <p:spPr bwMode="auto">
          <a:xfrm>
            <a:off x="3670672" y="1092684"/>
            <a:ext cx="3168352" cy="1008112"/>
          </a:xfrm>
          <a:prstGeom prst="wedgeRectCallout">
            <a:avLst>
              <a:gd name="adj1" fmla="val -77008"/>
              <a:gd name="adj2" fmla="val 76924"/>
            </a:avLst>
          </a:prstGeom>
          <a:solidFill>
            <a:schemeClr val="tx1">
              <a:lumMod val="10000"/>
              <a:lumOff val="9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200" dirty="0" smtClean="0"/>
              <a:t>Перенести в МСФО все проводки за выбранный период можно создав документ Трансляция (в случае выбора способа «Сводные проводки по датам»)</a:t>
            </a:r>
            <a:endParaRPr lang="ru-RU" sz="1200" dirty="0"/>
          </a:p>
        </p:txBody>
      </p:sp>
      <p:sp>
        <p:nvSpPr>
          <p:cNvPr id="10" name="Прямоугольная выноска 9"/>
          <p:cNvSpPr/>
          <p:nvPr/>
        </p:nvSpPr>
        <p:spPr bwMode="auto">
          <a:xfrm>
            <a:off x="5796136" y="2348880"/>
            <a:ext cx="3024336" cy="1008112"/>
          </a:xfrm>
          <a:prstGeom prst="wedgeRectCallout">
            <a:avLst>
              <a:gd name="adj1" fmla="val -17817"/>
              <a:gd name="adj2" fmla="val 93301"/>
            </a:avLst>
          </a:prstGeom>
          <a:solidFill>
            <a:schemeClr val="accent5">
              <a:lumMod val="9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200" dirty="0" smtClean="0"/>
              <a:t>Документ заполняется автоматически. Необходимо выбрать шаблон трансляции, в котором определить «Направление трансляции»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1747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ChangeArrowheads="1"/>
          </p:cNvSpPr>
          <p:nvPr>
            <p:ph type="title"/>
          </p:nvPr>
        </p:nvSpPr>
        <p:spPr>
          <a:xfrm>
            <a:off x="1692275" y="152400"/>
            <a:ext cx="6840165" cy="1081088"/>
          </a:xfrm>
        </p:spPr>
        <p:txBody>
          <a:bodyPr/>
          <a:lstStyle/>
          <a:p>
            <a:pPr eaLnBrk="1" hangingPunct="1"/>
            <a:r>
              <a:rPr lang="ru-RU" altLang="en-US" dirty="0" smtClean="0"/>
              <a:t>Выверка трансляции проводок</a:t>
            </a:r>
            <a:endParaRPr lang="en-US" altLang="en-US" sz="1800" dirty="0" smtClean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24" y="2060848"/>
            <a:ext cx="8881710" cy="4500242"/>
          </a:xfrm>
          <a:prstGeom prst="rect">
            <a:avLst/>
          </a:prstGeom>
        </p:spPr>
      </p:pic>
      <p:sp>
        <p:nvSpPr>
          <p:cNvPr id="13" name="Прямоугольная выноска 12"/>
          <p:cNvSpPr/>
          <p:nvPr/>
        </p:nvSpPr>
        <p:spPr bwMode="auto">
          <a:xfrm>
            <a:off x="6026098" y="1052736"/>
            <a:ext cx="3024336" cy="1475356"/>
          </a:xfrm>
          <a:prstGeom prst="wedgeRectCallout">
            <a:avLst>
              <a:gd name="adj1" fmla="val -36714"/>
              <a:gd name="adj2" fmla="val 98513"/>
            </a:avLst>
          </a:prstGeom>
          <a:solidFill>
            <a:schemeClr val="accent5">
              <a:lumMod val="90000"/>
            </a:schemeClr>
          </a:solidFill>
          <a:ln w="444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200" dirty="0" smtClean="0"/>
              <a:t>После проведения документа Трансляция, необходимо проверить полноту переноса данных и отсутствие ошибок  в настройки соответствий счетов при помощи отчета «Выверка трансляции»</a:t>
            </a:r>
            <a:endParaRPr lang="ru-RU" sz="1200" dirty="0"/>
          </a:p>
        </p:txBody>
      </p:sp>
      <p:sp>
        <p:nvSpPr>
          <p:cNvPr id="14" name="Прямоугольная выноска 13"/>
          <p:cNvSpPr/>
          <p:nvPr/>
        </p:nvSpPr>
        <p:spPr bwMode="auto">
          <a:xfrm>
            <a:off x="2339752" y="1052736"/>
            <a:ext cx="3686346" cy="1475356"/>
          </a:xfrm>
          <a:prstGeom prst="wedgeRectCallout">
            <a:avLst>
              <a:gd name="adj1" fmla="val 25436"/>
              <a:gd name="adj2" fmla="val -33937"/>
            </a:avLst>
          </a:prstGeom>
          <a:solidFill>
            <a:schemeClr val="bg1"/>
          </a:solidFill>
          <a:ln w="444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200" dirty="0" smtClean="0"/>
              <a:t>Проводки с использованием элементов справочников </a:t>
            </a:r>
            <a:r>
              <a:rPr lang="ru-RU" sz="1200" i="1" dirty="0" smtClean="0"/>
              <a:t>Основные средства, Нематериальные активы, Объекты строительства </a:t>
            </a:r>
            <a:r>
              <a:rPr lang="ru-RU" sz="1200" dirty="0" smtClean="0"/>
              <a:t>по которым выбран вариант учета </a:t>
            </a:r>
            <a:r>
              <a:rPr lang="ru-RU" sz="1200" b="1" dirty="0" smtClean="0"/>
              <a:t>«Параллельный учет» </a:t>
            </a:r>
            <a:r>
              <a:rPr lang="ru-RU" sz="1200" dirty="0" smtClean="0"/>
              <a:t>не переносятся в МСФО документом Трансляция. Эти данные переносятся в МСФО документом «Ввод событий ВНА»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9581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ChangeArrowheads="1"/>
          </p:cNvSpPr>
          <p:nvPr>
            <p:ph type="title"/>
          </p:nvPr>
        </p:nvSpPr>
        <p:spPr>
          <a:xfrm>
            <a:off x="1692275" y="152400"/>
            <a:ext cx="7164201" cy="1081088"/>
          </a:xfrm>
        </p:spPr>
        <p:txBody>
          <a:bodyPr/>
          <a:lstStyle/>
          <a:p>
            <a:pPr eaLnBrk="1" hangingPunct="1"/>
            <a:r>
              <a:rPr lang="ru-RU" altLang="en-US" dirty="0" smtClean="0"/>
              <a:t>Трансформационные корректировки МСФО могут формироваться</a:t>
            </a:r>
            <a:r>
              <a:rPr lang="en-US" altLang="en-US" dirty="0" smtClean="0"/>
              <a:t> </a:t>
            </a:r>
            <a:r>
              <a:rPr lang="ru-RU" altLang="en-US" dirty="0" smtClean="0"/>
              <a:t>на основе произвольного источника данных</a:t>
            </a:r>
            <a:endParaRPr lang="en-US" altLang="en-US" sz="1800" dirty="0" smtClean="0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244408" y="6493562"/>
            <a:ext cx="766762" cy="260350"/>
          </a:xfrm>
        </p:spPr>
        <p:txBody>
          <a:bodyPr/>
          <a:lstStyle/>
          <a:p>
            <a:pPr>
              <a:defRPr/>
            </a:pPr>
            <a:fld id="{C590AB3C-DAE9-4B7E-9BE0-6E242061DBED}" type="slidenum">
              <a:rPr lang="ru-RU" altLang="ru-RU" smtClean="0"/>
              <a:pPr>
                <a:defRPr/>
              </a:pPr>
              <a:t>8</a:t>
            </a:fld>
            <a:endParaRPr lang="ru-RU" altLang="ru-RU" dirty="0"/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 bwMode="auto">
          <a:xfrm>
            <a:off x="251520" y="1628800"/>
            <a:ext cx="2376264" cy="1440159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5">
              <a:lumMod val="75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dirty="0" smtClean="0"/>
              <a:t>Данные оперативного учета</a:t>
            </a:r>
            <a:endParaRPr lang="ru-RU" sz="1400" dirty="0"/>
          </a:p>
        </p:txBody>
      </p:sp>
      <p:sp>
        <p:nvSpPr>
          <p:cNvPr id="56" name="Прямоугольная выноска 55"/>
          <p:cNvSpPr/>
          <p:nvPr/>
        </p:nvSpPr>
        <p:spPr bwMode="auto">
          <a:xfrm>
            <a:off x="3002329" y="5408984"/>
            <a:ext cx="3326875" cy="1152128"/>
          </a:xfrm>
          <a:prstGeom prst="wedgeRectCallout">
            <a:avLst>
              <a:gd name="adj1" fmla="val -5410"/>
              <a:gd name="adj2" fmla="val -92280"/>
            </a:avLst>
          </a:prstGeom>
          <a:solidFill>
            <a:schemeClr val="accent1">
              <a:lumMod val="40000"/>
              <a:lumOff val="6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400" dirty="0" smtClean="0"/>
              <a:t>Источником данных для трансформационных корректировок  могут выступать любые показатели, хранящиеся в системе. </a:t>
            </a:r>
            <a:endParaRPr lang="ru-RU" sz="1400" dirty="0"/>
          </a:p>
        </p:txBody>
      </p:sp>
      <p:sp>
        <p:nvSpPr>
          <p:cNvPr id="59" name="Прямоугольная выноска 58"/>
          <p:cNvSpPr/>
          <p:nvPr/>
        </p:nvSpPr>
        <p:spPr bwMode="auto">
          <a:xfrm>
            <a:off x="3419872" y="2348880"/>
            <a:ext cx="2340260" cy="2376264"/>
          </a:xfrm>
          <a:prstGeom prst="wedgeRectCallout">
            <a:avLst>
              <a:gd name="adj1" fmla="val -5931"/>
              <a:gd name="adj2" fmla="val -18324"/>
            </a:avLst>
          </a:prstGeom>
          <a:solidFill>
            <a:schemeClr val="accent4">
              <a:lumMod val="10000"/>
              <a:lumOff val="90000"/>
            </a:schemeClr>
          </a:solidFill>
          <a:ln w="44450" cap="flat" cmpd="sng" algn="ctr">
            <a:solidFill>
              <a:schemeClr val="tx1">
                <a:lumMod val="10000"/>
                <a:lumOff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 smtClean="0"/>
              <a:t>Трансформационные корректировки МСФО</a:t>
            </a:r>
            <a:endParaRPr lang="ru-RU" sz="1400" b="1" dirty="0"/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 bwMode="auto">
          <a:xfrm>
            <a:off x="6516216" y="1628799"/>
            <a:ext cx="2340260" cy="1440159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5">
              <a:lumMod val="75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dirty="0" smtClean="0"/>
              <a:t>Данные внешних информационных систем</a:t>
            </a:r>
            <a:endParaRPr lang="ru-RU" sz="1400" dirty="0"/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 bwMode="auto">
          <a:xfrm>
            <a:off x="6516216" y="4153030"/>
            <a:ext cx="2340260" cy="1476164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5">
              <a:lumMod val="75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dirty="0" smtClean="0"/>
              <a:t>Данные регламентированного учета</a:t>
            </a:r>
            <a:endParaRPr lang="ru-RU" sz="1400" dirty="0"/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 bwMode="auto">
          <a:xfrm>
            <a:off x="251520" y="4149080"/>
            <a:ext cx="2365300" cy="1476164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5">
              <a:lumMod val="75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dirty="0" smtClean="0"/>
              <a:t>Показатели отчетов</a:t>
            </a:r>
            <a:endParaRPr lang="ru-RU" sz="1400" dirty="0"/>
          </a:p>
        </p:txBody>
      </p:sp>
      <p:sp>
        <p:nvSpPr>
          <p:cNvPr id="16" name="Стрелка вправо 15"/>
          <p:cNvSpPr/>
          <p:nvPr/>
        </p:nvSpPr>
        <p:spPr bwMode="auto">
          <a:xfrm>
            <a:off x="2771800" y="4153030"/>
            <a:ext cx="461061" cy="648072"/>
          </a:xfrm>
          <a:prstGeom prst="rightArrow">
            <a:avLst/>
          </a:prstGeom>
          <a:solidFill>
            <a:schemeClr val="tx1">
              <a:lumMod val="10000"/>
              <a:lumOff val="9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Стрелка вправо 16"/>
          <p:cNvSpPr/>
          <p:nvPr/>
        </p:nvSpPr>
        <p:spPr bwMode="auto">
          <a:xfrm>
            <a:off x="2771800" y="2420887"/>
            <a:ext cx="461061" cy="648072"/>
          </a:xfrm>
          <a:prstGeom prst="rightArrow">
            <a:avLst/>
          </a:prstGeom>
          <a:solidFill>
            <a:schemeClr val="tx1">
              <a:lumMod val="10000"/>
              <a:lumOff val="9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Стрелка вправо 17"/>
          <p:cNvSpPr/>
          <p:nvPr/>
        </p:nvSpPr>
        <p:spPr bwMode="auto">
          <a:xfrm rot="10800000">
            <a:off x="5868144" y="4149080"/>
            <a:ext cx="461061" cy="648072"/>
          </a:xfrm>
          <a:prstGeom prst="rightArrow">
            <a:avLst/>
          </a:prstGeom>
          <a:solidFill>
            <a:schemeClr val="tx1">
              <a:lumMod val="10000"/>
              <a:lumOff val="9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Стрелка вправо 18"/>
          <p:cNvSpPr/>
          <p:nvPr/>
        </p:nvSpPr>
        <p:spPr bwMode="auto">
          <a:xfrm rot="10800000">
            <a:off x="5896217" y="2420886"/>
            <a:ext cx="461061" cy="648072"/>
          </a:xfrm>
          <a:prstGeom prst="rightArrow">
            <a:avLst/>
          </a:prstGeom>
          <a:solidFill>
            <a:schemeClr val="tx1">
              <a:lumMod val="10000"/>
              <a:lumOff val="9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8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ChangeArrowheads="1"/>
          </p:cNvSpPr>
          <p:nvPr>
            <p:ph type="title"/>
          </p:nvPr>
        </p:nvSpPr>
        <p:spPr>
          <a:xfrm>
            <a:off x="1692275" y="152400"/>
            <a:ext cx="7029365" cy="1081088"/>
          </a:xfrm>
        </p:spPr>
        <p:txBody>
          <a:bodyPr/>
          <a:lstStyle/>
          <a:p>
            <a:pPr eaLnBrk="1" hangingPunct="1"/>
            <a:r>
              <a:rPr lang="ru-RU" altLang="en-US" dirty="0" smtClean="0"/>
              <a:t>Шаг1: Задаем </a:t>
            </a:r>
            <a:r>
              <a:rPr lang="ru-RU" altLang="en-US" dirty="0"/>
              <a:t>и</a:t>
            </a:r>
            <a:r>
              <a:rPr lang="ru-RU" altLang="en-US" dirty="0" smtClean="0"/>
              <a:t>сточник данных для трансформационной корректировки в виде операнда</a:t>
            </a:r>
            <a:endParaRPr lang="en-US" altLang="en-US" sz="1800" dirty="0" smtClean="0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244408" y="6493562"/>
            <a:ext cx="766762" cy="260350"/>
          </a:xfrm>
        </p:spPr>
        <p:txBody>
          <a:bodyPr/>
          <a:lstStyle/>
          <a:p>
            <a:pPr>
              <a:defRPr/>
            </a:pPr>
            <a:fld id="{C590AB3C-DAE9-4B7E-9BE0-6E242061DBED}" type="slidenum">
              <a:rPr lang="ru-RU" altLang="ru-RU" smtClean="0"/>
              <a:pPr>
                <a:defRPr/>
              </a:pPr>
              <a:t>9</a:t>
            </a:fld>
            <a:endParaRPr lang="ru-RU" alt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16" y="1267400"/>
            <a:ext cx="6700272" cy="5245393"/>
          </a:xfrm>
          <a:prstGeom prst="rect">
            <a:avLst/>
          </a:prstGeom>
        </p:spPr>
      </p:pic>
      <p:sp>
        <p:nvSpPr>
          <p:cNvPr id="24" name="Прямоугольная выноска 23"/>
          <p:cNvSpPr/>
          <p:nvPr/>
        </p:nvSpPr>
        <p:spPr bwMode="auto">
          <a:xfrm>
            <a:off x="4283968" y="3355610"/>
            <a:ext cx="4437672" cy="1441541"/>
          </a:xfrm>
          <a:prstGeom prst="wedgeRectCallout">
            <a:avLst>
              <a:gd name="adj1" fmla="val -54921"/>
              <a:gd name="adj2" fmla="val -113758"/>
            </a:avLst>
          </a:prstGeom>
          <a:solidFill>
            <a:schemeClr val="accent1">
              <a:lumMod val="40000"/>
              <a:lumOff val="6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200" dirty="0" smtClean="0"/>
              <a:t>Задаем источник данных для трансформационной корректировки. Это может быть </a:t>
            </a:r>
            <a:r>
              <a:rPr lang="ru-RU" sz="1200" b="1" dirty="0" smtClean="0"/>
              <a:t>произвольный источник данных</a:t>
            </a:r>
            <a:r>
              <a:rPr lang="ru-RU" sz="120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ru-RU" sz="1200" i="1" dirty="0" smtClean="0"/>
              <a:t>данные оперативного учета,</a:t>
            </a:r>
          </a:p>
          <a:p>
            <a:pPr marL="171450" indent="-171450">
              <a:buFontTx/>
              <a:buChar char="-"/>
            </a:pPr>
            <a:r>
              <a:rPr lang="ru-RU" sz="1200" i="1" dirty="0" smtClean="0"/>
              <a:t>данные регламентированного учета, </a:t>
            </a:r>
          </a:p>
          <a:p>
            <a:pPr marL="171450" indent="-171450">
              <a:buFontTx/>
              <a:buChar char="-"/>
            </a:pPr>
            <a:r>
              <a:rPr lang="ru-RU" sz="1200" i="1" dirty="0" smtClean="0"/>
              <a:t>данные отчетов  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359097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</p:bldLst>
  </p:timing>
</p:sld>
</file>

<file path=ppt/theme/theme1.xml><?xml version="1.0" encoding="utf-8"?>
<a:theme xmlns:a="http://schemas.openxmlformats.org/drawingml/2006/main" name="1409_Шаблон">
  <a:themeElements>
    <a:clrScheme name="14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14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1409_Шаблон">
  <a:themeElements>
    <a:clrScheme name="14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14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52740</TotalTime>
  <Words>781</Words>
  <Application>Microsoft Office PowerPoint</Application>
  <PresentationFormat>Экран (4:3)</PresentationFormat>
  <Paragraphs>125</Paragraphs>
  <Slides>18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1409_Шаблон</vt:lpstr>
      <vt:lpstr>1_1409_Шаблон</vt:lpstr>
      <vt:lpstr>Презентация PowerPoint</vt:lpstr>
      <vt:lpstr>Четыре способа отражения операций в учете МСФО</vt:lpstr>
      <vt:lpstr>Выбор способа трансляции данных РСБУ в МСФО</vt:lpstr>
      <vt:lpstr>Установка соответствий счетов РСБУ и МСФО</vt:lpstr>
      <vt:lpstr>Выбор шаблона трансляции и направления трансляции РСБУ - МСФО</vt:lpstr>
      <vt:lpstr>Проведение документа «Трансляция»</vt:lpstr>
      <vt:lpstr>Выверка трансляции проводок</vt:lpstr>
      <vt:lpstr>Трансформационные корректировки МСФО могут формироваться на основе произвольного источника данных</vt:lpstr>
      <vt:lpstr>Шаг1: Задаем источник данных для трансформационной корректировки в виде операнда</vt:lpstr>
      <vt:lpstr>Шаг 2: Формируем шаблон трансформационной корректировки на основании источника</vt:lpstr>
      <vt:lpstr>Шаг 2: Формируем шаблон трансформационной корректировки на основании источника</vt:lpstr>
      <vt:lpstr>Шаг 3: Трансформационная корректировка формируется в момент проведения документа-источника</vt:lpstr>
      <vt:lpstr>Пример 1: Трансформационные корректировки МСФО на основании данных оперативного учета</vt:lpstr>
      <vt:lpstr>Пример 2: Трансформационные корректировки МСФО в момент проведения документа РСБУ</vt:lpstr>
      <vt:lpstr>Упрощенная элиминация </vt:lpstr>
      <vt:lpstr>Упрощенная элиминация</vt:lpstr>
      <vt:lpstr>Упрощенная элиминация</vt:lpstr>
      <vt:lpstr>Презентация PowerPoint</vt:lpstr>
    </vt:vector>
  </TitlesOfParts>
  <Company>1C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доклада</dc:title>
  <dc:creator>admin</dc:creator>
  <cp:lastModifiedBy>Митрохин Станислав</cp:lastModifiedBy>
  <cp:revision>1499</cp:revision>
  <cp:lastPrinted>2016-10-27T11:13:39Z</cp:lastPrinted>
  <dcterms:created xsi:type="dcterms:W3CDTF">2014-08-20T11:28:12Z</dcterms:created>
  <dcterms:modified xsi:type="dcterms:W3CDTF">2019-04-09T13:45:58Z</dcterms:modified>
</cp:coreProperties>
</file>