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Lst>
  <p:sldSz cx="11518900" cy="6483350"/>
  <p:notesSz cx="11518900" cy="64833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594"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4393" y="2009838"/>
            <a:ext cx="9796463" cy="1361503"/>
          </a:xfrm>
          <a:prstGeom prst="rect">
            <a:avLst/>
          </a:prstGeom>
        </p:spPr>
        <p:txBody>
          <a:bodyPr/>
          <a:lstStyle>
            <a:lvl1pPr>
              <a:defRPr sz="2900" b="0" i="0">
                <a:solidFill>
                  <a:schemeClr val="tx1"/>
                </a:solidFill>
                <a:latin typeface="Tahoma"/>
                <a:cs typeface="Tahoma"/>
              </a:defRPr>
            </a:lvl1pPr>
          </a:lstStyle>
          <a:p>
            <a:endParaRPr/>
          </a:p>
        </p:txBody>
      </p:sp>
      <p:sp>
        <p:nvSpPr>
          <p:cNvPr id="3" name="Holder 3"/>
          <p:cNvSpPr>
            <a:spLocks noGrp="1"/>
          </p:cNvSpPr>
          <p:nvPr>
            <p:ph type="subTitle" idx="4"/>
          </p:nvPr>
        </p:nvSpPr>
        <p:spPr>
          <a:xfrm>
            <a:off x="1728787" y="3630676"/>
            <a:ext cx="8067675" cy="1620837"/>
          </a:xfrm>
          <a:prstGeom prst="rect">
            <a:avLst/>
          </a:prstGeom>
        </p:spPr>
        <p:txBody>
          <a:bodyPr/>
          <a:lstStyle>
            <a:lvl1pPr>
              <a:defRPr sz="2100" b="0" i="0">
                <a:solidFill>
                  <a:schemeClr val="tx1"/>
                </a:solidFill>
                <a:latin typeface="Microsoft Sans Serif"/>
                <a:cs typeface="Microsoft Sans Serif"/>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6BC2B21E-25F0-4B4E-92F7-D082B20D6AD5}" type="datetimeFigureOut">
              <a:rPr lang="en-US"/>
              <a:pPr>
                <a:defRPr/>
              </a:pPr>
              <a:t>1/19/2024</a:t>
            </a:fld>
            <a:endParaRPr lang="en-US"/>
          </a:p>
        </p:txBody>
      </p:sp>
      <p:sp>
        <p:nvSpPr>
          <p:cNvPr id="6" name="Holder 6"/>
          <p:cNvSpPr>
            <a:spLocks noGrp="1"/>
          </p:cNvSpPr>
          <p:nvPr>
            <p:ph type="sldNum" sz="quarter" idx="12"/>
          </p:nvPr>
        </p:nvSpPr>
        <p:spPr/>
        <p:txBody>
          <a:bodyPr/>
          <a:lstStyle>
            <a:lvl1pPr>
              <a:defRPr/>
            </a:lvl1pPr>
          </a:lstStyle>
          <a:p>
            <a:pPr>
              <a:defRPr/>
            </a:pPr>
            <a:fld id="{77FC0B6D-206D-4208-84E5-5BA2D2DBBB79}"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900" b="0" i="0">
                <a:solidFill>
                  <a:schemeClr val="tx1"/>
                </a:solidFill>
                <a:latin typeface="Tahoma"/>
                <a:cs typeface="Tahoma"/>
              </a:defRPr>
            </a:lvl1pPr>
          </a:lstStyle>
          <a:p>
            <a:endParaRPr/>
          </a:p>
        </p:txBody>
      </p:sp>
      <p:sp>
        <p:nvSpPr>
          <p:cNvPr id="3" name="Holder 3"/>
          <p:cNvSpPr>
            <a:spLocks noGrp="1"/>
          </p:cNvSpPr>
          <p:nvPr>
            <p:ph type="body" idx="1"/>
          </p:nvPr>
        </p:nvSpPr>
        <p:spPr/>
        <p:txBody>
          <a:bodyPr/>
          <a:lstStyle>
            <a:lvl1pPr>
              <a:defRPr sz="2100" b="0" i="0">
                <a:solidFill>
                  <a:schemeClr val="tx1"/>
                </a:solidFill>
                <a:latin typeface="Microsoft Sans Serif"/>
                <a:cs typeface="Microsoft Sans Serif"/>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8F2AE3BD-DDF7-4887-985D-CEEA94AA02D0}" type="datetimeFigureOut">
              <a:rPr lang="en-US"/>
              <a:pPr>
                <a:defRPr/>
              </a:pPr>
              <a:t>1/19/2024</a:t>
            </a:fld>
            <a:endParaRPr lang="en-US"/>
          </a:p>
        </p:txBody>
      </p:sp>
      <p:sp>
        <p:nvSpPr>
          <p:cNvPr id="6" name="Holder 6"/>
          <p:cNvSpPr>
            <a:spLocks noGrp="1"/>
          </p:cNvSpPr>
          <p:nvPr>
            <p:ph type="sldNum" sz="quarter" idx="12"/>
          </p:nvPr>
        </p:nvSpPr>
        <p:spPr/>
        <p:txBody>
          <a:bodyPr/>
          <a:lstStyle>
            <a:lvl1pPr>
              <a:defRPr/>
            </a:lvl1pPr>
          </a:lstStyle>
          <a:p>
            <a:pPr>
              <a:defRPr/>
            </a:pPr>
            <a:fld id="{8F1BB8B0-26D4-4F68-9F6E-0F67BF9D0326}"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900" b="0" i="0">
                <a:solidFill>
                  <a:schemeClr val="tx1"/>
                </a:solidFill>
                <a:latin typeface="Tahoma"/>
                <a:cs typeface="Tahoma"/>
              </a:defRPr>
            </a:lvl1pPr>
          </a:lstStyle>
          <a:p>
            <a:endParaRPr/>
          </a:p>
        </p:txBody>
      </p:sp>
      <p:sp>
        <p:nvSpPr>
          <p:cNvPr id="3" name="Holder 3"/>
          <p:cNvSpPr>
            <a:spLocks noGrp="1"/>
          </p:cNvSpPr>
          <p:nvPr>
            <p:ph sz="half" idx="2"/>
          </p:nvPr>
        </p:nvSpPr>
        <p:spPr>
          <a:xfrm>
            <a:off x="576262" y="1491170"/>
            <a:ext cx="5013484" cy="4279011"/>
          </a:xfrm>
          <a:prstGeom prst="rect">
            <a:avLst/>
          </a:prstGeom>
        </p:spPr>
        <p:txBody>
          <a:bodyPr/>
          <a:lstStyle>
            <a:lvl1pPr>
              <a:defRPr/>
            </a:lvl1pPr>
          </a:lstStyle>
          <a:p>
            <a:endParaRPr/>
          </a:p>
        </p:txBody>
      </p:sp>
      <p:sp>
        <p:nvSpPr>
          <p:cNvPr id="4" name="Holder 4"/>
          <p:cNvSpPr>
            <a:spLocks noGrp="1"/>
          </p:cNvSpPr>
          <p:nvPr>
            <p:ph sz="half" idx="3"/>
          </p:nvPr>
        </p:nvSpPr>
        <p:spPr>
          <a:xfrm>
            <a:off x="5935503" y="1491170"/>
            <a:ext cx="5013484" cy="4279011"/>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D07C0CF0-7C74-4838-A5B0-EFF8D0DD4E8C}" type="datetimeFigureOut">
              <a:rPr lang="en-US"/>
              <a:pPr>
                <a:defRPr/>
              </a:pPr>
              <a:t>1/19/2024</a:t>
            </a:fld>
            <a:endParaRPr lang="en-US"/>
          </a:p>
        </p:txBody>
      </p:sp>
      <p:sp>
        <p:nvSpPr>
          <p:cNvPr id="7" name="Holder 6"/>
          <p:cNvSpPr>
            <a:spLocks noGrp="1"/>
          </p:cNvSpPr>
          <p:nvPr>
            <p:ph type="sldNum" sz="quarter" idx="12"/>
          </p:nvPr>
        </p:nvSpPr>
        <p:spPr/>
        <p:txBody>
          <a:bodyPr/>
          <a:lstStyle>
            <a:lvl1pPr>
              <a:defRPr/>
            </a:lvl1pPr>
          </a:lstStyle>
          <a:p>
            <a:pPr>
              <a:defRPr/>
            </a:pPr>
            <a:fld id="{F32AF873-010E-471D-895C-A62F0FA57447}"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900" b="0" i="0">
                <a:solidFill>
                  <a:schemeClr val="tx1"/>
                </a:solidFill>
                <a:latin typeface="Tahoma"/>
                <a:cs typeface="Tahoma"/>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C2EB0180-0035-4773-83F0-25148D92FC55}" type="datetimeFigureOut">
              <a:rPr lang="en-US"/>
              <a:pPr>
                <a:defRPr/>
              </a:pPr>
              <a:t>1/19/2024</a:t>
            </a:fld>
            <a:endParaRPr lang="en-US"/>
          </a:p>
        </p:txBody>
      </p:sp>
      <p:sp>
        <p:nvSpPr>
          <p:cNvPr id="5" name="Holder 6"/>
          <p:cNvSpPr>
            <a:spLocks noGrp="1"/>
          </p:cNvSpPr>
          <p:nvPr>
            <p:ph type="sldNum" sz="quarter" idx="12"/>
          </p:nvPr>
        </p:nvSpPr>
        <p:spPr/>
        <p:txBody>
          <a:bodyPr/>
          <a:lstStyle>
            <a:lvl1pPr>
              <a:defRPr/>
            </a:lvl1pPr>
          </a:lstStyle>
          <a:p>
            <a:pPr>
              <a:defRPr/>
            </a:pPr>
            <a:fld id="{BF0EFE41-A713-4B1D-99F6-B7F28903B73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2" name="bg object 16"/>
          <p:cNvPicPr>
            <a:picLocks noChangeAspect="1" noChangeArrowheads="1"/>
          </p:cNvPicPr>
          <p:nvPr/>
        </p:nvPicPr>
        <p:blipFill>
          <a:blip r:embed="rId2"/>
          <a:srcRect/>
          <a:stretch>
            <a:fillRect/>
          </a:stretch>
        </p:blipFill>
        <p:spPr bwMode="auto">
          <a:xfrm>
            <a:off x="0" y="0"/>
            <a:ext cx="11522075" cy="6480175"/>
          </a:xfrm>
          <a:prstGeom prst="rect">
            <a:avLst/>
          </a:prstGeom>
          <a:noFill/>
          <a:ln w="9525">
            <a:noFill/>
            <a:miter lim="800000"/>
            <a:headEnd/>
            <a:tailEnd/>
          </a:ln>
        </p:spPr>
      </p:pic>
      <p:sp>
        <p:nvSpPr>
          <p:cNvPr id="3"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 name="Holder 3"/>
          <p:cNvSpPr>
            <a:spLocks noGrp="1"/>
          </p:cNvSpPr>
          <p:nvPr>
            <p:ph type="dt" sz="half" idx="11"/>
          </p:nvPr>
        </p:nvSpPr>
        <p:spPr/>
        <p:txBody>
          <a:bodyPr/>
          <a:lstStyle>
            <a:lvl1pPr algn="l">
              <a:defRPr>
                <a:solidFill>
                  <a:schemeClr val="tx1">
                    <a:tint val="75000"/>
                  </a:schemeClr>
                </a:solidFill>
              </a:defRPr>
            </a:lvl1pPr>
          </a:lstStyle>
          <a:p>
            <a:pPr>
              <a:defRPr/>
            </a:pPr>
            <a:fld id="{2F474032-FBFB-4721-AC7E-AF3C2443C417}" type="datetimeFigureOut">
              <a:rPr lang="en-US"/>
              <a:pPr>
                <a:defRPr/>
              </a:pPr>
              <a:t>1/19/2024</a:t>
            </a:fld>
            <a:endParaRPr lang="en-US"/>
          </a:p>
        </p:txBody>
      </p:sp>
      <p:sp>
        <p:nvSpPr>
          <p:cNvPr id="5" name="Holder 4"/>
          <p:cNvSpPr>
            <a:spLocks noGrp="1"/>
          </p:cNvSpPr>
          <p:nvPr>
            <p:ph type="sldNum" sz="quarter" idx="12"/>
          </p:nvPr>
        </p:nvSpPr>
        <p:spPr/>
        <p:txBody>
          <a:bodyPr/>
          <a:lstStyle>
            <a:lvl1pPr algn="r">
              <a:defRPr>
                <a:solidFill>
                  <a:schemeClr val="tx1">
                    <a:tint val="75000"/>
                  </a:schemeClr>
                </a:solidFill>
              </a:defRPr>
            </a:lvl1pPr>
          </a:lstStyle>
          <a:p>
            <a:pPr>
              <a:defRPr/>
            </a:pPr>
            <a:fld id="{0B9E57E0-19B6-4495-B0DE-81599F6BB269}"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g object 16"/>
          <p:cNvPicPr>
            <a:picLocks noChangeAspect="1" noChangeArrowheads="1"/>
          </p:cNvPicPr>
          <p:nvPr/>
        </p:nvPicPr>
        <p:blipFill>
          <a:blip r:embed="rId7"/>
          <a:srcRect/>
          <a:stretch>
            <a:fillRect/>
          </a:stretch>
        </p:blipFill>
        <p:spPr bwMode="auto">
          <a:xfrm>
            <a:off x="241300" y="228600"/>
            <a:ext cx="884238" cy="596900"/>
          </a:xfrm>
          <a:prstGeom prst="rect">
            <a:avLst/>
          </a:prstGeom>
          <a:noFill/>
          <a:ln w="9525">
            <a:noFill/>
            <a:miter lim="800000"/>
            <a:headEnd/>
            <a:tailEnd/>
          </a:ln>
        </p:spPr>
      </p:pic>
      <p:sp>
        <p:nvSpPr>
          <p:cNvPr id="1027" name="Holder 2"/>
          <p:cNvSpPr>
            <a:spLocks noGrp="1"/>
          </p:cNvSpPr>
          <p:nvPr>
            <p:ph type="title"/>
          </p:nvPr>
        </p:nvSpPr>
        <p:spPr bwMode="auto">
          <a:xfrm>
            <a:off x="1447800" y="139700"/>
            <a:ext cx="7762875" cy="1235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8" name="Holder 3"/>
          <p:cNvSpPr>
            <a:spLocks noGrp="1"/>
          </p:cNvSpPr>
          <p:nvPr>
            <p:ph type="body" idx="1"/>
          </p:nvPr>
        </p:nvSpPr>
        <p:spPr bwMode="auto">
          <a:xfrm>
            <a:off x="350838" y="1631950"/>
            <a:ext cx="10714037" cy="23796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3917950" y="6029325"/>
            <a:ext cx="3689350" cy="323850"/>
          </a:xfrm>
          <a:prstGeom prst="rect">
            <a:avLst/>
          </a:prstGeom>
        </p:spPr>
        <p:txBody>
          <a:bodyPr wrap="square" lIns="0" tIns="0" rIns="0" bIns="0">
            <a:spAutoFit/>
          </a:bodyPr>
          <a:lstStyle>
            <a:lvl1pPr algn="ctr" fontAlgn="auto">
              <a:spcBef>
                <a:spcPts val="0"/>
              </a:spcBef>
              <a:spcAft>
                <a:spcPts val="0"/>
              </a:spcAft>
              <a:defRPr kern="0">
                <a:solidFill>
                  <a:schemeClr val="tx1">
                    <a:tint val="75000"/>
                  </a:schemeClr>
                </a:solidFill>
              </a:defRPr>
            </a:lvl1pPr>
          </a:lstStyle>
          <a:p>
            <a:pPr>
              <a:defRPr/>
            </a:pPr>
            <a:endParaRPr/>
          </a:p>
        </p:txBody>
      </p:sp>
      <p:sp>
        <p:nvSpPr>
          <p:cNvPr id="5" name="Holder 5"/>
          <p:cNvSpPr>
            <a:spLocks noGrp="1"/>
          </p:cNvSpPr>
          <p:nvPr>
            <p:ph type="dt" sz="half" idx="6"/>
          </p:nvPr>
        </p:nvSpPr>
        <p:spPr>
          <a:xfrm>
            <a:off x="576263" y="6029325"/>
            <a:ext cx="2651125" cy="323850"/>
          </a:xfrm>
          <a:prstGeom prst="rect">
            <a:avLst/>
          </a:prstGeom>
        </p:spPr>
        <p:txBody>
          <a:bodyPr wrap="square" lIns="0" tIns="0" rIns="0" bIns="0">
            <a:spAutoFit/>
          </a:bodyPr>
          <a:lstStyle>
            <a:lvl1pPr algn="l" fontAlgn="auto">
              <a:spcBef>
                <a:spcPts val="0"/>
              </a:spcBef>
              <a:spcAft>
                <a:spcPts val="0"/>
              </a:spcAft>
              <a:defRPr kern="0">
                <a:solidFill>
                  <a:schemeClr val="tx1">
                    <a:tint val="75000"/>
                  </a:schemeClr>
                </a:solidFill>
              </a:defRPr>
            </a:lvl1pPr>
          </a:lstStyle>
          <a:p>
            <a:pPr>
              <a:defRPr/>
            </a:pPr>
            <a:fld id="{0E86BCD7-BB46-446D-BFFF-D0419D98FE76}" type="datetimeFigureOut">
              <a:rPr lang="en-US"/>
              <a:pPr>
                <a:defRPr/>
              </a:pPr>
              <a:t>1/19/2024</a:t>
            </a:fld>
            <a:endParaRPr lang="en-US"/>
          </a:p>
        </p:txBody>
      </p:sp>
      <p:sp>
        <p:nvSpPr>
          <p:cNvPr id="6" name="Holder 6"/>
          <p:cNvSpPr>
            <a:spLocks noGrp="1"/>
          </p:cNvSpPr>
          <p:nvPr>
            <p:ph type="sldNum" sz="quarter" idx="7"/>
          </p:nvPr>
        </p:nvSpPr>
        <p:spPr>
          <a:xfrm>
            <a:off x="8297863" y="6029325"/>
            <a:ext cx="2651125" cy="274638"/>
          </a:xfrm>
          <a:prstGeom prst="rect">
            <a:avLst/>
          </a:prstGeom>
        </p:spPr>
        <p:txBody>
          <a:bodyPr wrap="square" lIns="0" tIns="0" rIns="0" bIns="0">
            <a:spAutoFit/>
          </a:bodyPr>
          <a:lstStyle>
            <a:lvl1pPr algn="r" fontAlgn="auto">
              <a:spcBef>
                <a:spcPts val="0"/>
              </a:spcBef>
              <a:spcAft>
                <a:spcPts val="0"/>
              </a:spcAft>
              <a:defRPr kern="0">
                <a:solidFill>
                  <a:schemeClr val="tx1">
                    <a:tint val="75000"/>
                  </a:schemeClr>
                </a:solidFill>
              </a:defRPr>
            </a:lvl1pPr>
          </a:lstStyle>
          <a:p>
            <a:pPr>
              <a:defRPr/>
            </a:pPr>
            <a:fld id="{66497E5E-7086-452C-84C2-0F4B570D974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54"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nalog.gov.ru/rn77/about_fts/docs/1340772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edo@1c.ru"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738" y="3048000"/>
            <a:ext cx="7345362" cy="1000125"/>
          </a:xfrm>
          <a:prstGeom prst="rect">
            <a:avLst/>
          </a:prstGeom>
        </p:spPr>
        <p:txBody>
          <a:bodyPr lIns="0" tIns="13335" rIns="0" bIns="0">
            <a:spAutoFit/>
          </a:bodyPr>
          <a:lstStyle/>
          <a:p>
            <a:pPr marL="12700">
              <a:spcBef>
                <a:spcPts val="100"/>
              </a:spcBef>
            </a:pPr>
            <a:r>
              <a:rPr lang="ru-RU" sz="3200" b="1">
                <a:solidFill>
                  <a:srgbClr val="FFFFFF"/>
                </a:solidFill>
              </a:rPr>
              <a:t>Новое в ЭДО: МЧД и другие важные изменения</a:t>
            </a:r>
            <a:endParaRPr lang="ru-RU" sz="3200">
              <a:solidFill>
                <a:srgbClr val="000000"/>
              </a:solidFill>
            </a:endParaRPr>
          </a:p>
        </p:txBody>
      </p:sp>
      <p:sp>
        <p:nvSpPr>
          <p:cNvPr id="3" name="object 3"/>
          <p:cNvSpPr txBox="1"/>
          <p:nvPr/>
        </p:nvSpPr>
        <p:spPr>
          <a:xfrm>
            <a:off x="439738" y="4972050"/>
            <a:ext cx="9205912" cy="742950"/>
          </a:xfrm>
          <a:prstGeom prst="rect">
            <a:avLst/>
          </a:prstGeom>
        </p:spPr>
        <p:txBody>
          <a:bodyPr lIns="0" tIns="12700" rIns="0" bIns="0">
            <a:spAutoFit/>
          </a:bodyPr>
          <a:lstStyle/>
          <a:p>
            <a:pPr marL="12700">
              <a:spcBef>
                <a:spcPts val="100"/>
              </a:spcBef>
            </a:pPr>
            <a:r>
              <a:rPr lang="ru-RU" sz="2400" b="1">
                <a:solidFill>
                  <a:srgbClr val="FFEC00"/>
                </a:solidFill>
              </a:rPr>
              <a:t>Безбородов Александр,</a:t>
            </a:r>
            <a:endParaRPr lang="ru-RU" sz="2400">
              <a:solidFill>
                <a:srgbClr val="000000"/>
              </a:solidFill>
            </a:endParaRPr>
          </a:p>
          <a:p>
            <a:pPr marL="12700"/>
            <a:r>
              <a:rPr lang="ru-RU" sz="2400">
                <a:solidFill>
                  <a:srgbClr val="FFEC00"/>
                </a:solidFill>
                <a:latin typeface="Microsoft Sans Serif" pitchFamily="34" charset="0"/>
                <a:cs typeface="Microsoft Sans Serif" pitchFamily="34" charset="0"/>
              </a:rPr>
              <a:t>Рук. отдела разработки программ документооборота</a:t>
            </a:r>
            <a:r>
              <a:rPr lang="ru-RU" sz="2400">
                <a:solidFill>
                  <a:srgbClr val="FFEC00"/>
                </a:solidFill>
                <a:cs typeface="Microsoft Sans Serif" pitchFamily="34" charset="0"/>
              </a:rPr>
              <a:t> </a:t>
            </a:r>
            <a:r>
              <a:rPr lang="ru-RU" sz="2400">
                <a:solidFill>
                  <a:srgbClr val="FFEC00"/>
                </a:solidFill>
                <a:latin typeface="Microsoft Sans Serif" pitchFamily="34" charset="0"/>
                <a:cs typeface="Microsoft Sans Serif" pitchFamily="34" charset="0"/>
              </a:rPr>
              <a:t>"1С"</a:t>
            </a:r>
            <a:endParaRPr lang="ru-RU" sz="2400">
              <a:solidFill>
                <a:srgbClr val="000000"/>
              </a:solidFill>
              <a:latin typeface="Microsoft Sans Serif" pitchFamily="34" charset="0"/>
              <a:cs typeface="Microsoft Sans Serif"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3335"/>
          <a:lstStyle/>
          <a:p>
            <a:pPr marL="228600" eaLnBrk="1" hangingPunct="1">
              <a:spcBef>
                <a:spcPts val="100"/>
              </a:spcBef>
            </a:pPr>
            <a:r>
              <a:rPr lang="ru-RU" smtClean="0">
                <a:latin typeface="Tahoma" pitchFamily="34" charset="0"/>
                <a:cs typeface="Tahoma" pitchFamily="34" charset="0"/>
              </a:rPr>
              <a:t>Штамп подписи показывает сведения о подписи и МЧД</a:t>
            </a:r>
          </a:p>
        </p:txBody>
      </p:sp>
      <p:grpSp>
        <p:nvGrpSpPr>
          <p:cNvPr id="16386" name="object 3"/>
          <p:cNvGrpSpPr>
            <a:grpSpLocks/>
          </p:cNvGrpSpPr>
          <p:nvPr/>
        </p:nvGrpSpPr>
        <p:grpSpPr bwMode="auto">
          <a:xfrm>
            <a:off x="1616075" y="1516063"/>
            <a:ext cx="8515350" cy="4840287"/>
            <a:chOff x="1615431" y="1516367"/>
            <a:chExt cx="8516620" cy="4840605"/>
          </a:xfrm>
        </p:grpSpPr>
        <p:pic>
          <p:nvPicPr>
            <p:cNvPr id="16387" name="object 4"/>
            <p:cNvPicPr>
              <a:picLocks noChangeAspect="1" noChangeArrowheads="1"/>
            </p:cNvPicPr>
            <p:nvPr/>
          </p:nvPicPr>
          <p:blipFill>
            <a:blip r:embed="rId2"/>
            <a:srcRect/>
            <a:stretch>
              <a:fillRect/>
            </a:stretch>
          </p:blipFill>
          <p:spPr bwMode="auto">
            <a:xfrm>
              <a:off x="1615431" y="1516367"/>
              <a:ext cx="8516124" cy="4840246"/>
            </a:xfrm>
            <a:prstGeom prst="rect">
              <a:avLst/>
            </a:prstGeom>
            <a:noFill/>
            <a:ln w="9525">
              <a:noFill/>
              <a:miter lim="800000"/>
              <a:headEnd/>
              <a:tailEnd/>
            </a:ln>
          </p:spPr>
        </p:pic>
        <p:pic>
          <p:nvPicPr>
            <p:cNvPr id="16388" name="object 5"/>
            <p:cNvPicPr>
              <a:picLocks noChangeAspect="1" noChangeArrowheads="1"/>
            </p:cNvPicPr>
            <p:nvPr/>
          </p:nvPicPr>
          <p:blipFill>
            <a:blip r:embed="rId3"/>
            <a:srcRect/>
            <a:stretch>
              <a:fillRect/>
            </a:stretch>
          </p:blipFill>
          <p:spPr bwMode="auto">
            <a:xfrm>
              <a:off x="1760600" y="1674875"/>
              <a:ext cx="8001000" cy="4325874"/>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65" dirty="0"/>
              <a:t>Штамп</a:t>
            </a:r>
            <a:r>
              <a:rPr spc="-225" dirty="0"/>
              <a:t> </a:t>
            </a:r>
            <a:r>
              <a:rPr spc="-75" dirty="0"/>
              <a:t>подписи</a:t>
            </a:r>
            <a:r>
              <a:rPr spc="-195" dirty="0"/>
              <a:t> </a:t>
            </a:r>
            <a:r>
              <a:rPr spc="-40" dirty="0"/>
              <a:t>по</a:t>
            </a:r>
            <a:r>
              <a:rPr spc="-215" dirty="0"/>
              <a:t> </a:t>
            </a:r>
            <a:r>
              <a:rPr spc="-50" dirty="0"/>
              <a:t>доверенности</a:t>
            </a:r>
          </a:p>
        </p:txBody>
      </p:sp>
      <p:grpSp>
        <p:nvGrpSpPr>
          <p:cNvPr id="17410" name="object 3"/>
          <p:cNvGrpSpPr>
            <a:grpSpLocks/>
          </p:cNvGrpSpPr>
          <p:nvPr/>
        </p:nvGrpSpPr>
        <p:grpSpPr bwMode="auto">
          <a:xfrm>
            <a:off x="1946275" y="2624138"/>
            <a:ext cx="7962900" cy="2036762"/>
            <a:chOff x="1946138" y="2624354"/>
            <a:chExt cx="7963534" cy="2036445"/>
          </a:xfrm>
        </p:grpSpPr>
        <p:pic>
          <p:nvPicPr>
            <p:cNvPr id="17411" name="object 4"/>
            <p:cNvPicPr>
              <a:picLocks noChangeAspect="1" noChangeArrowheads="1"/>
            </p:cNvPicPr>
            <p:nvPr/>
          </p:nvPicPr>
          <p:blipFill>
            <a:blip r:embed="rId2"/>
            <a:srcRect/>
            <a:stretch>
              <a:fillRect/>
            </a:stretch>
          </p:blipFill>
          <p:spPr bwMode="auto">
            <a:xfrm>
              <a:off x="1946138" y="2624354"/>
              <a:ext cx="7962913" cy="2036011"/>
            </a:xfrm>
            <a:prstGeom prst="rect">
              <a:avLst/>
            </a:prstGeom>
            <a:noFill/>
            <a:ln w="9525">
              <a:noFill/>
              <a:miter lim="800000"/>
              <a:headEnd/>
              <a:tailEnd/>
            </a:ln>
          </p:spPr>
        </p:pic>
        <p:pic>
          <p:nvPicPr>
            <p:cNvPr id="17412" name="object 5"/>
            <p:cNvPicPr>
              <a:picLocks noChangeAspect="1" noChangeArrowheads="1"/>
            </p:cNvPicPr>
            <p:nvPr/>
          </p:nvPicPr>
          <p:blipFill>
            <a:blip r:embed="rId3"/>
            <a:srcRect/>
            <a:stretch>
              <a:fillRect/>
            </a:stretch>
          </p:blipFill>
          <p:spPr bwMode="auto">
            <a:xfrm>
              <a:off x="2090800" y="2782950"/>
              <a:ext cx="7448550" cy="1520825"/>
            </a:xfrm>
            <a:prstGeom prst="rect">
              <a:avLst/>
            </a:prstGeom>
            <a:noFill/>
            <a:ln w="9525">
              <a:noFill/>
              <a:miter lim="800000"/>
              <a:headEnd/>
              <a:tailEnd/>
            </a:ln>
          </p:spPr>
        </p:pic>
        <p:pic>
          <p:nvPicPr>
            <p:cNvPr id="17413" name="object 6"/>
            <p:cNvPicPr>
              <a:picLocks noChangeAspect="1" noChangeArrowheads="1"/>
            </p:cNvPicPr>
            <p:nvPr/>
          </p:nvPicPr>
          <p:blipFill>
            <a:blip r:embed="rId4"/>
            <a:srcRect/>
            <a:stretch>
              <a:fillRect/>
            </a:stretch>
          </p:blipFill>
          <p:spPr bwMode="auto">
            <a:xfrm>
              <a:off x="2692907" y="3479291"/>
              <a:ext cx="592835" cy="720851"/>
            </a:xfrm>
            <a:prstGeom prst="rect">
              <a:avLst/>
            </a:prstGeom>
            <a:noFill/>
            <a:ln w="9525">
              <a:noFill/>
              <a:miter lim="800000"/>
              <a:headEnd/>
              <a:tailEnd/>
            </a:ln>
          </p:spPr>
        </p:pic>
        <p:sp>
          <p:nvSpPr>
            <p:cNvPr id="17414" name="object 7"/>
            <p:cNvSpPr>
              <a:spLocks/>
            </p:cNvSpPr>
            <p:nvPr/>
          </p:nvSpPr>
          <p:spPr bwMode="auto">
            <a:xfrm>
              <a:off x="2767075" y="3564000"/>
              <a:ext cx="443230" cy="551180"/>
            </a:xfrm>
            <a:custGeom>
              <a:avLst/>
              <a:gdLst/>
              <a:ahLst/>
              <a:cxnLst>
                <a:cxn ang="0">
                  <a:pos x="220599" y="0"/>
                </a:cxn>
                <a:cxn ang="0">
                  <a:pos x="220599" y="137668"/>
                </a:cxn>
                <a:cxn ang="0">
                  <a:pos x="0" y="137668"/>
                </a:cxn>
                <a:cxn ang="0">
                  <a:pos x="0" y="413131"/>
                </a:cxn>
                <a:cxn ang="0">
                  <a:pos x="220599" y="413131"/>
                </a:cxn>
                <a:cxn ang="0">
                  <a:pos x="220599" y="550799"/>
                </a:cxn>
                <a:cxn ang="0">
                  <a:pos x="442849" y="275336"/>
                </a:cxn>
                <a:cxn ang="0">
                  <a:pos x="220599" y="0"/>
                </a:cxn>
              </a:cxnLst>
              <a:rect l="0" t="0" r="r" b="b"/>
              <a:pathLst>
                <a:path w="443230" h="551179">
                  <a:moveTo>
                    <a:pt x="220599" y="0"/>
                  </a:moveTo>
                  <a:lnTo>
                    <a:pt x="220599" y="137668"/>
                  </a:lnTo>
                  <a:lnTo>
                    <a:pt x="0" y="137668"/>
                  </a:lnTo>
                  <a:lnTo>
                    <a:pt x="0" y="413131"/>
                  </a:lnTo>
                  <a:lnTo>
                    <a:pt x="220599" y="413131"/>
                  </a:lnTo>
                  <a:lnTo>
                    <a:pt x="220599" y="550799"/>
                  </a:lnTo>
                  <a:lnTo>
                    <a:pt x="442849" y="275336"/>
                  </a:lnTo>
                  <a:lnTo>
                    <a:pt x="220599" y="0"/>
                  </a:lnTo>
                  <a:close/>
                </a:path>
              </a:pathLst>
            </a:custGeom>
            <a:solidFill>
              <a:srgbClr val="FFCC00">
                <a:alpha val="74901"/>
              </a:srgbClr>
            </a:solidFill>
            <a:ln w="9525">
              <a:noFill/>
              <a:round/>
              <a:headEnd/>
              <a:tailEnd/>
            </a:ln>
          </p:spPr>
          <p:txBody>
            <a:bodyPr lIns="0" tIns="0" rIns="0" bIns="0"/>
            <a:lstStyle/>
            <a:p>
              <a:endParaRPr lang="ru-RU"/>
            </a:p>
          </p:txBody>
        </p:sp>
        <p:sp>
          <p:nvSpPr>
            <p:cNvPr id="17415" name="object 8"/>
            <p:cNvSpPr>
              <a:spLocks/>
            </p:cNvSpPr>
            <p:nvPr/>
          </p:nvSpPr>
          <p:spPr bwMode="auto">
            <a:xfrm>
              <a:off x="2767075" y="3564000"/>
              <a:ext cx="443230" cy="551180"/>
            </a:xfrm>
            <a:custGeom>
              <a:avLst/>
              <a:gdLst/>
              <a:ahLst/>
              <a:cxnLst>
                <a:cxn ang="0">
                  <a:pos x="0" y="137668"/>
                </a:cxn>
                <a:cxn ang="0">
                  <a:pos x="220599" y="137668"/>
                </a:cxn>
                <a:cxn ang="0">
                  <a:pos x="220599" y="0"/>
                </a:cxn>
                <a:cxn ang="0">
                  <a:pos x="442849" y="275336"/>
                </a:cxn>
                <a:cxn ang="0">
                  <a:pos x="220599" y="550799"/>
                </a:cxn>
                <a:cxn ang="0">
                  <a:pos x="220599" y="413131"/>
                </a:cxn>
                <a:cxn ang="0">
                  <a:pos x="0" y="413131"/>
                </a:cxn>
                <a:cxn ang="0">
                  <a:pos x="0" y="137668"/>
                </a:cxn>
              </a:cxnLst>
              <a:rect l="0" t="0" r="r" b="b"/>
              <a:pathLst>
                <a:path w="443230" h="551179">
                  <a:moveTo>
                    <a:pt x="0" y="137668"/>
                  </a:moveTo>
                  <a:lnTo>
                    <a:pt x="220599" y="137668"/>
                  </a:lnTo>
                  <a:lnTo>
                    <a:pt x="220599" y="0"/>
                  </a:lnTo>
                  <a:lnTo>
                    <a:pt x="442849" y="275336"/>
                  </a:lnTo>
                  <a:lnTo>
                    <a:pt x="220599" y="550799"/>
                  </a:lnTo>
                  <a:lnTo>
                    <a:pt x="220599" y="413131"/>
                  </a:lnTo>
                  <a:lnTo>
                    <a:pt x="0" y="413131"/>
                  </a:lnTo>
                  <a:lnTo>
                    <a:pt x="0" y="137668"/>
                  </a:lnTo>
                  <a:close/>
                </a:path>
              </a:pathLst>
            </a:custGeom>
            <a:noFill/>
            <a:ln w="9525">
              <a:solidFill>
                <a:srgbClr val="C00000"/>
              </a:solidFill>
              <a:round/>
              <a:headEnd/>
              <a:tailEnd/>
            </a:ln>
          </p:spPr>
          <p:txBody>
            <a:bodyPr lIns="0" tIns="0" rIns="0" bIns="0"/>
            <a:lstStyle/>
            <a:p>
              <a:endParaRPr lang="ru-RU"/>
            </a:p>
          </p:txBody>
        </p:sp>
        <p:pic>
          <p:nvPicPr>
            <p:cNvPr id="17416" name="object 9"/>
            <p:cNvPicPr>
              <a:picLocks noChangeAspect="1" noChangeArrowheads="1"/>
            </p:cNvPicPr>
            <p:nvPr/>
          </p:nvPicPr>
          <p:blipFill>
            <a:blip r:embed="rId5"/>
            <a:srcRect/>
            <a:stretch>
              <a:fillRect/>
            </a:stretch>
          </p:blipFill>
          <p:spPr bwMode="auto">
            <a:xfrm>
              <a:off x="7836407" y="3587495"/>
              <a:ext cx="592835" cy="719327"/>
            </a:xfrm>
            <a:prstGeom prst="rect">
              <a:avLst/>
            </a:prstGeom>
            <a:noFill/>
            <a:ln w="9525">
              <a:noFill/>
              <a:miter lim="800000"/>
              <a:headEnd/>
              <a:tailEnd/>
            </a:ln>
          </p:spPr>
        </p:pic>
        <p:sp>
          <p:nvSpPr>
            <p:cNvPr id="17417" name="object 10"/>
            <p:cNvSpPr>
              <a:spLocks/>
            </p:cNvSpPr>
            <p:nvPr/>
          </p:nvSpPr>
          <p:spPr bwMode="auto">
            <a:xfrm>
              <a:off x="7910575" y="3671950"/>
              <a:ext cx="443230" cy="551180"/>
            </a:xfrm>
            <a:custGeom>
              <a:avLst/>
              <a:gdLst/>
              <a:ahLst/>
              <a:cxnLst>
                <a:cxn ang="0">
                  <a:pos x="220599" y="0"/>
                </a:cxn>
                <a:cxn ang="0">
                  <a:pos x="220599" y="137668"/>
                </a:cxn>
                <a:cxn ang="0">
                  <a:pos x="0" y="137668"/>
                </a:cxn>
                <a:cxn ang="0">
                  <a:pos x="0" y="413131"/>
                </a:cxn>
                <a:cxn ang="0">
                  <a:pos x="220599" y="413131"/>
                </a:cxn>
                <a:cxn ang="0">
                  <a:pos x="220599" y="550799"/>
                </a:cxn>
                <a:cxn ang="0">
                  <a:pos x="442849" y="275336"/>
                </a:cxn>
                <a:cxn ang="0">
                  <a:pos x="220599" y="0"/>
                </a:cxn>
              </a:cxnLst>
              <a:rect l="0" t="0" r="r" b="b"/>
              <a:pathLst>
                <a:path w="443229" h="551179">
                  <a:moveTo>
                    <a:pt x="220599" y="0"/>
                  </a:moveTo>
                  <a:lnTo>
                    <a:pt x="220599" y="137668"/>
                  </a:lnTo>
                  <a:lnTo>
                    <a:pt x="0" y="137668"/>
                  </a:lnTo>
                  <a:lnTo>
                    <a:pt x="0" y="413131"/>
                  </a:lnTo>
                  <a:lnTo>
                    <a:pt x="220599" y="413131"/>
                  </a:lnTo>
                  <a:lnTo>
                    <a:pt x="220599" y="550799"/>
                  </a:lnTo>
                  <a:lnTo>
                    <a:pt x="442849" y="275336"/>
                  </a:lnTo>
                  <a:lnTo>
                    <a:pt x="220599" y="0"/>
                  </a:lnTo>
                  <a:close/>
                </a:path>
              </a:pathLst>
            </a:custGeom>
            <a:solidFill>
              <a:srgbClr val="FFCC00">
                <a:alpha val="74901"/>
              </a:srgbClr>
            </a:solidFill>
            <a:ln w="9525">
              <a:noFill/>
              <a:round/>
              <a:headEnd/>
              <a:tailEnd/>
            </a:ln>
          </p:spPr>
          <p:txBody>
            <a:bodyPr lIns="0" tIns="0" rIns="0" bIns="0"/>
            <a:lstStyle/>
            <a:p>
              <a:endParaRPr lang="ru-RU"/>
            </a:p>
          </p:txBody>
        </p:sp>
        <p:sp>
          <p:nvSpPr>
            <p:cNvPr id="17418" name="object 11"/>
            <p:cNvSpPr>
              <a:spLocks/>
            </p:cNvSpPr>
            <p:nvPr/>
          </p:nvSpPr>
          <p:spPr bwMode="auto">
            <a:xfrm>
              <a:off x="7910575" y="3671950"/>
              <a:ext cx="443230" cy="551180"/>
            </a:xfrm>
            <a:custGeom>
              <a:avLst/>
              <a:gdLst/>
              <a:ahLst/>
              <a:cxnLst>
                <a:cxn ang="0">
                  <a:pos x="0" y="137668"/>
                </a:cxn>
                <a:cxn ang="0">
                  <a:pos x="220599" y="137668"/>
                </a:cxn>
                <a:cxn ang="0">
                  <a:pos x="220599" y="0"/>
                </a:cxn>
                <a:cxn ang="0">
                  <a:pos x="442849" y="275336"/>
                </a:cxn>
                <a:cxn ang="0">
                  <a:pos x="220599" y="550799"/>
                </a:cxn>
                <a:cxn ang="0">
                  <a:pos x="220599" y="413131"/>
                </a:cxn>
                <a:cxn ang="0">
                  <a:pos x="0" y="413131"/>
                </a:cxn>
                <a:cxn ang="0">
                  <a:pos x="0" y="137668"/>
                </a:cxn>
              </a:cxnLst>
              <a:rect l="0" t="0" r="r" b="b"/>
              <a:pathLst>
                <a:path w="443229" h="551179">
                  <a:moveTo>
                    <a:pt x="0" y="137668"/>
                  </a:moveTo>
                  <a:lnTo>
                    <a:pt x="220599" y="137668"/>
                  </a:lnTo>
                  <a:lnTo>
                    <a:pt x="220599" y="0"/>
                  </a:lnTo>
                  <a:lnTo>
                    <a:pt x="442849" y="275336"/>
                  </a:lnTo>
                  <a:lnTo>
                    <a:pt x="220599" y="550799"/>
                  </a:lnTo>
                  <a:lnTo>
                    <a:pt x="220599" y="413131"/>
                  </a:lnTo>
                  <a:lnTo>
                    <a:pt x="0" y="413131"/>
                  </a:lnTo>
                  <a:lnTo>
                    <a:pt x="0" y="137668"/>
                  </a:lnTo>
                  <a:close/>
                </a:path>
              </a:pathLst>
            </a:custGeom>
            <a:noFill/>
            <a:ln w="9525">
              <a:solidFill>
                <a:srgbClr val="C00000"/>
              </a:solidFill>
              <a:round/>
              <a:headEnd/>
              <a:tailEnd/>
            </a:ln>
          </p:spPr>
          <p:txBody>
            <a:bodyPr lIns="0" tIns="0" rIns="0" bIns="0"/>
            <a:lstStyle/>
            <a:p>
              <a:endParaRPr lang="ru-RU"/>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40" dirty="0"/>
              <a:t>Расшифровка</a:t>
            </a:r>
            <a:r>
              <a:rPr spc="-185" dirty="0"/>
              <a:t> </a:t>
            </a:r>
            <a:r>
              <a:rPr spc="-35" dirty="0"/>
              <a:t>проверки</a:t>
            </a:r>
            <a:r>
              <a:rPr spc="-155" dirty="0"/>
              <a:t> </a:t>
            </a:r>
            <a:r>
              <a:rPr spc="-30" dirty="0"/>
              <a:t>подписи</a:t>
            </a:r>
          </a:p>
        </p:txBody>
      </p:sp>
      <p:grpSp>
        <p:nvGrpSpPr>
          <p:cNvPr id="18434" name="object 3"/>
          <p:cNvGrpSpPr>
            <a:grpSpLocks/>
          </p:cNvGrpSpPr>
          <p:nvPr/>
        </p:nvGrpSpPr>
        <p:grpSpPr bwMode="auto">
          <a:xfrm>
            <a:off x="2230438" y="1425575"/>
            <a:ext cx="6681787" cy="4845050"/>
            <a:chOff x="2231153" y="1424939"/>
            <a:chExt cx="6681470" cy="4846320"/>
          </a:xfrm>
        </p:grpSpPr>
        <p:pic>
          <p:nvPicPr>
            <p:cNvPr id="18436" name="object 4"/>
            <p:cNvPicPr>
              <a:picLocks noChangeAspect="1" noChangeArrowheads="1"/>
            </p:cNvPicPr>
            <p:nvPr/>
          </p:nvPicPr>
          <p:blipFill>
            <a:blip r:embed="rId2"/>
            <a:srcRect/>
            <a:stretch>
              <a:fillRect/>
            </a:stretch>
          </p:blipFill>
          <p:spPr bwMode="auto">
            <a:xfrm>
              <a:off x="2231153" y="1424939"/>
              <a:ext cx="4280890" cy="4846320"/>
            </a:xfrm>
            <a:prstGeom prst="rect">
              <a:avLst/>
            </a:prstGeom>
            <a:noFill/>
            <a:ln w="9525">
              <a:noFill/>
              <a:miter lim="800000"/>
              <a:headEnd/>
              <a:tailEnd/>
            </a:ln>
          </p:spPr>
        </p:pic>
        <p:pic>
          <p:nvPicPr>
            <p:cNvPr id="18437" name="object 5"/>
            <p:cNvPicPr>
              <a:picLocks noChangeAspect="1" noChangeArrowheads="1"/>
            </p:cNvPicPr>
            <p:nvPr/>
          </p:nvPicPr>
          <p:blipFill>
            <a:blip r:embed="rId3"/>
            <a:srcRect/>
            <a:stretch>
              <a:fillRect/>
            </a:stretch>
          </p:blipFill>
          <p:spPr bwMode="auto">
            <a:xfrm>
              <a:off x="2376550" y="1584324"/>
              <a:ext cx="3765550" cy="4330700"/>
            </a:xfrm>
            <a:prstGeom prst="rect">
              <a:avLst/>
            </a:prstGeom>
            <a:noFill/>
            <a:ln w="9525">
              <a:noFill/>
              <a:miter lim="800000"/>
              <a:headEnd/>
              <a:tailEnd/>
            </a:ln>
          </p:spPr>
        </p:pic>
        <p:sp>
          <p:nvSpPr>
            <p:cNvPr id="18438" name="object 6"/>
            <p:cNvSpPr>
              <a:spLocks/>
            </p:cNvSpPr>
            <p:nvPr/>
          </p:nvSpPr>
          <p:spPr bwMode="auto">
            <a:xfrm>
              <a:off x="6067551" y="2797174"/>
              <a:ext cx="2832100" cy="2449830"/>
            </a:xfrm>
            <a:custGeom>
              <a:avLst/>
              <a:gdLst/>
              <a:ahLst/>
              <a:cxnLst>
                <a:cxn ang="0">
                  <a:pos x="519049" y="2041271"/>
                </a:cxn>
                <a:cxn ang="0">
                  <a:pos x="522052" y="2112349"/>
                </a:cxn>
                <a:cxn ang="0">
                  <a:pos x="544996" y="2203313"/>
                </a:cxn>
                <a:cxn ang="0">
                  <a:pos x="588114" y="2284227"/>
                </a:cxn>
                <a:cxn ang="0">
                  <a:pos x="648514" y="2352198"/>
                </a:cxn>
                <a:cxn ang="0">
                  <a:pos x="723304" y="2404332"/>
                </a:cxn>
                <a:cxn ang="0">
                  <a:pos x="809595" y="2437735"/>
                </a:cxn>
                <a:cxn ang="0">
                  <a:pos x="904494" y="2449512"/>
                </a:cxn>
                <a:cxn ang="0">
                  <a:pos x="2494872" y="2446507"/>
                </a:cxn>
                <a:cxn ang="0">
                  <a:pos x="2585828" y="2423556"/>
                </a:cxn>
                <a:cxn ang="0">
                  <a:pos x="2666730" y="2380426"/>
                </a:cxn>
                <a:cxn ang="0">
                  <a:pos x="2734687" y="2320012"/>
                </a:cxn>
                <a:cxn ang="0">
                  <a:pos x="2786807" y="2245207"/>
                </a:cxn>
                <a:cxn ang="0">
                  <a:pos x="2820199" y="2158906"/>
                </a:cxn>
                <a:cxn ang="0">
                  <a:pos x="2831973" y="2064004"/>
                </a:cxn>
                <a:cxn ang="0">
                  <a:pos x="2446528" y="0"/>
                </a:cxn>
                <a:cxn ang="0">
                  <a:pos x="856149" y="3003"/>
                </a:cxn>
                <a:cxn ang="0">
                  <a:pos x="765193" y="25947"/>
                </a:cxn>
                <a:cxn ang="0">
                  <a:pos x="684291" y="69065"/>
                </a:cxn>
                <a:cxn ang="0">
                  <a:pos x="616334" y="129465"/>
                </a:cxn>
                <a:cxn ang="0">
                  <a:pos x="564214" y="204255"/>
                </a:cxn>
                <a:cxn ang="0">
                  <a:pos x="530822" y="290546"/>
                </a:cxn>
                <a:cxn ang="0">
                  <a:pos x="519049" y="385445"/>
                </a:cxn>
                <a:cxn ang="0">
                  <a:pos x="0" y="2059305"/>
                </a:cxn>
                <a:cxn ang="0">
                  <a:pos x="2831973" y="2041271"/>
                </a:cxn>
                <a:cxn ang="0">
                  <a:pos x="2828969" y="337100"/>
                </a:cxn>
                <a:cxn ang="0">
                  <a:pos x="2806025" y="246144"/>
                </a:cxn>
                <a:cxn ang="0">
                  <a:pos x="2762907" y="165242"/>
                </a:cxn>
                <a:cxn ang="0">
                  <a:pos x="2702507" y="97285"/>
                </a:cxn>
                <a:cxn ang="0">
                  <a:pos x="2627717" y="45165"/>
                </a:cxn>
                <a:cxn ang="0">
                  <a:pos x="2541426" y="11773"/>
                </a:cxn>
                <a:cxn ang="0">
                  <a:pos x="2446528" y="0"/>
                </a:cxn>
              </a:cxnLst>
              <a:rect l="0" t="0" r="r" b="b"/>
              <a:pathLst>
                <a:path w="2832100" h="2449829">
                  <a:moveTo>
                    <a:pt x="2831973" y="2041271"/>
                  </a:moveTo>
                  <a:lnTo>
                    <a:pt x="519049" y="2041271"/>
                  </a:lnTo>
                  <a:lnTo>
                    <a:pt x="519049" y="2064004"/>
                  </a:lnTo>
                  <a:lnTo>
                    <a:pt x="522052" y="2112349"/>
                  </a:lnTo>
                  <a:lnTo>
                    <a:pt x="530822" y="2158906"/>
                  </a:lnTo>
                  <a:lnTo>
                    <a:pt x="544996" y="2203313"/>
                  </a:lnTo>
                  <a:lnTo>
                    <a:pt x="564214" y="2245207"/>
                  </a:lnTo>
                  <a:lnTo>
                    <a:pt x="588114" y="2284227"/>
                  </a:lnTo>
                  <a:lnTo>
                    <a:pt x="616334" y="2320012"/>
                  </a:lnTo>
                  <a:lnTo>
                    <a:pt x="648514" y="2352198"/>
                  </a:lnTo>
                  <a:lnTo>
                    <a:pt x="684291" y="2380426"/>
                  </a:lnTo>
                  <a:lnTo>
                    <a:pt x="723304" y="2404332"/>
                  </a:lnTo>
                  <a:lnTo>
                    <a:pt x="765193" y="2423556"/>
                  </a:lnTo>
                  <a:lnTo>
                    <a:pt x="809595" y="2437735"/>
                  </a:lnTo>
                  <a:lnTo>
                    <a:pt x="856149" y="2446507"/>
                  </a:lnTo>
                  <a:lnTo>
                    <a:pt x="904494" y="2449512"/>
                  </a:lnTo>
                  <a:lnTo>
                    <a:pt x="2446528" y="2449512"/>
                  </a:lnTo>
                  <a:lnTo>
                    <a:pt x="2494872" y="2446507"/>
                  </a:lnTo>
                  <a:lnTo>
                    <a:pt x="2541426" y="2437735"/>
                  </a:lnTo>
                  <a:lnTo>
                    <a:pt x="2585828" y="2423556"/>
                  </a:lnTo>
                  <a:lnTo>
                    <a:pt x="2627717" y="2404332"/>
                  </a:lnTo>
                  <a:lnTo>
                    <a:pt x="2666730" y="2380426"/>
                  </a:lnTo>
                  <a:lnTo>
                    <a:pt x="2702507" y="2352198"/>
                  </a:lnTo>
                  <a:lnTo>
                    <a:pt x="2734687" y="2320012"/>
                  </a:lnTo>
                  <a:lnTo>
                    <a:pt x="2762907" y="2284227"/>
                  </a:lnTo>
                  <a:lnTo>
                    <a:pt x="2786807" y="2245207"/>
                  </a:lnTo>
                  <a:lnTo>
                    <a:pt x="2806025" y="2203313"/>
                  </a:lnTo>
                  <a:lnTo>
                    <a:pt x="2820199" y="2158906"/>
                  </a:lnTo>
                  <a:lnTo>
                    <a:pt x="2828969" y="2112349"/>
                  </a:lnTo>
                  <a:lnTo>
                    <a:pt x="2831973" y="2064004"/>
                  </a:lnTo>
                  <a:lnTo>
                    <a:pt x="2831973" y="2041271"/>
                  </a:lnTo>
                  <a:close/>
                </a:path>
                <a:path w="2832100" h="2449829">
                  <a:moveTo>
                    <a:pt x="2446528" y="0"/>
                  </a:moveTo>
                  <a:lnTo>
                    <a:pt x="904494" y="0"/>
                  </a:lnTo>
                  <a:lnTo>
                    <a:pt x="856149" y="3003"/>
                  </a:lnTo>
                  <a:lnTo>
                    <a:pt x="809595" y="11773"/>
                  </a:lnTo>
                  <a:lnTo>
                    <a:pt x="765193" y="25947"/>
                  </a:lnTo>
                  <a:lnTo>
                    <a:pt x="723304" y="45165"/>
                  </a:lnTo>
                  <a:lnTo>
                    <a:pt x="684291" y="69065"/>
                  </a:lnTo>
                  <a:lnTo>
                    <a:pt x="648514" y="97285"/>
                  </a:lnTo>
                  <a:lnTo>
                    <a:pt x="616334" y="129465"/>
                  </a:lnTo>
                  <a:lnTo>
                    <a:pt x="588114" y="165242"/>
                  </a:lnTo>
                  <a:lnTo>
                    <a:pt x="564214" y="204255"/>
                  </a:lnTo>
                  <a:lnTo>
                    <a:pt x="544996" y="246144"/>
                  </a:lnTo>
                  <a:lnTo>
                    <a:pt x="530822" y="290546"/>
                  </a:lnTo>
                  <a:lnTo>
                    <a:pt x="522052" y="337100"/>
                  </a:lnTo>
                  <a:lnTo>
                    <a:pt x="519049" y="385445"/>
                  </a:lnTo>
                  <a:lnTo>
                    <a:pt x="519049" y="1428877"/>
                  </a:lnTo>
                  <a:lnTo>
                    <a:pt x="0" y="2059305"/>
                  </a:lnTo>
                  <a:lnTo>
                    <a:pt x="519049" y="2041271"/>
                  </a:lnTo>
                  <a:lnTo>
                    <a:pt x="2831973" y="2041271"/>
                  </a:lnTo>
                  <a:lnTo>
                    <a:pt x="2831973" y="385445"/>
                  </a:lnTo>
                  <a:lnTo>
                    <a:pt x="2828969" y="337100"/>
                  </a:lnTo>
                  <a:lnTo>
                    <a:pt x="2820199" y="290546"/>
                  </a:lnTo>
                  <a:lnTo>
                    <a:pt x="2806025" y="246144"/>
                  </a:lnTo>
                  <a:lnTo>
                    <a:pt x="2786807" y="204255"/>
                  </a:lnTo>
                  <a:lnTo>
                    <a:pt x="2762907" y="165242"/>
                  </a:lnTo>
                  <a:lnTo>
                    <a:pt x="2734687" y="129465"/>
                  </a:lnTo>
                  <a:lnTo>
                    <a:pt x="2702507" y="97285"/>
                  </a:lnTo>
                  <a:lnTo>
                    <a:pt x="2666730" y="69065"/>
                  </a:lnTo>
                  <a:lnTo>
                    <a:pt x="2627717" y="45165"/>
                  </a:lnTo>
                  <a:lnTo>
                    <a:pt x="2585828" y="25947"/>
                  </a:lnTo>
                  <a:lnTo>
                    <a:pt x="2541426" y="11773"/>
                  </a:lnTo>
                  <a:lnTo>
                    <a:pt x="2494872" y="3003"/>
                  </a:lnTo>
                  <a:lnTo>
                    <a:pt x="2446528" y="0"/>
                  </a:lnTo>
                  <a:close/>
                </a:path>
              </a:pathLst>
            </a:custGeom>
            <a:solidFill>
              <a:srgbClr val="FFD229">
                <a:alpha val="74901"/>
              </a:srgbClr>
            </a:solidFill>
            <a:ln w="9525">
              <a:noFill/>
              <a:round/>
              <a:headEnd/>
              <a:tailEnd/>
            </a:ln>
          </p:spPr>
          <p:txBody>
            <a:bodyPr lIns="0" tIns="0" rIns="0" bIns="0"/>
            <a:lstStyle/>
            <a:p>
              <a:endParaRPr lang="ru-RU"/>
            </a:p>
          </p:txBody>
        </p:sp>
        <p:sp>
          <p:nvSpPr>
            <p:cNvPr id="18439" name="object 7"/>
            <p:cNvSpPr>
              <a:spLocks/>
            </p:cNvSpPr>
            <p:nvPr/>
          </p:nvSpPr>
          <p:spPr bwMode="auto">
            <a:xfrm>
              <a:off x="6067551" y="2797174"/>
              <a:ext cx="2832100" cy="2449830"/>
            </a:xfrm>
            <a:custGeom>
              <a:avLst/>
              <a:gdLst/>
              <a:ahLst/>
              <a:cxnLst>
                <a:cxn ang="0">
                  <a:pos x="522052" y="337100"/>
                </a:cxn>
                <a:cxn ang="0">
                  <a:pos x="544996" y="246144"/>
                </a:cxn>
                <a:cxn ang="0">
                  <a:pos x="588114" y="165242"/>
                </a:cxn>
                <a:cxn ang="0">
                  <a:pos x="648514" y="97285"/>
                </a:cxn>
                <a:cxn ang="0">
                  <a:pos x="723304" y="45165"/>
                </a:cxn>
                <a:cxn ang="0">
                  <a:pos x="809595" y="11773"/>
                </a:cxn>
                <a:cxn ang="0">
                  <a:pos x="904494" y="0"/>
                </a:cxn>
                <a:cxn ang="0">
                  <a:pos x="2446528" y="0"/>
                </a:cxn>
                <a:cxn ang="0">
                  <a:pos x="2541426" y="11773"/>
                </a:cxn>
                <a:cxn ang="0">
                  <a:pos x="2627717" y="45165"/>
                </a:cxn>
                <a:cxn ang="0">
                  <a:pos x="2702507" y="97285"/>
                </a:cxn>
                <a:cxn ang="0">
                  <a:pos x="2762907" y="165242"/>
                </a:cxn>
                <a:cxn ang="0">
                  <a:pos x="2806025" y="246144"/>
                </a:cxn>
                <a:cxn ang="0">
                  <a:pos x="2828969" y="337100"/>
                </a:cxn>
                <a:cxn ang="0">
                  <a:pos x="2831973" y="1428877"/>
                </a:cxn>
                <a:cxn ang="0">
                  <a:pos x="2831973" y="2064004"/>
                </a:cxn>
                <a:cxn ang="0">
                  <a:pos x="2820199" y="2158906"/>
                </a:cxn>
                <a:cxn ang="0">
                  <a:pos x="2786807" y="2245207"/>
                </a:cxn>
                <a:cxn ang="0">
                  <a:pos x="2734687" y="2320012"/>
                </a:cxn>
                <a:cxn ang="0">
                  <a:pos x="2666730" y="2380426"/>
                </a:cxn>
                <a:cxn ang="0">
                  <a:pos x="2585828" y="2423556"/>
                </a:cxn>
                <a:cxn ang="0">
                  <a:pos x="2494872" y="2446507"/>
                </a:cxn>
                <a:cxn ang="0">
                  <a:pos x="1482725" y="2449512"/>
                </a:cxn>
                <a:cxn ang="0">
                  <a:pos x="856149" y="2446507"/>
                </a:cxn>
                <a:cxn ang="0">
                  <a:pos x="765193" y="2423556"/>
                </a:cxn>
                <a:cxn ang="0">
                  <a:pos x="684291" y="2380426"/>
                </a:cxn>
                <a:cxn ang="0">
                  <a:pos x="616334" y="2320012"/>
                </a:cxn>
                <a:cxn ang="0">
                  <a:pos x="564214" y="2245207"/>
                </a:cxn>
                <a:cxn ang="0">
                  <a:pos x="530822" y="2158906"/>
                </a:cxn>
                <a:cxn ang="0">
                  <a:pos x="519049" y="2064004"/>
                </a:cxn>
                <a:cxn ang="0">
                  <a:pos x="0" y="2059305"/>
                </a:cxn>
                <a:cxn ang="0">
                  <a:pos x="519049" y="385445"/>
                </a:cxn>
              </a:cxnLst>
              <a:rect l="0" t="0" r="r" b="b"/>
              <a:pathLst>
                <a:path w="2832100" h="2449829">
                  <a:moveTo>
                    <a:pt x="519049" y="385445"/>
                  </a:moveTo>
                  <a:lnTo>
                    <a:pt x="522052" y="337100"/>
                  </a:lnTo>
                  <a:lnTo>
                    <a:pt x="530822" y="290546"/>
                  </a:lnTo>
                  <a:lnTo>
                    <a:pt x="544996" y="246144"/>
                  </a:lnTo>
                  <a:lnTo>
                    <a:pt x="564214" y="204255"/>
                  </a:lnTo>
                  <a:lnTo>
                    <a:pt x="588114" y="165242"/>
                  </a:lnTo>
                  <a:lnTo>
                    <a:pt x="616334" y="129465"/>
                  </a:lnTo>
                  <a:lnTo>
                    <a:pt x="648514" y="97285"/>
                  </a:lnTo>
                  <a:lnTo>
                    <a:pt x="684291" y="69065"/>
                  </a:lnTo>
                  <a:lnTo>
                    <a:pt x="723304" y="45165"/>
                  </a:lnTo>
                  <a:lnTo>
                    <a:pt x="765193" y="25947"/>
                  </a:lnTo>
                  <a:lnTo>
                    <a:pt x="809595" y="11773"/>
                  </a:lnTo>
                  <a:lnTo>
                    <a:pt x="856149" y="3003"/>
                  </a:lnTo>
                  <a:lnTo>
                    <a:pt x="904494" y="0"/>
                  </a:lnTo>
                  <a:lnTo>
                    <a:pt x="1482725" y="0"/>
                  </a:lnTo>
                  <a:lnTo>
                    <a:pt x="2446528" y="0"/>
                  </a:lnTo>
                  <a:lnTo>
                    <a:pt x="2494872" y="3003"/>
                  </a:lnTo>
                  <a:lnTo>
                    <a:pt x="2541426" y="11773"/>
                  </a:lnTo>
                  <a:lnTo>
                    <a:pt x="2585828" y="25947"/>
                  </a:lnTo>
                  <a:lnTo>
                    <a:pt x="2627717" y="45165"/>
                  </a:lnTo>
                  <a:lnTo>
                    <a:pt x="2666730" y="69065"/>
                  </a:lnTo>
                  <a:lnTo>
                    <a:pt x="2702507" y="97285"/>
                  </a:lnTo>
                  <a:lnTo>
                    <a:pt x="2734687" y="129465"/>
                  </a:lnTo>
                  <a:lnTo>
                    <a:pt x="2762907" y="165242"/>
                  </a:lnTo>
                  <a:lnTo>
                    <a:pt x="2786807" y="204255"/>
                  </a:lnTo>
                  <a:lnTo>
                    <a:pt x="2806025" y="246144"/>
                  </a:lnTo>
                  <a:lnTo>
                    <a:pt x="2820199" y="290546"/>
                  </a:lnTo>
                  <a:lnTo>
                    <a:pt x="2828969" y="337100"/>
                  </a:lnTo>
                  <a:lnTo>
                    <a:pt x="2831973" y="385445"/>
                  </a:lnTo>
                  <a:lnTo>
                    <a:pt x="2831973" y="1428877"/>
                  </a:lnTo>
                  <a:lnTo>
                    <a:pt x="2831973" y="2041271"/>
                  </a:lnTo>
                  <a:lnTo>
                    <a:pt x="2831973" y="2064004"/>
                  </a:lnTo>
                  <a:lnTo>
                    <a:pt x="2828969" y="2112349"/>
                  </a:lnTo>
                  <a:lnTo>
                    <a:pt x="2820199" y="2158906"/>
                  </a:lnTo>
                  <a:lnTo>
                    <a:pt x="2806025" y="2203313"/>
                  </a:lnTo>
                  <a:lnTo>
                    <a:pt x="2786807" y="2245207"/>
                  </a:lnTo>
                  <a:lnTo>
                    <a:pt x="2762907" y="2284227"/>
                  </a:lnTo>
                  <a:lnTo>
                    <a:pt x="2734687" y="2320012"/>
                  </a:lnTo>
                  <a:lnTo>
                    <a:pt x="2702507" y="2352198"/>
                  </a:lnTo>
                  <a:lnTo>
                    <a:pt x="2666730" y="2380426"/>
                  </a:lnTo>
                  <a:lnTo>
                    <a:pt x="2627717" y="2404332"/>
                  </a:lnTo>
                  <a:lnTo>
                    <a:pt x="2585828" y="2423556"/>
                  </a:lnTo>
                  <a:lnTo>
                    <a:pt x="2541426" y="2437735"/>
                  </a:lnTo>
                  <a:lnTo>
                    <a:pt x="2494872" y="2446507"/>
                  </a:lnTo>
                  <a:lnTo>
                    <a:pt x="2446528" y="2449512"/>
                  </a:lnTo>
                  <a:lnTo>
                    <a:pt x="1482725" y="2449512"/>
                  </a:lnTo>
                  <a:lnTo>
                    <a:pt x="904494" y="2449512"/>
                  </a:lnTo>
                  <a:lnTo>
                    <a:pt x="856149" y="2446507"/>
                  </a:lnTo>
                  <a:lnTo>
                    <a:pt x="809595" y="2437735"/>
                  </a:lnTo>
                  <a:lnTo>
                    <a:pt x="765193" y="2423556"/>
                  </a:lnTo>
                  <a:lnTo>
                    <a:pt x="723304" y="2404332"/>
                  </a:lnTo>
                  <a:lnTo>
                    <a:pt x="684291" y="2380426"/>
                  </a:lnTo>
                  <a:lnTo>
                    <a:pt x="648514" y="2352198"/>
                  </a:lnTo>
                  <a:lnTo>
                    <a:pt x="616334" y="2320012"/>
                  </a:lnTo>
                  <a:lnTo>
                    <a:pt x="588114" y="2284227"/>
                  </a:lnTo>
                  <a:lnTo>
                    <a:pt x="564214" y="2245207"/>
                  </a:lnTo>
                  <a:lnTo>
                    <a:pt x="544996" y="2203313"/>
                  </a:lnTo>
                  <a:lnTo>
                    <a:pt x="530822" y="2158906"/>
                  </a:lnTo>
                  <a:lnTo>
                    <a:pt x="522052" y="2112349"/>
                  </a:lnTo>
                  <a:lnTo>
                    <a:pt x="519049" y="2064004"/>
                  </a:lnTo>
                  <a:lnTo>
                    <a:pt x="519049" y="2041271"/>
                  </a:lnTo>
                  <a:lnTo>
                    <a:pt x="0" y="2059305"/>
                  </a:lnTo>
                  <a:lnTo>
                    <a:pt x="519049" y="1428877"/>
                  </a:lnTo>
                  <a:lnTo>
                    <a:pt x="519049" y="385445"/>
                  </a:lnTo>
                  <a:close/>
                </a:path>
              </a:pathLst>
            </a:custGeom>
            <a:noFill/>
            <a:ln w="25399">
              <a:solidFill>
                <a:srgbClr val="C00000"/>
              </a:solidFill>
              <a:round/>
              <a:headEnd/>
              <a:tailEnd/>
            </a:ln>
          </p:spPr>
          <p:txBody>
            <a:bodyPr lIns="0" tIns="0" rIns="0" bIns="0"/>
            <a:lstStyle/>
            <a:p>
              <a:endParaRPr lang="ru-RU"/>
            </a:p>
          </p:txBody>
        </p:sp>
      </p:grpSp>
      <p:sp>
        <p:nvSpPr>
          <p:cNvPr id="8" name="object 8"/>
          <p:cNvSpPr txBox="1"/>
          <p:nvPr/>
        </p:nvSpPr>
        <p:spPr>
          <a:xfrm>
            <a:off x="6834188" y="2784475"/>
            <a:ext cx="1817687" cy="2444750"/>
          </a:xfrm>
          <a:prstGeom prst="rect">
            <a:avLst/>
          </a:prstGeom>
        </p:spPr>
        <p:txBody>
          <a:bodyPr lIns="0" tIns="10795" rIns="0" bIns="0">
            <a:spAutoFit/>
          </a:bodyPr>
          <a:lstStyle/>
          <a:p>
            <a:pPr marL="12700" algn="ctr">
              <a:lnSpc>
                <a:spcPct val="102000"/>
              </a:lnSpc>
              <a:spcBef>
                <a:spcPts val="88"/>
              </a:spcBef>
            </a:pPr>
            <a:r>
              <a:rPr lang="ru-RU" sz="1900">
                <a:solidFill>
                  <a:srgbClr val="000000"/>
                </a:solidFill>
                <a:latin typeface="Tahoma" pitchFamily="34" charset="0"/>
                <a:cs typeface="Tahoma" pitchFamily="34" charset="0"/>
              </a:rPr>
              <a:t>Автоматическая проверка показала, что полномочия не подходят для подписания данного документа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dirty="0"/>
              <a:t>Проверка</a:t>
            </a:r>
            <a:r>
              <a:rPr spc="-229" dirty="0"/>
              <a:t> </a:t>
            </a:r>
            <a:r>
              <a:rPr spc="-100" dirty="0"/>
              <a:t>всей</a:t>
            </a:r>
            <a:r>
              <a:rPr spc="-200" dirty="0"/>
              <a:t> </a:t>
            </a:r>
            <a:r>
              <a:rPr spc="-65" dirty="0"/>
              <a:t>цепочки</a:t>
            </a:r>
            <a:r>
              <a:rPr spc="-204" dirty="0"/>
              <a:t> </a:t>
            </a:r>
            <a:r>
              <a:rPr spc="-25" dirty="0"/>
              <a:t>передоверия</a:t>
            </a:r>
          </a:p>
        </p:txBody>
      </p:sp>
      <p:grpSp>
        <p:nvGrpSpPr>
          <p:cNvPr id="19458" name="object 3"/>
          <p:cNvGrpSpPr>
            <a:grpSpLocks/>
          </p:cNvGrpSpPr>
          <p:nvPr/>
        </p:nvGrpSpPr>
        <p:grpSpPr bwMode="auto">
          <a:xfrm>
            <a:off x="1662113" y="1612900"/>
            <a:ext cx="8126412" cy="4338638"/>
            <a:chOff x="1662670" y="1612836"/>
            <a:chExt cx="8126095" cy="4338955"/>
          </a:xfrm>
        </p:grpSpPr>
        <p:pic>
          <p:nvPicPr>
            <p:cNvPr id="19459" name="object 4"/>
            <p:cNvPicPr>
              <a:picLocks noChangeAspect="1" noChangeArrowheads="1"/>
            </p:cNvPicPr>
            <p:nvPr/>
          </p:nvPicPr>
          <p:blipFill>
            <a:blip r:embed="rId2"/>
            <a:srcRect/>
            <a:stretch>
              <a:fillRect/>
            </a:stretch>
          </p:blipFill>
          <p:spPr bwMode="auto">
            <a:xfrm>
              <a:off x="1662670" y="1612836"/>
              <a:ext cx="7768603" cy="4338701"/>
            </a:xfrm>
            <a:prstGeom prst="rect">
              <a:avLst/>
            </a:prstGeom>
            <a:noFill/>
            <a:ln w="9525">
              <a:noFill/>
              <a:miter lim="800000"/>
              <a:headEnd/>
              <a:tailEnd/>
            </a:ln>
          </p:spPr>
        </p:pic>
        <p:sp>
          <p:nvSpPr>
            <p:cNvPr id="19460" name="object 5"/>
            <p:cNvSpPr>
              <a:spLocks/>
            </p:cNvSpPr>
            <p:nvPr/>
          </p:nvSpPr>
          <p:spPr bwMode="auto">
            <a:xfrm>
              <a:off x="9324975" y="4329175"/>
              <a:ext cx="450850" cy="476250"/>
            </a:xfrm>
            <a:custGeom>
              <a:avLst/>
              <a:gdLst/>
              <a:ahLst/>
              <a:cxnLst>
                <a:cxn ang="0">
                  <a:pos x="225425" y="0"/>
                </a:cxn>
                <a:cxn ang="0">
                  <a:pos x="0" y="238125"/>
                </a:cxn>
                <a:cxn ang="0">
                  <a:pos x="225425" y="476250"/>
                </a:cxn>
                <a:cxn ang="0">
                  <a:pos x="225425" y="357124"/>
                </a:cxn>
                <a:cxn ang="0">
                  <a:pos x="450850" y="357124"/>
                </a:cxn>
                <a:cxn ang="0">
                  <a:pos x="450850" y="118999"/>
                </a:cxn>
                <a:cxn ang="0">
                  <a:pos x="225425" y="118999"/>
                </a:cxn>
                <a:cxn ang="0">
                  <a:pos x="225425" y="0"/>
                </a:cxn>
              </a:cxnLst>
              <a:rect l="0" t="0" r="r" b="b"/>
              <a:pathLst>
                <a:path w="450850" h="476250">
                  <a:moveTo>
                    <a:pt x="225425" y="0"/>
                  </a:moveTo>
                  <a:lnTo>
                    <a:pt x="0" y="238125"/>
                  </a:lnTo>
                  <a:lnTo>
                    <a:pt x="225425" y="476250"/>
                  </a:lnTo>
                  <a:lnTo>
                    <a:pt x="225425" y="357124"/>
                  </a:lnTo>
                  <a:lnTo>
                    <a:pt x="450850" y="357124"/>
                  </a:lnTo>
                  <a:lnTo>
                    <a:pt x="450850" y="118999"/>
                  </a:lnTo>
                  <a:lnTo>
                    <a:pt x="225425" y="118999"/>
                  </a:lnTo>
                  <a:lnTo>
                    <a:pt x="225425" y="0"/>
                  </a:lnTo>
                  <a:close/>
                </a:path>
              </a:pathLst>
            </a:custGeom>
            <a:solidFill>
              <a:srgbClr val="FFD229"/>
            </a:solidFill>
            <a:ln w="9525">
              <a:noFill/>
              <a:round/>
              <a:headEnd/>
              <a:tailEnd/>
            </a:ln>
          </p:spPr>
          <p:txBody>
            <a:bodyPr lIns="0" tIns="0" rIns="0" bIns="0"/>
            <a:lstStyle/>
            <a:p>
              <a:endParaRPr lang="ru-RU"/>
            </a:p>
          </p:txBody>
        </p:sp>
        <p:sp>
          <p:nvSpPr>
            <p:cNvPr id="19461" name="object 6"/>
            <p:cNvSpPr>
              <a:spLocks/>
            </p:cNvSpPr>
            <p:nvPr/>
          </p:nvSpPr>
          <p:spPr bwMode="auto">
            <a:xfrm>
              <a:off x="9324975" y="4329175"/>
              <a:ext cx="450850" cy="476250"/>
            </a:xfrm>
            <a:custGeom>
              <a:avLst/>
              <a:gdLst/>
              <a:ahLst/>
              <a:cxnLst>
                <a:cxn ang="0">
                  <a:pos x="450850" y="357124"/>
                </a:cxn>
                <a:cxn ang="0">
                  <a:pos x="225425" y="357124"/>
                </a:cxn>
                <a:cxn ang="0">
                  <a:pos x="225425" y="476250"/>
                </a:cxn>
                <a:cxn ang="0">
                  <a:pos x="0" y="238125"/>
                </a:cxn>
                <a:cxn ang="0">
                  <a:pos x="225425" y="0"/>
                </a:cxn>
                <a:cxn ang="0">
                  <a:pos x="225425" y="118999"/>
                </a:cxn>
                <a:cxn ang="0">
                  <a:pos x="450850" y="118999"/>
                </a:cxn>
                <a:cxn ang="0">
                  <a:pos x="450850" y="357124"/>
                </a:cxn>
              </a:cxnLst>
              <a:rect l="0" t="0" r="r" b="b"/>
              <a:pathLst>
                <a:path w="450850" h="476250">
                  <a:moveTo>
                    <a:pt x="450850" y="357124"/>
                  </a:moveTo>
                  <a:lnTo>
                    <a:pt x="225425" y="357124"/>
                  </a:lnTo>
                  <a:lnTo>
                    <a:pt x="225425" y="476250"/>
                  </a:lnTo>
                  <a:lnTo>
                    <a:pt x="0" y="238125"/>
                  </a:lnTo>
                  <a:lnTo>
                    <a:pt x="225425" y="0"/>
                  </a:lnTo>
                  <a:lnTo>
                    <a:pt x="225425" y="118999"/>
                  </a:lnTo>
                  <a:lnTo>
                    <a:pt x="450850" y="118999"/>
                  </a:lnTo>
                  <a:lnTo>
                    <a:pt x="450850" y="357124"/>
                  </a:lnTo>
                  <a:close/>
                </a:path>
              </a:pathLst>
            </a:custGeom>
            <a:noFill/>
            <a:ln w="25400">
              <a:solidFill>
                <a:srgbClr val="C00000"/>
              </a:solidFill>
              <a:round/>
              <a:headEnd/>
              <a:tailEnd/>
            </a:ln>
          </p:spPr>
          <p:txBody>
            <a:bodyPr lIns="0" tIns="0" rIns="0" bIns="0"/>
            <a:lstStyle/>
            <a:p>
              <a:endParaRPr lang="ru-RU"/>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48335" rtlCol="0"/>
          <a:lstStyle/>
          <a:p>
            <a:pPr marL="957580" eaLnBrk="1" fontAlgn="auto" hangingPunct="1">
              <a:spcBef>
                <a:spcPts val="105"/>
              </a:spcBef>
              <a:spcAft>
                <a:spcPts val="0"/>
              </a:spcAft>
              <a:defRPr/>
            </a:pPr>
            <a:r>
              <a:rPr dirty="0">
                <a:latin typeface="Microsoft Sans Serif"/>
                <a:cs typeface="Microsoft Sans Serif"/>
              </a:rPr>
              <a:t>Единый</a:t>
            </a:r>
            <a:r>
              <a:rPr spc="-50" dirty="0">
                <a:latin typeface="Microsoft Sans Serif"/>
                <a:cs typeface="Microsoft Sans Serif"/>
              </a:rPr>
              <a:t> </a:t>
            </a:r>
            <a:r>
              <a:rPr dirty="0">
                <a:latin typeface="Microsoft Sans Serif"/>
                <a:cs typeface="Microsoft Sans Serif"/>
              </a:rPr>
              <a:t>формат</a:t>
            </a:r>
            <a:r>
              <a:rPr spc="-70" dirty="0">
                <a:latin typeface="Microsoft Sans Serif"/>
                <a:cs typeface="Microsoft Sans Serif"/>
              </a:rPr>
              <a:t> МЧД </a:t>
            </a:r>
            <a:r>
              <a:rPr spc="-25" dirty="0">
                <a:latin typeface="Microsoft Sans Serif"/>
                <a:cs typeface="Microsoft Sans Serif"/>
              </a:rPr>
              <a:t>003</a:t>
            </a:r>
          </a:p>
        </p:txBody>
      </p:sp>
      <p:sp>
        <p:nvSpPr>
          <p:cNvPr id="3" name="object 3"/>
          <p:cNvSpPr txBox="1"/>
          <p:nvPr/>
        </p:nvSpPr>
        <p:spPr>
          <a:xfrm>
            <a:off x="350838" y="1631950"/>
            <a:ext cx="6353175" cy="3944938"/>
          </a:xfrm>
          <a:prstGeom prst="rect">
            <a:avLst/>
          </a:prstGeom>
        </p:spPr>
        <p:txBody>
          <a:bodyPr lIns="0" tIns="12700" rIns="0" bIns="0">
            <a:spAutoFit/>
          </a:bodyPr>
          <a:lstStyle/>
          <a:p>
            <a:pPr marL="354013" indent="-341313">
              <a:spcBef>
                <a:spcPts val="100"/>
              </a:spcBef>
              <a:buClr>
                <a:srgbClr val="CC0000"/>
              </a:buClr>
              <a:buFontTx/>
              <a:buChar char="•"/>
              <a:tabLst>
                <a:tab pos="354013" algn="l"/>
              </a:tabLst>
            </a:pPr>
            <a:r>
              <a:rPr lang="ru-RU" sz="2100">
                <a:solidFill>
                  <a:srgbClr val="000000"/>
                </a:solidFill>
                <a:latin typeface="Microsoft Sans Serif" pitchFamily="34" charset="0"/>
                <a:cs typeface="Microsoft Sans Serif" pitchFamily="34" charset="0"/>
              </a:rPr>
              <a:t>Поддержана работа с МЧД версии 003.</a:t>
            </a:r>
          </a:p>
          <a:p>
            <a:pPr marL="354013" indent="-341313">
              <a:tabLst>
                <a:tab pos="354013" algn="l"/>
              </a:tabLst>
            </a:pPr>
            <a:r>
              <a:rPr lang="ru-RU" sz="2100">
                <a:solidFill>
                  <a:srgbClr val="000000"/>
                </a:solidFill>
                <a:latin typeface="Microsoft Sans Serif" pitchFamily="34" charset="0"/>
                <a:cs typeface="Microsoft Sans Serif" pitchFamily="34" charset="0"/>
              </a:rPr>
              <a:t>Что именно реализовано для единого формата:</a:t>
            </a:r>
          </a:p>
          <a:p>
            <a:pPr marL="354013" indent="-341313">
              <a:spcBef>
                <a:spcPts val="563"/>
              </a:spcBef>
              <a:tabLst>
                <a:tab pos="354013" algn="l"/>
              </a:tabLst>
            </a:pPr>
            <a:endParaRPr lang="ru-RU" sz="2100">
              <a:solidFill>
                <a:srgbClr val="000000"/>
              </a:solidFill>
              <a:latin typeface="Microsoft Sans Serif" pitchFamily="34" charset="0"/>
              <a:cs typeface="Microsoft Sans Serif" pitchFamily="34" charset="0"/>
            </a:endParaRPr>
          </a:p>
          <a:p>
            <a:pPr marL="755650" lvl="1" indent="-287338">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реализован механизм создания и регистрации МЧД в распределенном реестре ФНС;</a:t>
            </a:r>
          </a:p>
          <a:p>
            <a:pPr marL="755650" lvl="1" indent="-287338">
              <a:spcBef>
                <a:spcPts val="413"/>
              </a:spcBef>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поддержана визуализация;</a:t>
            </a:r>
          </a:p>
          <a:p>
            <a:pPr marL="755650" lvl="1" indent="-287338">
              <a:spcBef>
                <a:spcPts val="400"/>
              </a:spcBef>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разработан отдельный справочник доверенностей для единого формата;</a:t>
            </a:r>
          </a:p>
          <a:p>
            <a:pPr marL="755650" lvl="1" indent="-287338">
              <a:spcBef>
                <a:spcPts val="413"/>
              </a:spcBef>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реализована проверка подписей и сертификатов;</a:t>
            </a:r>
          </a:p>
          <a:p>
            <a:pPr marL="755650" lvl="1" indent="-287338">
              <a:spcBef>
                <a:spcPts val="413"/>
              </a:spcBef>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реализована возможность выгрузки и загрузки МЧД из</a:t>
            </a:r>
            <a:r>
              <a:rPr lang="ru-RU" sz="1700">
                <a:solidFill>
                  <a:srgbClr val="000000"/>
                </a:solidFill>
                <a:cs typeface="Microsoft Sans Serif" pitchFamily="34" charset="0"/>
              </a:rPr>
              <a:t> </a:t>
            </a:r>
            <a:r>
              <a:rPr lang="ru-RU" sz="1700">
                <a:solidFill>
                  <a:srgbClr val="000000"/>
                </a:solidFill>
                <a:latin typeface="Microsoft Sans Serif" pitchFamily="34" charset="0"/>
                <a:cs typeface="Microsoft Sans Serif" pitchFamily="34" charset="0"/>
              </a:rPr>
              <a:t>файла;</a:t>
            </a:r>
          </a:p>
          <a:p>
            <a:pPr marL="755650" lvl="1" indent="-287338">
              <a:spcBef>
                <a:spcPts val="413"/>
              </a:spcBef>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поддержана возможность отзыва доверенности;</a:t>
            </a:r>
          </a:p>
          <a:p>
            <a:pPr marL="755650" lvl="1" indent="-287338">
              <a:spcBef>
                <a:spcPts val="400"/>
              </a:spcBef>
              <a:buClr>
                <a:srgbClr val="CC0000"/>
              </a:buClr>
              <a:buFontTx/>
              <a:buChar char="•"/>
              <a:tabLst>
                <a:tab pos="354013" algn="l"/>
              </a:tabLst>
            </a:pPr>
            <a:r>
              <a:rPr lang="ru-RU" sz="1700">
                <a:solidFill>
                  <a:srgbClr val="000000"/>
                </a:solidFill>
                <a:latin typeface="Microsoft Sans Serif" pitchFamily="34" charset="0"/>
                <a:cs typeface="Microsoft Sans Serif" pitchFamily="34" charset="0"/>
              </a:rPr>
              <a:t>поддержана отправка произвольным документом.</a:t>
            </a:r>
          </a:p>
        </p:txBody>
      </p:sp>
      <p:pic>
        <p:nvPicPr>
          <p:cNvPr id="20483" name="object 4"/>
          <p:cNvPicPr>
            <a:picLocks noChangeAspect="1" noChangeArrowheads="1"/>
          </p:cNvPicPr>
          <p:nvPr/>
        </p:nvPicPr>
        <p:blipFill>
          <a:blip r:embed="rId2"/>
          <a:srcRect/>
          <a:stretch>
            <a:fillRect/>
          </a:stretch>
        </p:blipFill>
        <p:spPr bwMode="auto">
          <a:xfrm>
            <a:off x="6840538" y="863600"/>
            <a:ext cx="4325937" cy="54721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object 2"/>
          <p:cNvGrpSpPr>
            <a:grpSpLocks/>
          </p:cNvGrpSpPr>
          <p:nvPr/>
        </p:nvGrpSpPr>
        <p:grpSpPr bwMode="auto">
          <a:xfrm>
            <a:off x="204788" y="1201738"/>
            <a:ext cx="10318750" cy="5278437"/>
            <a:chOff x="204787" y="1202446"/>
            <a:chExt cx="10318750" cy="5278120"/>
          </a:xfrm>
        </p:grpSpPr>
        <p:pic>
          <p:nvPicPr>
            <p:cNvPr id="21508" name="object 3"/>
            <p:cNvPicPr>
              <a:picLocks noChangeAspect="1" noChangeArrowheads="1"/>
            </p:cNvPicPr>
            <p:nvPr/>
          </p:nvPicPr>
          <p:blipFill>
            <a:blip r:embed="rId2"/>
            <a:srcRect/>
            <a:stretch>
              <a:fillRect/>
            </a:stretch>
          </p:blipFill>
          <p:spPr bwMode="auto">
            <a:xfrm>
              <a:off x="1223772" y="1202446"/>
              <a:ext cx="9299448" cy="5277601"/>
            </a:xfrm>
            <a:prstGeom prst="rect">
              <a:avLst/>
            </a:prstGeom>
            <a:noFill/>
            <a:ln w="9525">
              <a:noFill/>
              <a:miter lim="800000"/>
              <a:headEnd/>
              <a:tailEnd/>
            </a:ln>
          </p:spPr>
        </p:pic>
        <p:pic>
          <p:nvPicPr>
            <p:cNvPr id="21509" name="object 4"/>
            <p:cNvPicPr>
              <a:picLocks noChangeAspect="1" noChangeArrowheads="1"/>
            </p:cNvPicPr>
            <p:nvPr/>
          </p:nvPicPr>
          <p:blipFill>
            <a:blip r:embed="rId3"/>
            <a:srcRect/>
            <a:stretch>
              <a:fillRect/>
            </a:stretch>
          </p:blipFill>
          <p:spPr bwMode="auto">
            <a:xfrm>
              <a:off x="1368425" y="1360487"/>
              <a:ext cx="8785225" cy="4826000"/>
            </a:xfrm>
            <a:prstGeom prst="rect">
              <a:avLst/>
            </a:prstGeom>
            <a:noFill/>
            <a:ln w="9525">
              <a:noFill/>
              <a:miter lim="800000"/>
              <a:headEnd/>
              <a:tailEnd/>
            </a:ln>
          </p:spPr>
        </p:pic>
        <p:sp>
          <p:nvSpPr>
            <p:cNvPr id="21510" name="object 5"/>
            <p:cNvSpPr>
              <a:spLocks/>
            </p:cNvSpPr>
            <p:nvPr/>
          </p:nvSpPr>
          <p:spPr bwMode="auto">
            <a:xfrm>
              <a:off x="215900" y="4103750"/>
              <a:ext cx="5257800" cy="1873250"/>
            </a:xfrm>
            <a:custGeom>
              <a:avLst/>
              <a:gdLst/>
              <a:ahLst/>
              <a:cxnLst>
                <a:cxn ang="0">
                  <a:pos x="4945634" y="0"/>
                </a:cxn>
                <a:cxn ang="0">
                  <a:pos x="312216" y="0"/>
                </a:cxn>
                <a:cxn ang="0">
                  <a:pos x="266080" y="3383"/>
                </a:cxn>
                <a:cxn ang="0">
                  <a:pos x="222046" y="13211"/>
                </a:cxn>
                <a:cxn ang="0">
                  <a:pos x="180596" y="29003"/>
                </a:cxn>
                <a:cxn ang="0">
                  <a:pos x="142213" y="50276"/>
                </a:cxn>
                <a:cxn ang="0">
                  <a:pos x="107381" y="76548"/>
                </a:cxn>
                <a:cxn ang="0">
                  <a:pos x="76583" y="107337"/>
                </a:cxn>
                <a:cxn ang="0">
                  <a:pos x="50301" y="142161"/>
                </a:cxn>
                <a:cxn ang="0">
                  <a:pos x="29018" y="180538"/>
                </a:cxn>
                <a:cxn ang="0">
                  <a:pos x="13219" y="221985"/>
                </a:cxn>
                <a:cxn ang="0">
                  <a:pos x="3385" y="266022"/>
                </a:cxn>
                <a:cxn ang="0">
                  <a:pos x="0" y="312166"/>
                </a:cxn>
                <a:cxn ang="0">
                  <a:pos x="0" y="1560969"/>
                </a:cxn>
                <a:cxn ang="0">
                  <a:pos x="3385" y="1607105"/>
                </a:cxn>
                <a:cxn ang="0">
                  <a:pos x="13219" y="1651140"/>
                </a:cxn>
                <a:cxn ang="0">
                  <a:pos x="29018" y="1692590"/>
                </a:cxn>
                <a:cxn ang="0">
                  <a:pos x="50301" y="1730972"/>
                </a:cxn>
                <a:cxn ang="0">
                  <a:pos x="76583" y="1765804"/>
                </a:cxn>
                <a:cxn ang="0">
                  <a:pos x="107381" y="1796603"/>
                </a:cxn>
                <a:cxn ang="0">
                  <a:pos x="142213" y="1822885"/>
                </a:cxn>
                <a:cxn ang="0">
                  <a:pos x="180596" y="1844167"/>
                </a:cxn>
                <a:cxn ang="0">
                  <a:pos x="222046" y="1859967"/>
                </a:cxn>
                <a:cxn ang="0">
                  <a:pos x="266080" y="1869801"/>
                </a:cxn>
                <a:cxn ang="0">
                  <a:pos x="312216" y="1873186"/>
                </a:cxn>
                <a:cxn ang="0">
                  <a:pos x="4945634" y="1873186"/>
                </a:cxn>
                <a:cxn ang="0">
                  <a:pos x="4991748" y="1869801"/>
                </a:cxn>
                <a:cxn ang="0">
                  <a:pos x="5035767" y="1859967"/>
                </a:cxn>
                <a:cxn ang="0">
                  <a:pos x="5077206" y="1844167"/>
                </a:cxn>
                <a:cxn ang="0">
                  <a:pos x="5115582" y="1822885"/>
                </a:cxn>
                <a:cxn ang="0">
                  <a:pos x="5150411" y="1796603"/>
                </a:cxn>
                <a:cxn ang="0">
                  <a:pos x="5181208" y="1765804"/>
                </a:cxn>
                <a:cxn ang="0">
                  <a:pos x="5207491" y="1730972"/>
                </a:cxn>
                <a:cxn ang="0">
                  <a:pos x="5228775" y="1692590"/>
                </a:cxn>
                <a:cxn ang="0">
                  <a:pos x="5244577" y="1651140"/>
                </a:cxn>
                <a:cxn ang="0">
                  <a:pos x="5254413" y="1607105"/>
                </a:cxn>
                <a:cxn ang="0">
                  <a:pos x="5257800" y="1560969"/>
                </a:cxn>
                <a:cxn ang="0">
                  <a:pos x="5257800" y="312166"/>
                </a:cxn>
                <a:cxn ang="0">
                  <a:pos x="5254413" y="266022"/>
                </a:cxn>
                <a:cxn ang="0">
                  <a:pos x="5244577" y="221985"/>
                </a:cxn>
                <a:cxn ang="0">
                  <a:pos x="5228775" y="180538"/>
                </a:cxn>
                <a:cxn ang="0">
                  <a:pos x="5207491" y="142161"/>
                </a:cxn>
                <a:cxn ang="0">
                  <a:pos x="5181208" y="107337"/>
                </a:cxn>
                <a:cxn ang="0">
                  <a:pos x="5150411" y="76548"/>
                </a:cxn>
                <a:cxn ang="0">
                  <a:pos x="5115582" y="50276"/>
                </a:cxn>
                <a:cxn ang="0">
                  <a:pos x="5077206" y="29003"/>
                </a:cxn>
                <a:cxn ang="0">
                  <a:pos x="5035767" y="13211"/>
                </a:cxn>
                <a:cxn ang="0">
                  <a:pos x="4991748" y="3383"/>
                </a:cxn>
                <a:cxn ang="0">
                  <a:pos x="4945634" y="0"/>
                </a:cxn>
              </a:cxnLst>
              <a:rect l="0" t="0" r="r" b="b"/>
              <a:pathLst>
                <a:path w="5257800" h="1873250">
                  <a:moveTo>
                    <a:pt x="4945634" y="0"/>
                  </a:moveTo>
                  <a:lnTo>
                    <a:pt x="312216" y="0"/>
                  </a:lnTo>
                  <a:lnTo>
                    <a:pt x="266080" y="3383"/>
                  </a:lnTo>
                  <a:lnTo>
                    <a:pt x="222046" y="13211"/>
                  </a:lnTo>
                  <a:lnTo>
                    <a:pt x="180596" y="29003"/>
                  </a:lnTo>
                  <a:lnTo>
                    <a:pt x="142213" y="50276"/>
                  </a:lnTo>
                  <a:lnTo>
                    <a:pt x="107381" y="76548"/>
                  </a:lnTo>
                  <a:lnTo>
                    <a:pt x="76583" y="107337"/>
                  </a:lnTo>
                  <a:lnTo>
                    <a:pt x="50301" y="142161"/>
                  </a:lnTo>
                  <a:lnTo>
                    <a:pt x="29018" y="180538"/>
                  </a:lnTo>
                  <a:lnTo>
                    <a:pt x="13219" y="221985"/>
                  </a:lnTo>
                  <a:lnTo>
                    <a:pt x="3385" y="266022"/>
                  </a:lnTo>
                  <a:lnTo>
                    <a:pt x="0" y="312166"/>
                  </a:lnTo>
                  <a:lnTo>
                    <a:pt x="0" y="1560969"/>
                  </a:lnTo>
                  <a:lnTo>
                    <a:pt x="3385" y="1607105"/>
                  </a:lnTo>
                  <a:lnTo>
                    <a:pt x="13219" y="1651140"/>
                  </a:lnTo>
                  <a:lnTo>
                    <a:pt x="29018" y="1692590"/>
                  </a:lnTo>
                  <a:lnTo>
                    <a:pt x="50301" y="1730972"/>
                  </a:lnTo>
                  <a:lnTo>
                    <a:pt x="76583" y="1765804"/>
                  </a:lnTo>
                  <a:lnTo>
                    <a:pt x="107381" y="1796603"/>
                  </a:lnTo>
                  <a:lnTo>
                    <a:pt x="142213" y="1822885"/>
                  </a:lnTo>
                  <a:lnTo>
                    <a:pt x="180596" y="1844167"/>
                  </a:lnTo>
                  <a:lnTo>
                    <a:pt x="222046" y="1859967"/>
                  </a:lnTo>
                  <a:lnTo>
                    <a:pt x="266080" y="1869801"/>
                  </a:lnTo>
                  <a:lnTo>
                    <a:pt x="312216" y="1873186"/>
                  </a:lnTo>
                  <a:lnTo>
                    <a:pt x="4945634" y="1873186"/>
                  </a:lnTo>
                  <a:lnTo>
                    <a:pt x="4991748" y="1869801"/>
                  </a:lnTo>
                  <a:lnTo>
                    <a:pt x="5035767" y="1859967"/>
                  </a:lnTo>
                  <a:lnTo>
                    <a:pt x="5077206" y="1844167"/>
                  </a:lnTo>
                  <a:lnTo>
                    <a:pt x="5115582" y="1822885"/>
                  </a:lnTo>
                  <a:lnTo>
                    <a:pt x="5150411" y="1796603"/>
                  </a:lnTo>
                  <a:lnTo>
                    <a:pt x="5181208" y="1765804"/>
                  </a:lnTo>
                  <a:lnTo>
                    <a:pt x="5207491" y="1730972"/>
                  </a:lnTo>
                  <a:lnTo>
                    <a:pt x="5228775" y="1692590"/>
                  </a:lnTo>
                  <a:lnTo>
                    <a:pt x="5244577" y="1651140"/>
                  </a:lnTo>
                  <a:lnTo>
                    <a:pt x="5254413" y="1607105"/>
                  </a:lnTo>
                  <a:lnTo>
                    <a:pt x="5257800" y="1560969"/>
                  </a:lnTo>
                  <a:lnTo>
                    <a:pt x="5257800" y="312166"/>
                  </a:lnTo>
                  <a:lnTo>
                    <a:pt x="5254413" y="266022"/>
                  </a:lnTo>
                  <a:lnTo>
                    <a:pt x="5244577" y="221985"/>
                  </a:lnTo>
                  <a:lnTo>
                    <a:pt x="5228775" y="180538"/>
                  </a:lnTo>
                  <a:lnTo>
                    <a:pt x="5207491" y="142161"/>
                  </a:lnTo>
                  <a:lnTo>
                    <a:pt x="5181208" y="107337"/>
                  </a:lnTo>
                  <a:lnTo>
                    <a:pt x="5150411" y="76548"/>
                  </a:lnTo>
                  <a:lnTo>
                    <a:pt x="5115582" y="50276"/>
                  </a:lnTo>
                  <a:lnTo>
                    <a:pt x="5077206" y="29003"/>
                  </a:lnTo>
                  <a:lnTo>
                    <a:pt x="5035767" y="13211"/>
                  </a:lnTo>
                  <a:lnTo>
                    <a:pt x="4991748" y="3383"/>
                  </a:lnTo>
                  <a:lnTo>
                    <a:pt x="4945634" y="0"/>
                  </a:lnTo>
                  <a:close/>
                </a:path>
              </a:pathLst>
            </a:custGeom>
            <a:solidFill>
              <a:srgbClr val="FFC000">
                <a:alpha val="74901"/>
              </a:srgbClr>
            </a:solidFill>
            <a:ln w="9525">
              <a:noFill/>
              <a:round/>
              <a:headEnd/>
              <a:tailEnd/>
            </a:ln>
          </p:spPr>
          <p:txBody>
            <a:bodyPr lIns="0" tIns="0" rIns="0" bIns="0"/>
            <a:lstStyle/>
            <a:p>
              <a:endParaRPr lang="ru-RU"/>
            </a:p>
          </p:txBody>
        </p:sp>
        <p:sp>
          <p:nvSpPr>
            <p:cNvPr id="21511" name="object 6"/>
            <p:cNvSpPr>
              <a:spLocks/>
            </p:cNvSpPr>
            <p:nvPr/>
          </p:nvSpPr>
          <p:spPr bwMode="auto">
            <a:xfrm>
              <a:off x="215900" y="4103750"/>
              <a:ext cx="5257800" cy="1873250"/>
            </a:xfrm>
            <a:custGeom>
              <a:avLst/>
              <a:gdLst/>
              <a:ahLst/>
              <a:cxnLst>
                <a:cxn ang="0">
                  <a:pos x="0" y="312166"/>
                </a:cxn>
                <a:cxn ang="0">
                  <a:pos x="3385" y="266022"/>
                </a:cxn>
                <a:cxn ang="0">
                  <a:pos x="13219" y="221985"/>
                </a:cxn>
                <a:cxn ang="0">
                  <a:pos x="29018" y="180538"/>
                </a:cxn>
                <a:cxn ang="0">
                  <a:pos x="50301" y="142161"/>
                </a:cxn>
                <a:cxn ang="0">
                  <a:pos x="76583" y="107337"/>
                </a:cxn>
                <a:cxn ang="0">
                  <a:pos x="107381" y="76548"/>
                </a:cxn>
                <a:cxn ang="0">
                  <a:pos x="142213" y="50276"/>
                </a:cxn>
                <a:cxn ang="0">
                  <a:pos x="180596" y="29003"/>
                </a:cxn>
                <a:cxn ang="0">
                  <a:pos x="222046" y="13211"/>
                </a:cxn>
                <a:cxn ang="0">
                  <a:pos x="266080" y="3383"/>
                </a:cxn>
                <a:cxn ang="0">
                  <a:pos x="312216" y="0"/>
                </a:cxn>
                <a:cxn ang="0">
                  <a:pos x="4945634" y="0"/>
                </a:cxn>
                <a:cxn ang="0">
                  <a:pos x="4991748" y="3383"/>
                </a:cxn>
                <a:cxn ang="0">
                  <a:pos x="5035767" y="13211"/>
                </a:cxn>
                <a:cxn ang="0">
                  <a:pos x="5077206" y="29003"/>
                </a:cxn>
                <a:cxn ang="0">
                  <a:pos x="5115582" y="50276"/>
                </a:cxn>
                <a:cxn ang="0">
                  <a:pos x="5150411" y="76548"/>
                </a:cxn>
                <a:cxn ang="0">
                  <a:pos x="5181208" y="107337"/>
                </a:cxn>
                <a:cxn ang="0">
                  <a:pos x="5207491" y="142161"/>
                </a:cxn>
                <a:cxn ang="0">
                  <a:pos x="5228775" y="180538"/>
                </a:cxn>
                <a:cxn ang="0">
                  <a:pos x="5244577" y="221985"/>
                </a:cxn>
                <a:cxn ang="0">
                  <a:pos x="5254413" y="266022"/>
                </a:cxn>
                <a:cxn ang="0">
                  <a:pos x="5257800" y="312166"/>
                </a:cxn>
                <a:cxn ang="0">
                  <a:pos x="5257800" y="1560969"/>
                </a:cxn>
                <a:cxn ang="0">
                  <a:pos x="5254413" y="1607105"/>
                </a:cxn>
                <a:cxn ang="0">
                  <a:pos x="5244577" y="1651140"/>
                </a:cxn>
                <a:cxn ang="0">
                  <a:pos x="5228775" y="1692590"/>
                </a:cxn>
                <a:cxn ang="0">
                  <a:pos x="5207491" y="1730972"/>
                </a:cxn>
                <a:cxn ang="0">
                  <a:pos x="5181208" y="1765804"/>
                </a:cxn>
                <a:cxn ang="0">
                  <a:pos x="5150411" y="1796603"/>
                </a:cxn>
                <a:cxn ang="0">
                  <a:pos x="5115582" y="1822885"/>
                </a:cxn>
                <a:cxn ang="0">
                  <a:pos x="5077206" y="1844167"/>
                </a:cxn>
                <a:cxn ang="0">
                  <a:pos x="5035767" y="1859967"/>
                </a:cxn>
                <a:cxn ang="0">
                  <a:pos x="4991748" y="1869801"/>
                </a:cxn>
                <a:cxn ang="0">
                  <a:pos x="4945634" y="1873186"/>
                </a:cxn>
                <a:cxn ang="0">
                  <a:pos x="312216" y="1873186"/>
                </a:cxn>
                <a:cxn ang="0">
                  <a:pos x="266080" y="1869801"/>
                </a:cxn>
                <a:cxn ang="0">
                  <a:pos x="222046" y="1859967"/>
                </a:cxn>
                <a:cxn ang="0">
                  <a:pos x="180596" y="1844167"/>
                </a:cxn>
                <a:cxn ang="0">
                  <a:pos x="142213" y="1822885"/>
                </a:cxn>
                <a:cxn ang="0">
                  <a:pos x="107381" y="1796603"/>
                </a:cxn>
                <a:cxn ang="0">
                  <a:pos x="76583" y="1765804"/>
                </a:cxn>
                <a:cxn ang="0">
                  <a:pos x="50301" y="1730972"/>
                </a:cxn>
                <a:cxn ang="0">
                  <a:pos x="29018" y="1692590"/>
                </a:cxn>
                <a:cxn ang="0">
                  <a:pos x="13219" y="1651140"/>
                </a:cxn>
                <a:cxn ang="0">
                  <a:pos x="3385" y="1607105"/>
                </a:cxn>
                <a:cxn ang="0">
                  <a:pos x="0" y="1560969"/>
                </a:cxn>
                <a:cxn ang="0">
                  <a:pos x="0" y="312166"/>
                </a:cxn>
              </a:cxnLst>
              <a:rect l="0" t="0" r="r" b="b"/>
              <a:pathLst>
                <a:path w="5257800" h="1873250">
                  <a:moveTo>
                    <a:pt x="0" y="312166"/>
                  </a:moveTo>
                  <a:lnTo>
                    <a:pt x="3385" y="266022"/>
                  </a:lnTo>
                  <a:lnTo>
                    <a:pt x="13219" y="221985"/>
                  </a:lnTo>
                  <a:lnTo>
                    <a:pt x="29018" y="180538"/>
                  </a:lnTo>
                  <a:lnTo>
                    <a:pt x="50301" y="142161"/>
                  </a:lnTo>
                  <a:lnTo>
                    <a:pt x="76583" y="107337"/>
                  </a:lnTo>
                  <a:lnTo>
                    <a:pt x="107381" y="76548"/>
                  </a:lnTo>
                  <a:lnTo>
                    <a:pt x="142213" y="50276"/>
                  </a:lnTo>
                  <a:lnTo>
                    <a:pt x="180596" y="29003"/>
                  </a:lnTo>
                  <a:lnTo>
                    <a:pt x="222046" y="13211"/>
                  </a:lnTo>
                  <a:lnTo>
                    <a:pt x="266080" y="3383"/>
                  </a:lnTo>
                  <a:lnTo>
                    <a:pt x="312216" y="0"/>
                  </a:lnTo>
                  <a:lnTo>
                    <a:pt x="4945634" y="0"/>
                  </a:lnTo>
                  <a:lnTo>
                    <a:pt x="4991748" y="3383"/>
                  </a:lnTo>
                  <a:lnTo>
                    <a:pt x="5035767" y="13211"/>
                  </a:lnTo>
                  <a:lnTo>
                    <a:pt x="5077206" y="29003"/>
                  </a:lnTo>
                  <a:lnTo>
                    <a:pt x="5115582" y="50276"/>
                  </a:lnTo>
                  <a:lnTo>
                    <a:pt x="5150411" y="76548"/>
                  </a:lnTo>
                  <a:lnTo>
                    <a:pt x="5181208" y="107337"/>
                  </a:lnTo>
                  <a:lnTo>
                    <a:pt x="5207491" y="142161"/>
                  </a:lnTo>
                  <a:lnTo>
                    <a:pt x="5228775" y="180538"/>
                  </a:lnTo>
                  <a:lnTo>
                    <a:pt x="5244577" y="221985"/>
                  </a:lnTo>
                  <a:lnTo>
                    <a:pt x="5254413" y="266022"/>
                  </a:lnTo>
                  <a:lnTo>
                    <a:pt x="5257800" y="312166"/>
                  </a:lnTo>
                  <a:lnTo>
                    <a:pt x="5257800" y="1560969"/>
                  </a:lnTo>
                  <a:lnTo>
                    <a:pt x="5254413" y="1607105"/>
                  </a:lnTo>
                  <a:lnTo>
                    <a:pt x="5244577" y="1651140"/>
                  </a:lnTo>
                  <a:lnTo>
                    <a:pt x="5228775" y="1692590"/>
                  </a:lnTo>
                  <a:lnTo>
                    <a:pt x="5207491" y="1730972"/>
                  </a:lnTo>
                  <a:lnTo>
                    <a:pt x="5181208" y="1765804"/>
                  </a:lnTo>
                  <a:lnTo>
                    <a:pt x="5150411" y="1796603"/>
                  </a:lnTo>
                  <a:lnTo>
                    <a:pt x="5115582" y="1822885"/>
                  </a:lnTo>
                  <a:lnTo>
                    <a:pt x="5077206" y="1844167"/>
                  </a:lnTo>
                  <a:lnTo>
                    <a:pt x="5035767" y="1859967"/>
                  </a:lnTo>
                  <a:lnTo>
                    <a:pt x="4991748" y="1869801"/>
                  </a:lnTo>
                  <a:lnTo>
                    <a:pt x="4945634" y="1873186"/>
                  </a:lnTo>
                  <a:lnTo>
                    <a:pt x="312216" y="1873186"/>
                  </a:lnTo>
                  <a:lnTo>
                    <a:pt x="266080" y="1869801"/>
                  </a:lnTo>
                  <a:lnTo>
                    <a:pt x="222046" y="1859967"/>
                  </a:lnTo>
                  <a:lnTo>
                    <a:pt x="180596" y="1844167"/>
                  </a:lnTo>
                  <a:lnTo>
                    <a:pt x="142213" y="1822885"/>
                  </a:lnTo>
                  <a:lnTo>
                    <a:pt x="107381" y="1796603"/>
                  </a:lnTo>
                  <a:lnTo>
                    <a:pt x="76583" y="1765804"/>
                  </a:lnTo>
                  <a:lnTo>
                    <a:pt x="50301" y="1730972"/>
                  </a:lnTo>
                  <a:lnTo>
                    <a:pt x="29018" y="1692590"/>
                  </a:lnTo>
                  <a:lnTo>
                    <a:pt x="13219" y="1651140"/>
                  </a:lnTo>
                  <a:lnTo>
                    <a:pt x="3385" y="1607105"/>
                  </a:lnTo>
                  <a:lnTo>
                    <a:pt x="0" y="1560969"/>
                  </a:lnTo>
                  <a:lnTo>
                    <a:pt x="0" y="312166"/>
                  </a:lnTo>
                  <a:close/>
                </a:path>
              </a:pathLst>
            </a:custGeom>
            <a:noFill/>
            <a:ln w="22224">
              <a:solidFill>
                <a:srgbClr val="C00000"/>
              </a:solidFill>
              <a:round/>
              <a:headEnd/>
              <a:tailEnd/>
            </a:ln>
          </p:spPr>
          <p:txBody>
            <a:bodyPr lIns="0" tIns="0" rIns="0" bIns="0"/>
            <a:lstStyle/>
            <a:p>
              <a:endParaRPr lang="ru-RU"/>
            </a:p>
          </p:txBody>
        </p:sp>
      </p:grpSp>
      <p:sp>
        <p:nvSpPr>
          <p:cNvPr id="7" name="object 7"/>
          <p:cNvSpPr txBox="1">
            <a:spLocks noGrp="1"/>
          </p:cNvSpPr>
          <p:nvPr>
            <p:ph type="title"/>
          </p:nvPr>
        </p:nvSpPr>
        <p:spPr/>
        <p:txBody>
          <a:bodyPr tIns="234619" rtlCol="0"/>
          <a:lstStyle/>
          <a:p>
            <a:pPr marL="957580" eaLnBrk="1" fontAlgn="auto" hangingPunct="1">
              <a:spcBef>
                <a:spcPts val="105"/>
              </a:spcBef>
              <a:spcAft>
                <a:spcPts val="0"/>
              </a:spcAft>
              <a:defRPr/>
            </a:pPr>
            <a:r>
              <a:rPr spc="-60" dirty="0"/>
              <a:t>Новый</a:t>
            </a:r>
            <a:r>
              <a:rPr spc="-185" dirty="0"/>
              <a:t> </a:t>
            </a:r>
            <a:r>
              <a:rPr spc="-40" dirty="0"/>
              <a:t>журнал</a:t>
            </a:r>
            <a:r>
              <a:rPr spc="-220" dirty="0"/>
              <a:t> </a:t>
            </a:r>
            <a:r>
              <a:rPr spc="35" dirty="0"/>
              <a:t>МЧД</a:t>
            </a:r>
          </a:p>
        </p:txBody>
      </p:sp>
      <p:sp>
        <p:nvSpPr>
          <p:cNvPr id="8" name="object 8"/>
          <p:cNvSpPr txBox="1"/>
          <p:nvPr/>
        </p:nvSpPr>
        <p:spPr>
          <a:xfrm>
            <a:off x="379413" y="4129088"/>
            <a:ext cx="4668837" cy="1704975"/>
          </a:xfrm>
          <a:prstGeom prst="rect">
            <a:avLst/>
          </a:prstGeom>
        </p:spPr>
        <p:txBody>
          <a:bodyPr lIns="0" tIns="63500" rIns="0" bIns="0">
            <a:spAutoFit/>
          </a:bodyPr>
          <a:lstStyle/>
          <a:p>
            <a:pPr marL="336550" indent="-323850">
              <a:spcBef>
                <a:spcPts val="500"/>
              </a:spcBef>
              <a:buSzPct val="121000"/>
              <a:buFontTx/>
              <a:buChar char="•"/>
              <a:tabLst>
                <a:tab pos="336550" algn="l"/>
              </a:tabLst>
            </a:pPr>
            <a:r>
              <a:rPr lang="ru-RU" sz="1900">
                <a:solidFill>
                  <a:srgbClr val="000000"/>
                </a:solidFill>
                <a:latin typeface="Microsoft Sans Serif" pitchFamily="34" charset="0"/>
                <a:cs typeface="Microsoft Sans Serif" pitchFamily="34" charset="0"/>
              </a:rPr>
              <a:t>Единый список МЧД 001, 002 и 003</a:t>
            </a:r>
          </a:p>
          <a:p>
            <a:pPr marL="336550" indent="-323850">
              <a:spcBef>
                <a:spcPts val="875"/>
              </a:spcBef>
              <a:buSzPct val="121000"/>
              <a:buFontTx/>
              <a:buChar char="•"/>
              <a:tabLst>
                <a:tab pos="336550" algn="l"/>
              </a:tabLst>
            </a:pPr>
            <a:r>
              <a:rPr lang="ru-RU" sz="1900">
                <a:solidFill>
                  <a:srgbClr val="000000"/>
                </a:solidFill>
                <a:latin typeface="Microsoft Sans Serif" pitchFamily="34" charset="0"/>
                <a:cs typeface="Microsoft Sans Serif" pitchFamily="34" charset="0"/>
              </a:rPr>
              <a:t>Нарочито простой</a:t>
            </a:r>
          </a:p>
          <a:p>
            <a:pPr marL="336550" indent="-323850">
              <a:lnSpc>
                <a:spcPts val="2025"/>
              </a:lnSpc>
              <a:spcBef>
                <a:spcPts val="1213"/>
              </a:spcBef>
              <a:buSzPct val="121000"/>
              <a:buFontTx/>
              <a:buChar char="•"/>
              <a:tabLst>
                <a:tab pos="336550" algn="l"/>
              </a:tabLst>
            </a:pPr>
            <a:r>
              <a:rPr lang="ru-RU" sz="1900">
                <a:solidFill>
                  <a:srgbClr val="000000"/>
                </a:solidFill>
                <a:latin typeface="Microsoft Sans Serif" pitchFamily="34" charset="0"/>
                <a:cs typeface="Microsoft Sans Serif" pitchFamily="34" charset="0"/>
              </a:rPr>
              <a:t>Оптимален для быстрого контроля и анализа всех МЧД вашего</a:t>
            </a:r>
          </a:p>
          <a:p>
            <a:pPr marL="336550" indent="-323850">
              <a:lnSpc>
                <a:spcPts val="2013"/>
              </a:lnSpc>
              <a:tabLst>
                <a:tab pos="336550" algn="l"/>
              </a:tabLst>
            </a:pPr>
            <a:r>
              <a:rPr lang="ru-RU" sz="1900">
                <a:solidFill>
                  <a:srgbClr val="000000"/>
                </a:solidFill>
                <a:latin typeface="Microsoft Sans Serif" pitchFamily="34" charset="0"/>
                <a:cs typeface="Microsoft Sans Serif" pitchFamily="34" charset="0"/>
              </a:rPr>
              <a:t>предприятия и ваших контрагентов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48335" rtlCol="0"/>
          <a:lstStyle/>
          <a:p>
            <a:pPr marL="957580" eaLnBrk="1" fontAlgn="auto" hangingPunct="1">
              <a:spcBef>
                <a:spcPts val="105"/>
              </a:spcBef>
              <a:spcAft>
                <a:spcPts val="0"/>
              </a:spcAft>
              <a:defRPr/>
            </a:pPr>
            <a:r>
              <a:rPr spc="-30" dirty="0">
                <a:latin typeface="Microsoft Sans Serif"/>
                <a:cs typeface="Microsoft Sans Serif"/>
              </a:rPr>
              <a:t>Классификатор</a:t>
            </a:r>
            <a:r>
              <a:rPr spc="-145" dirty="0">
                <a:latin typeface="Microsoft Sans Serif"/>
                <a:cs typeface="Microsoft Sans Serif"/>
              </a:rPr>
              <a:t> </a:t>
            </a:r>
            <a:r>
              <a:rPr dirty="0">
                <a:latin typeface="Microsoft Sans Serif"/>
                <a:cs typeface="Microsoft Sans Serif"/>
              </a:rPr>
              <a:t>полномочий</a:t>
            </a:r>
            <a:r>
              <a:rPr spc="-140" dirty="0">
                <a:latin typeface="Microsoft Sans Serif"/>
                <a:cs typeface="Microsoft Sans Serif"/>
              </a:rPr>
              <a:t> </a:t>
            </a:r>
            <a:r>
              <a:rPr spc="-25" dirty="0">
                <a:latin typeface="Microsoft Sans Serif"/>
                <a:cs typeface="Microsoft Sans Serif"/>
              </a:rPr>
              <a:t>ФНС</a:t>
            </a:r>
          </a:p>
        </p:txBody>
      </p:sp>
      <p:sp>
        <p:nvSpPr>
          <p:cNvPr id="3" name="object 3"/>
          <p:cNvSpPr txBox="1"/>
          <p:nvPr/>
        </p:nvSpPr>
        <p:spPr>
          <a:xfrm>
            <a:off x="350838" y="1631950"/>
            <a:ext cx="9783762" cy="1050925"/>
          </a:xfrm>
          <a:prstGeom prst="rect">
            <a:avLst/>
          </a:prstGeom>
        </p:spPr>
        <p:txBody>
          <a:bodyPr lIns="0" tIns="12700" rIns="0" bIns="0">
            <a:spAutoFit/>
          </a:bodyPr>
          <a:lstStyle/>
          <a:p>
            <a:pPr marL="354965" indent="-342265" fontAlgn="auto">
              <a:spcBef>
                <a:spcPts val="100"/>
              </a:spcBef>
              <a:spcAft>
                <a:spcPts val="0"/>
              </a:spcAft>
              <a:buClr>
                <a:srgbClr val="CC0000"/>
              </a:buClr>
              <a:buFontTx/>
              <a:buChar char="•"/>
              <a:tabLst>
                <a:tab pos="354965" algn="l"/>
              </a:tabLst>
              <a:defRPr/>
            </a:pPr>
            <a:r>
              <a:rPr sz="2100" kern="0" dirty="0">
                <a:solidFill>
                  <a:sysClr val="windowText" lastClr="000000"/>
                </a:solidFill>
                <a:latin typeface="Microsoft Sans Serif"/>
                <a:cs typeface="Microsoft Sans Serif"/>
              </a:rPr>
              <a:t>Поддержана</a:t>
            </a:r>
            <a:r>
              <a:rPr sz="2100" kern="0" spc="-5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работа</a:t>
            </a:r>
            <a:r>
              <a:rPr sz="2100" kern="0" spc="-4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с</a:t>
            </a:r>
            <a:r>
              <a:rPr sz="2100" kern="0" spc="-40" dirty="0">
                <a:solidFill>
                  <a:sysClr val="windowText" lastClr="000000"/>
                </a:solidFill>
                <a:latin typeface="Microsoft Sans Serif"/>
                <a:cs typeface="Microsoft Sans Serif"/>
              </a:rPr>
              <a:t> </a:t>
            </a:r>
            <a:r>
              <a:rPr sz="2100" kern="0" spc="-20" dirty="0">
                <a:solidFill>
                  <a:sysClr val="windowText" lastClr="000000"/>
                </a:solidFill>
                <a:latin typeface="Microsoft Sans Serif"/>
                <a:cs typeface="Microsoft Sans Serif"/>
              </a:rPr>
              <a:t>классификатором</a:t>
            </a:r>
            <a:r>
              <a:rPr sz="2100" kern="0" spc="-55" dirty="0">
                <a:solidFill>
                  <a:sysClr val="windowText" lastClr="000000"/>
                </a:solidFill>
                <a:latin typeface="Microsoft Sans Serif"/>
                <a:cs typeface="Microsoft Sans Serif"/>
              </a:rPr>
              <a:t> </a:t>
            </a:r>
            <a:r>
              <a:rPr sz="2100" kern="0" spc="-10" dirty="0">
                <a:solidFill>
                  <a:sysClr val="windowText" lastClr="000000"/>
                </a:solidFill>
                <a:latin typeface="Microsoft Sans Serif"/>
                <a:cs typeface="Microsoft Sans Serif"/>
              </a:rPr>
              <a:t>полномочий</a:t>
            </a:r>
            <a:r>
              <a:rPr sz="2100" kern="0" spc="-25" dirty="0">
                <a:solidFill>
                  <a:sysClr val="windowText" lastClr="000000"/>
                </a:solidFill>
                <a:latin typeface="Microsoft Sans Serif"/>
                <a:cs typeface="Microsoft Sans Serif"/>
              </a:rPr>
              <a:t> </a:t>
            </a:r>
            <a:r>
              <a:rPr sz="2100" kern="0" spc="-10" dirty="0">
                <a:solidFill>
                  <a:sysClr val="windowText" lastClr="000000"/>
                </a:solidFill>
                <a:latin typeface="Microsoft Sans Serif"/>
                <a:cs typeface="Microsoft Sans Serif"/>
              </a:rPr>
              <a:t>машиночитаемых</a:t>
            </a:r>
            <a:endParaRPr sz="2100" kern="0">
              <a:solidFill>
                <a:sysClr val="windowText" lastClr="000000"/>
              </a:solidFill>
              <a:latin typeface="Microsoft Sans Serif"/>
              <a:cs typeface="Microsoft Sans Serif"/>
            </a:endParaRPr>
          </a:p>
          <a:p>
            <a:pPr marL="355600" fontAlgn="auto">
              <a:spcBef>
                <a:spcPts val="0"/>
              </a:spcBef>
              <a:spcAft>
                <a:spcPts val="0"/>
              </a:spcAft>
              <a:defRPr/>
            </a:pPr>
            <a:r>
              <a:rPr sz="2100" kern="0" dirty="0">
                <a:solidFill>
                  <a:sysClr val="windowText" lastClr="000000"/>
                </a:solidFill>
                <a:latin typeface="Microsoft Sans Serif"/>
                <a:cs typeface="Microsoft Sans Serif"/>
              </a:rPr>
              <a:t>доверенностей</a:t>
            </a:r>
            <a:r>
              <a:rPr sz="2100" kern="0" spc="-45" dirty="0">
                <a:solidFill>
                  <a:sysClr val="windowText" lastClr="000000"/>
                </a:solidFill>
                <a:latin typeface="Microsoft Sans Serif"/>
                <a:cs typeface="Microsoft Sans Serif"/>
              </a:rPr>
              <a:t> </a:t>
            </a:r>
            <a:r>
              <a:rPr sz="2100" kern="0" spc="-10" dirty="0">
                <a:solidFill>
                  <a:sysClr val="windowText" lastClr="000000"/>
                </a:solidFill>
                <a:latin typeface="Microsoft Sans Serif"/>
                <a:cs typeface="Microsoft Sans Serif"/>
              </a:rPr>
              <a:t>распределенного</a:t>
            </a:r>
            <a:r>
              <a:rPr sz="2100" kern="0" spc="-5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реестра</a:t>
            </a:r>
            <a:r>
              <a:rPr sz="2100" kern="0" spc="-35" dirty="0">
                <a:solidFill>
                  <a:sysClr val="windowText" lastClr="000000"/>
                </a:solidFill>
                <a:latin typeface="Microsoft Sans Serif"/>
                <a:cs typeface="Microsoft Sans Serif"/>
              </a:rPr>
              <a:t> </a:t>
            </a:r>
            <a:r>
              <a:rPr sz="2100" kern="0" spc="-30" dirty="0">
                <a:solidFill>
                  <a:sysClr val="windowText" lastClr="000000"/>
                </a:solidFill>
                <a:latin typeface="Microsoft Sans Serif"/>
                <a:cs typeface="Microsoft Sans Serif"/>
              </a:rPr>
              <a:t>ФНС</a:t>
            </a:r>
            <a:r>
              <a:rPr sz="2100" kern="0" spc="-1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(для</a:t>
            </a:r>
            <a:r>
              <a:rPr sz="2100" kern="0" spc="-20" dirty="0">
                <a:solidFill>
                  <a:sysClr val="windowText" lastClr="000000"/>
                </a:solidFill>
                <a:latin typeface="Microsoft Sans Serif"/>
                <a:cs typeface="Microsoft Sans Serif"/>
              </a:rPr>
              <a:t> </a:t>
            </a:r>
            <a:r>
              <a:rPr sz="2100" kern="0" spc="-60" dirty="0">
                <a:solidFill>
                  <a:sysClr val="windowText" lastClr="000000"/>
                </a:solidFill>
                <a:latin typeface="Microsoft Sans Serif"/>
                <a:cs typeface="Microsoft Sans Serif"/>
              </a:rPr>
              <a:t>МЧД</a:t>
            </a:r>
            <a:r>
              <a:rPr sz="2100" kern="0" spc="-2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версии</a:t>
            </a:r>
            <a:r>
              <a:rPr sz="2100" kern="0" spc="-2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002</a:t>
            </a:r>
            <a:r>
              <a:rPr sz="2100" kern="0" spc="-3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и</a:t>
            </a:r>
            <a:r>
              <a:rPr sz="2100" kern="0" spc="-20" dirty="0">
                <a:solidFill>
                  <a:sysClr val="windowText" lastClr="000000"/>
                </a:solidFill>
                <a:latin typeface="Microsoft Sans Serif"/>
                <a:cs typeface="Microsoft Sans Serif"/>
              </a:rPr>
              <a:t> 003)</a:t>
            </a:r>
            <a:endParaRPr sz="2100" kern="0">
              <a:solidFill>
                <a:sysClr val="windowText" lastClr="000000"/>
              </a:solidFill>
              <a:latin typeface="Microsoft Sans Serif"/>
              <a:cs typeface="Microsoft Sans Serif"/>
            </a:endParaRPr>
          </a:p>
          <a:p>
            <a:pPr marL="354965" indent="-342265" fontAlgn="auto">
              <a:spcBef>
                <a:spcPts val="505"/>
              </a:spcBef>
              <a:spcAft>
                <a:spcPts val="0"/>
              </a:spcAft>
              <a:buClr>
                <a:srgbClr val="CC0000"/>
              </a:buClr>
              <a:buFontTx/>
              <a:buChar char="•"/>
              <a:tabLst>
                <a:tab pos="354965" algn="l"/>
              </a:tabLst>
              <a:defRPr/>
            </a:pPr>
            <a:r>
              <a:rPr sz="2100" kern="0" spc="-20" dirty="0">
                <a:solidFill>
                  <a:sysClr val="windowText" lastClr="000000"/>
                </a:solidFill>
                <a:latin typeface="Microsoft Sans Serif"/>
                <a:cs typeface="Microsoft Sans Serif"/>
              </a:rPr>
              <a:t>Классификатор</a:t>
            </a:r>
            <a:r>
              <a:rPr sz="2100" kern="0" spc="-70" dirty="0">
                <a:solidFill>
                  <a:sysClr val="windowText" lastClr="000000"/>
                </a:solidFill>
                <a:latin typeface="Microsoft Sans Serif"/>
                <a:cs typeface="Microsoft Sans Serif"/>
              </a:rPr>
              <a:t> </a:t>
            </a:r>
            <a:r>
              <a:rPr sz="2100" kern="0" spc="-20" dirty="0">
                <a:solidFill>
                  <a:sysClr val="windowText" lastClr="000000"/>
                </a:solidFill>
                <a:latin typeface="Microsoft Sans Serif"/>
                <a:cs typeface="Microsoft Sans Serif"/>
              </a:rPr>
              <a:t>загружается</a:t>
            </a:r>
            <a:r>
              <a:rPr sz="2100" kern="0" spc="-75" dirty="0">
                <a:solidFill>
                  <a:sysClr val="windowText" lastClr="000000"/>
                </a:solidFill>
                <a:latin typeface="Microsoft Sans Serif"/>
                <a:cs typeface="Microsoft Sans Serif"/>
              </a:rPr>
              <a:t> </a:t>
            </a:r>
            <a:r>
              <a:rPr sz="2100" kern="0" spc="-10" dirty="0">
                <a:solidFill>
                  <a:sysClr val="windowText" lastClr="000000"/>
                </a:solidFill>
                <a:latin typeface="Microsoft Sans Serif"/>
                <a:cs typeface="Microsoft Sans Serif"/>
              </a:rPr>
              <a:t>автоматически</a:t>
            </a:r>
            <a:endParaRPr sz="2100" kern="0">
              <a:solidFill>
                <a:sysClr val="windowText" lastClr="000000"/>
              </a:solidFill>
              <a:latin typeface="Microsoft Sans Serif"/>
              <a:cs typeface="Microsoft Sans Serif"/>
            </a:endParaRPr>
          </a:p>
        </p:txBody>
      </p:sp>
      <p:grpSp>
        <p:nvGrpSpPr>
          <p:cNvPr id="22531" name="object 4"/>
          <p:cNvGrpSpPr>
            <a:grpSpLocks/>
          </p:cNvGrpSpPr>
          <p:nvPr/>
        </p:nvGrpSpPr>
        <p:grpSpPr bwMode="auto">
          <a:xfrm>
            <a:off x="285750" y="2749550"/>
            <a:ext cx="10925175" cy="3730625"/>
            <a:chOff x="286501" y="2749279"/>
            <a:chExt cx="10924540" cy="3731260"/>
          </a:xfrm>
        </p:grpSpPr>
        <p:pic>
          <p:nvPicPr>
            <p:cNvPr id="22532" name="object 5"/>
            <p:cNvPicPr>
              <a:picLocks noChangeAspect="1" noChangeArrowheads="1"/>
            </p:cNvPicPr>
            <p:nvPr/>
          </p:nvPicPr>
          <p:blipFill>
            <a:blip r:embed="rId2"/>
            <a:srcRect/>
            <a:stretch>
              <a:fillRect/>
            </a:stretch>
          </p:blipFill>
          <p:spPr bwMode="auto">
            <a:xfrm>
              <a:off x="286501" y="2749279"/>
              <a:ext cx="7066803" cy="3358928"/>
            </a:xfrm>
            <a:prstGeom prst="rect">
              <a:avLst/>
            </a:prstGeom>
            <a:noFill/>
            <a:ln w="9525">
              <a:noFill/>
              <a:miter lim="800000"/>
              <a:headEnd/>
              <a:tailEnd/>
            </a:ln>
          </p:spPr>
        </p:pic>
        <p:pic>
          <p:nvPicPr>
            <p:cNvPr id="22533" name="object 6"/>
            <p:cNvPicPr>
              <a:picLocks noChangeAspect="1" noChangeArrowheads="1"/>
            </p:cNvPicPr>
            <p:nvPr/>
          </p:nvPicPr>
          <p:blipFill>
            <a:blip r:embed="rId3"/>
            <a:srcRect/>
            <a:stretch>
              <a:fillRect/>
            </a:stretch>
          </p:blipFill>
          <p:spPr bwMode="auto">
            <a:xfrm>
              <a:off x="431800" y="2908236"/>
              <a:ext cx="6551676" cy="2843276"/>
            </a:xfrm>
            <a:prstGeom prst="rect">
              <a:avLst/>
            </a:prstGeom>
            <a:noFill/>
            <a:ln w="9525">
              <a:noFill/>
              <a:miter lim="800000"/>
              <a:headEnd/>
              <a:tailEnd/>
            </a:ln>
          </p:spPr>
        </p:pic>
        <p:pic>
          <p:nvPicPr>
            <p:cNvPr id="22534" name="object 7"/>
            <p:cNvPicPr>
              <a:picLocks noChangeAspect="1" noChangeArrowheads="1"/>
            </p:cNvPicPr>
            <p:nvPr/>
          </p:nvPicPr>
          <p:blipFill>
            <a:blip r:embed="rId4"/>
            <a:srcRect/>
            <a:stretch>
              <a:fillRect/>
            </a:stretch>
          </p:blipFill>
          <p:spPr bwMode="auto">
            <a:xfrm>
              <a:off x="4052315" y="3189731"/>
              <a:ext cx="7158228" cy="3290316"/>
            </a:xfrm>
            <a:prstGeom prst="rect">
              <a:avLst/>
            </a:prstGeom>
            <a:noFill/>
            <a:ln w="9525">
              <a:noFill/>
              <a:miter lim="800000"/>
              <a:headEnd/>
              <a:tailEnd/>
            </a:ln>
          </p:spPr>
        </p:pic>
        <p:pic>
          <p:nvPicPr>
            <p:cNvPr id="22535" name="object 8"/>
            <p:cNvPicPr>
              <a:picLocks noChangeAspect="1" noChangeArrowheads="1"/>
            </p:cNvPicPr>
            <p:nvPr/>
          </p:nvPicPr>
          <p:blipFill>
            <a:blip r:embed="rId5"/>
            <a:srcRect/>
            <a:stretch>
              <a:fillRect/>
            </a:stretch>
          </p:blipFill>
          <p:spPr bwMode="auto">
            <a:xfrm>
              <a:off x="4248150" y="3384486"/>
              <a:ext cx="6569075" cy="2836926"/>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3335"/>
          <a:lstStyle/>
          <a:p>
            <a:pPr marL="957263" eaLnBrk="1" hangingPunct="1">
              <a:spcBef>
                <a:spcPts val="100"/>
              </a:spcBef>
            </a:pPr>
            <a:r>
              <a:rPr lang="ru-RU" smtClean="0">
                <a:latin typeface="Tahoma" pitchFamily="34" charset="0"/>
                <a:cs typeface="Tahoma" pitchFamily="34" charset="0"/>
              </a:rPr>
              <a:t>Пример правил проверки полномочий по классификатору</a:t>
            </a:r>
          </a:p>
        </p:txBody>
      </p:sp>
      <p:sp>
        <p:nvSpPr>
          <p:cNvPr id="3" name="object 3"/>
          <p:cNvSpPr txBox="1"/>
          <p:nvPr/>
        </p:nvSpPr>
        <p:spPr>
          <a:xfrm>
            <a:off x="350838" y="1622425"/>
            <a:ext cx="10666412" cy="3536950"/>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Помимо списка полномочий сразу загружаются и правила их автоматической</a:t>
            </a:r>
            <a:r>
              <a:rPr lang="ru-RU" sz="2100">
                <a:solidFill>
                  <a:srgbClr val="000000"/>
                </a:solidFill>
                <a:cs typeface="Tahoma" pitchFamily="34" charset="0"/>
              </a:rPr>
              <a:t> </a:t>
            </a:r>
            <a:r>
              <a:rPr lang="ru-RU" sz="2100">
                <a:solidFill>
                  <a:srgbClr val="000000"/>
                </a:solidFill>
                <a:latin typeface="Tahoma" pitchFamily="34" charset="0"/>
                <a:cs typeface="Tahoma" pitchFamily="34" charset="0"/>
              </a:rPr>
              <a:t>проверки</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Пример: Правило проверки полномочия BTBO_0000003 Подписывать Cчета-фактуры/УПД</a:t>
            </a:r>
          </a:p>
          <a:p>
            <a:pPr marL="355600" indent="-342900" algn="just">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В этом полномочии уже сразу прописаны виды документов, для которых оно подходит</a:t>
            </a:r>
          </a:p>
          <a:p>
            <a:pPr marL="355600" indent="-342900" algn="just">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Эти правила ведут и актуализируют</a:t>
            </a:r>
          </a:p>
          <a:p>
            <a:pPr marL="355600" indent="-342900" algn="just">
              <a:tabLst>
                <a:tab pos="355600" algn="l"/>
              </a:tabLst>
            </a:pPr>
            <a:r>
              <a:rPr lang="ru-RU" sz="2100">
                <a:solidFill>
                  <a:srgbClr val="000000"/>
                </a:solidFill>
                <a:latin typeface="Tahoma" pitchFamily="34" charset="0"/>
                <a:cs typeface="Tahoma" pitchFamily="34" charset="0"/>
              </a:rPr>
              <a:t>специалисты 1С</a:t>
            </a:r>
          </a:p>
          <a:p>
            <a:pPr marL="355600" indent="-342900" algn="just">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Правила можно менять на внедрении</a:t>
            </a:r>
          </a:p>
          <a:p>
            <a:pPr marL="355600" indent="-342900" algn="just">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Это пока тестовый механизм</a:t>
            </a:r>
          </a:p>
        </p:txBody>
      </p:sp>
      <p:grpSp>
        <p:nvGrpSpPr>
          <p:cNvPr id="23555" name="object 4"/>
          <p:cNvGrpSpPr>
            <a:grpSpLocks/>
          </p:cNvGrpSpPr>
          <p:nvPr/>
        </p:nvGrpSpPr>
        <p:grpSpPr bwMode="auto">
          <a:xfrm>
            <a:off x="6140450" y="3251200"/>
            <a:ext cx="5081588" cy="3232150"/>
            <a:chOff x="5615953" y="2907807"/>
            <a:chExt cx="5615940" cy="3572510"/>
          </a:xfrm>
        </p:grpSpPr>
        <p:pic>
          <p:nvPicPr>
            <p:cNvPr id="23556" name="object 5"/>
            <p:cNvPicPr>
              <a:picLocks noChangeAspect="1" noChangeArrowheads="1"/>
            </p:cNvPicPr>
            <p:nvPr/>
          </p:nvPicPr>
          <p:blipFill>
            <a:blip r:embed="rId2"/>
            <a:srcRect/>
            <a:stretch>
              <a:fillRect/>
            </a:stretch>
          </p:blipFill>
          <p:spPr bwMode="auto">
            <a:xfrm>
              <a:off x="5615953" y="2907807"/>
              <a:ext cx="5615920" cy="3572240"/>
            </a:xfrm>
            <a:prstGeom prst="rect">
              <a:avLst/>
            </a:prstGeom>
            <a:noFill/>
            <a:ln w="9525">
              <a:noFill/>
              <a:miter lim="800000"/>
              <a:headEnd/>
              <a:tailEnd/>
            </a:ln>
          </p:spPr>
        </p:pic>
        <p:pic>
          <p:nvPicPr>
            <p:cNvPr id="23557" name="object 6"/>
            <p:cNvPicPr>
              <a:picLocks noChangeAspect="1" noChangeArrowheads="1"/>
            </p:cNvPicPr>
            <p:nvPr/>
          </p:nvPicPr>
          <p:blipFill>
            <a:blip r:embed="rId3"/>
            <a:srcRect/>
            <a:stretch>
              <a:fillRect/>
            </a:stretch>
          </p:blipFill>
          <p:spPr bwMode="auto">
            <a:xfrm>
              <a:off x="5761100" y="3067049"/>
              <a:ext cx="5100574" cy="3067050"/>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75" dirty="0"/>
              <a:t>Распределенный</a:t>
            </a:r>
            <a:r>
              <a:rPr spc="-180" dirty="0"/>
              <a:t> </a:t>
            </a:r>
            <a:r>
              <a:rPr spc="-65" dirty="0"/>
              <a:t>реестр</a:t>
            </a:r>
            <a:r>
              <a:rPr spc="-195" dirty="0"/>
              <a:t> </a:t>
            </a:r>
            <a:r>
              <a:rPr spc="60" dirty="0"/>
              <a:t>МЧД</a:t>
            </a:r>
            <a:r>
              <a:rPr spc="-195" dirty="0"/>
              <a:t> </a:t>
            </a:r>
            <a:r>
              <a:rPr spc="70" dirty="0"/>
              <a:t>ФНС</a:t>
            </a:r>
          </a:p>
        </p:txBody>
      </p:sp>
      <p:sp>
        <p:nvSpPr>
          <p:cNvPr id="3" name="object 3"/>
          <p:cNvSpPr txBox="1"/>
          <p:nvPr/>
        </p:nvSpPr>
        <p:spPr>
          <a:xfrm>
            <a:off x="350838" y="1558925"/>
            <a:ext cx="10133012" cy="782638"/>
          </a:xfrm>
          <a:prstGeom prst="rect">
            <a:avLst/>
          </a:prstGeom>
        </p:spPr>
        <p:txBody>
          <a:bodyPr lIns="0" tIns="76200" rIns="0" bIns="0">
            <a:spAutoFit/>
          </a:bodyPr>
          <a:lstStyle/>
          <a:p>
            <a:pPr marL="355600" indent="-342900" fontAlgn="auto">
              <a:spcBef>
                <a:spcPts val="600"/>
              </a:spcBef>
              <a:spcAft>
                <a:spcPts val="0"/>
              </a:spcAft>
              <a:buClr>
                <a:srgbClr val="CC0000"/>
              </a:buClr>
              <a:buFontTx/>
              <a:buChar char="•"/>
              <a:tabLst>
                <a:tab pos="355600" algn="l"/>
              </a:tabLst>
              <a:defRPr/>
            </a:pPr>
            <a:r>
              <a:rPr sz="2100" kern="0" dirty="0">
                <a:solidFill>
                  <a:sysClr val="windowText" lastClr="000000"/>
                </a:solidFill>
                <a:latin typeface="Tahoma"/>
                <a:cs typeface="Tahoma"/>
              </a:rPr>
              <a:t>1С</a:t>
            </a:r>
            <a:r>
              <a:rPr sz="2100" kern="0" spc="-114" dirty="0">
                <a:solidFill>
                  <a:sysClr val="windowText" lastClr="000000"/>
                </a:solidFill>
                <a:latin typeface="Tahoma"/>
                <a:cs typeface="Tahoma"/>
              </a:rPr>
              <a:t> </a:t>
            </a:r>
            <a:r>
              <a:rPr sz="2100" kern="0" spc="-140" dirty="0">
                <a:solidFill>
                  <a:sysClr val="windowText" lastClr="000000"/>
                </a:solidFill>
                <a:latin typeface="Tahoma"/>
                <a:cs typeface="Tahoma"/>
              </a:rPr>
              <a:t>является</a:t>
            </a:r>
            <a:r>
              <a:rPr sz="2100" kern="0" spc="-114" dirty="0">
                <a:solidFill>
                  <a:sysClr val="windowText" lastClr="000000"/>
                </a:solidFill>
                <a:latin typeface="Tahoma"/>
                <a:cs typeface="Tahoma"/>
              </a:rPr>
              <a:t> </a:t>
            </a:r>
            <a:r>
              <a:rPr sz="2100" kern="0" spc="-55" dirty="0">
                <a:solidFill>
                  <a:sysClr val="windowText" lastClr="000000"/>
                </a:solidFill>
                <a:latin typeface="Tahoma"/>
                <a:cs typeface="Tahoma"/>
              </a:rPr>
              <a:t>держателем</a:t>
            </a:r>
            <a:r>
              <a:rPr sz="2100" kern="0" spc="-90" dirty="0">
                <a:solidFill>
                  <a:sysClr val="windowText" lastClr="000000"/>
                </a:solidFill>
                <a:latin typeface="Tahoma"/>
                <a:cs typeface="Tahoma"/>
              </a:rPr>
              <a:t> </a:t>
            </a:r>
            <a:r>
              <a:rPr sz="2100" kern="0" dirty="0">
                <a:solidFill>
                  <a:sysClr val="windowText" lastClr="000000"/>
                </a:solidFill>
                <a:latin typeface="Tahoma"/>
                <a:cs typeface="Tahoma"/>
              </a:rPr>
              <a:t>узла</a:t>
            </a:r>
            <a:r>
              <a:rPr sz="2100" kern="0" spc="-110" dirty="0">
                <a:solidFill>
                  <a:sysClr val="windowText" lastClr="000000"/>
                </a:solidFill>
                <a:latin typeface="Tahoma"/>
                <a:cs typeface="Tahoma"/>
              </a:rPr>
              <a:t> </a:t>
            </a:r>
            <a:r>
              <a:rPr sz="2100" kern="0" spc="-40" dirty="0">
                <a:solidFill>
                  <a:sysClr val="windowText" lastClr="000000"/>
                </a:solidFill>
                <a:latin typeface="Tahoma"/>
                <a:cs typeface="Tahoma"/>
              </a:rPr>
              <a:t>распределенного</a:t>
            </a:r>
            <a:r>
              <a:rPr sz="2100" kern="0" spc="-110" dirty="0">
                <a:solidFill>
                  <a:sysClr val="windowText" lastClr="000000"/>
                </a:solidFill>
                <a:latin typeface="Tahoma"/>
                <a:cs typeface="Tahoma"/>
              </a:rPr>
              <a:t> </a:t>
            </a:r>
            <a:r>
              <a:rPr sz="2100" kern="0" spc="-30" dirty="0">
                <a:solidFill>
                  <a:sysClr val="windowText" lastClr="000000"/>
                </a:solidFill>
                <a:latin typeface="Tahoma"/>
                <a:cs typeface="Tahoma"/>
              </a:rPr>
              <a:t>реестра</a:t>
            </a:r>
            <a:r>
              <a:rPr sz="2100" kern="0" spc="-70" dirty="0">
                <a:solidFill>
                  <a:sysClr val="windowText" lastClr="000000"/>
                </a:solidFill>
                <a:latin typeface="Tahoma"/>
                <a:cs typeface="Tahoma"/>
              </a:rPr>
              <a:t> </a:t>
            </a:r>
            <a:r>
              <a:rPr sz="2100" kern="0" dirty="0">
                <a:solidFill>
                  <a:sysClr val="windowText" lastClr="000000"/>
                </a:solidFill>
                <a:latin typeface="Tahoma"/>
                <a:cs typeface="Tahoma"/>
              </a:rPr>
              <a:t>МЧД</a:t>
            </a:r>
            <a:r>
              <a:rPr sz="2100" kern="0" spc="-100" dirty="0">
                <a:solidFill>
                  <a:sysClr val="windowText" lastClr="000000"/>
                </a:solidFill>
                <a:latin typeface="Tahoma"/>
                <a:cs typeface="Tahoma"/>
              </a:rPr>
              <a:t> </a:t>
            </a:r>
            <a:r>
              <a:rPr sz="2100" kern="0" spc="45" dirty="0">
                <a:solidFill>
                  <a:sysClr val="windowText" lastClr="000000"/>
                </a:solidFill>
                <a:latin typeface="Tahoma"/>
                <a:cs typeface="Tahoma"/>
              </a:rPr>
              <a:t>ФНС</a:t>
            </a:r>
            <a:endParaRPr sz="2100" kern="0">
              <a:solidFill>
                <a:sysClr val="windowText" lastClr="000000"/>
              </a:solidFill>
              <a:latin typeface="Tahoma"/>
              <a:cs typeface="Tahoma"/>
            </a:endParaRPr>
          </a:p>
          <a:p>
            <a:pPr marL="355600" indent="-342900" fontAlgn="auto">
              <a:spcBef>
                <a:spcPts val="509"/>
              </a:spcBef>
              <a:spcAft>
                <a:spcPts val="0"/>
              </a:spcAft>
              <a:buClr>
                <a:srgbClr val="CC0000"/>
              </a:buClr>
              <a:buFontTx/>
              <a:buChar char="•"/>
              <a:tabLst>
                <a:tab pos="355600" algn="l"/>
              </a:tabLst>
              <a:defRPr/>
            </a:pPr>
            <a:r>
              <a:rPr sz="2100" kern="0" spc="-55" dirty="0">
                <a:solidFill>
                  <a:sysClr val="windowText" lastClr="000000"/>
                </a:solidFill>
                <a:latin typeface="Tahoma"/>
                <a:cs typeface="Tahoma"/>
              </a:rPr>
              <a:t>В</a:t>
            </a:r>
            <a:r>
              <a:rPr sz="2100" kern="0" spc="-120" dirty="0">
                <a:solidFill>
                  <a:sysClr val="windowText" lastClr="000000"/>
                </a:solidFill>
                <a:latin typeface="Tahoma"/>
                <a:cs typeface="Tahoma"/>
              </a:rPr>
              <a:t> </a:t>
            </a:r>
            <a:r>
              <a:rPr sz="2100" kern="0" spc="-30" dirty="0">
                <a:solidFill>
                  <a:sysClr val="windowText" lastClr="000000"/>
                </a:solidFill>
                <a:latin typeface="Tahoma"/>
                <a:cs typeface="Tahoma"/>
              </a:rPr>
              <a:t>узле</a:t>
            </a:r>
            <a:r>
              <a:rPr sz="2100" kern="0" spc="-135" dirty="0">
                <a:solidFill>
                  <a:sysClr val="windowText" lastClr="000000"/>
                </a:solidFill>
                <a:latin typeface="Tahoma"/>
                <a:cs typeface="Tahoma"/>
              </a:rPr>
              <a:t> </a:t>
            </a:r>
            <a:r>
              <a:rPr sz="2100" kern="0" dirty="0">
                <a:solidFill>
                  <a:sysClr val="windowText" lastClr="000000"/>
                </a:solidFill>
                <a:latin typeface="Tahoma"/>
                <a:cs typeface="Tahoma"/>
              </a:rPr>
              <a:t>1С</a:t>
            </a:r>
            <a:r>
              <a:rPr sz="2100" kern="0" spc="-135" dirty="0">
                <a:solidFill>
                  <a:sysClr val="windowText" lastClr="000000"/>
                </a:solidFill>
                <a:latin typeface="Tahoma"/>
                <a:cs typeface="Tahoma"/>
              </a:rPr>
              <a:t> </a:t>
            </a:r>
            <a:r>
              <a:rPr sz="2100" kern="0" spc="-50" dirty="0">
                <a:solidFill>
                  <a:sysClr val="windowText" lastClr="000000"/>
                </a:solidFill>
                <a:latin typeface="Tahoma"/>
                <a:cs typeface="Tahoma"/>
              </a:rPr>
              <a:t>сейчас</a:t>
            </a:r>
            <a:r>
              <a:rPr sz="2100" kern="0" spc="-125" dirty="0">
                <a:solidFill>
                  <a:sysClr val="windowText" lastClr="000000"/>
                </a:solidFill>
                <a:latin typeface="Tahoma"/>
                <a:cs typeface="Tahoma"/>
              </a:rPr>
              <a:t> </a:t>
            </a:r>
            <a:r>
              <a:rPr sz="2100" kern="0" dirty="0">
                <a:solidFill>
                  <a:srgbClr val="006FC0"/>
                </a:solidFill>
                <a:latin typeface="Tahoma"/>
                <a:cs typeface="Tahoma"/>
              </a:rPr>
              <a:t>60</a:t>
            </a:r>
            <a:r>
              <a:rPr sz="2100" kern="0" spc="-130" dirty="0">
                <a:solidFill>
                  <a:srgbClr val="006FC0"/>
                </a:solidFill>
                <a:latin typeface="Tahoma"/>
                <a:cs typeface="Tahoma"/>
              </a:rPr>
              <a:t> </a:t>
            </a:r>
            <a:r>
              <a:rPr sz="2100" kern="0" dirty="0">
                <a:solidFill>
                  <a:srgbClr val="006FC0"/>
                </a:solidFill>
                <a:latin typeface="Tahoma"/>
                <a:cs typeface="Tahoma"/>
              </a:rPr>
              <a:t>316</a:t>
            </a:r>
            <a:r>
              <a:rPr sz="2100" kern="0" spc="-120" dirty="0">
                <a:solidFill>
                  <a:srgbClr val="006FC0"/>
                </a:solidFill>
                <a:latin typeface="Tahoma"/>
                <a:cs typeface="Tahoma"/>
              </a:rPr>
              <a:t> </a:t>
            </a:r>
            <a:r>
              <a:rPr sz="2100" kern="0" spc="50" dirty="0">
                <a:solidFill>
                  <a:sysClr val="windowText" lastClr="000000"/>
                </a:solidFill>
                <a:latin typeface="Tahoma"/>
                <a:cs typeface="Tahoma"/>
              </a:rPr>
              <a:t>МЧД,</a:t>
            </a:r>
            <a:r>
              <a:rPr sz="2100" kern="0" spc="-125" dirty="0">
                <a:solidFill>
                  <a:sysClr val="windowText" lastClr="000000"/>
                </a:solidFill>
                <a:latin typeface="Tahoma"/>
                <a:cs typeface="Tahoma"/>
              </a:rPr>
              <a:t> </a:t>
            </a:r>
            <a:r>
              <a:rPr sz="2100" kern="0" dirty="0">
                <a:solidFill>
                  <a:srgbClr val="006FC0"/>
                </a:solidFill>
                <a:latin typeface="Tahoma"/>
                <a:cs typeface="Tahoma"/>
              </a:rPr>
              <a:t>8</a:t>
            </a:r>
            <a:r>
              <a:rPr sz="2100" kern="0" spc="-135" dirty="0">
                <a:solidFill>
                  <a:srgbClr val="006FC0"/>
                </a:solidFill>
                <a:latin typeface="Tahoma"/>
                <a:cs typeface="Tahoma"/>
              </a:rPr>
              <a:t> </a:t>
            </a:r>
            <a:r>
              <a:rPr sz="2100" kern="0" dirty="0">
                <a:solidFill>
                  <a:srgbClr val="006FC0"/>
                </a:solidFill>
                <a:latin typeface="Tahoma"/>
                <a:cs typeface="Tahoma"/>
              </a:rPr>
              <a:t>000</a:t>
            </a:r>
            <a:r>
              <a:rPr sz="2100" kern="0" spc="-120" dirty="0">
                <a:solidFill>
                  <a:srgbClr val="006FC0"/>
                </a:solidFill>
                <a:latin typeface="Tahoma"/>
                <a:cs typeface="Tahoma"/>
              </a:rPr>
              <a:t> </a:t>
            </a:r>
            <a:r>
              <a:rPr sz="2100" kern="0" spc="-30" dirty="0">
                <a:solidFill>
                  <a:sysClr val="windowText" lastClr="000000"/>
                </a:solidFill>
                <a:latin typeface="Tahoma"/>
                <a:cs typeface="Tahoma"/>
              </a:rPr>
              <a:t>новых</a:t>
            </a:r>
            <a:r>
              <a:rPr sz="2100" kern="0" spc="-130" dirty="0">
                <a:solidFill>
                  <a:sysClr val="windowText" lastClr="000000"/>
                </a:solidFill>
                <a:latin typeface="Tahoma"/>
                <a:cs typeface="Tahoma"/>
              </a:rPr>
              <a:t> </a:t>
            </a:r>
            <a:r>
              <a:rPr sz="2100" kern="0" dirty="0">
                <a:solidFill>
                  <a:sysClr val="windowText" lastClr="000000"/>
                </a:solidFill>
                <a:latin typeface="Tahoma"/>
                <a:cs typeface="Tahoma"/>
              </a:rPr>
              <a:t>МЧД</a:t>
            </a:r>
            <a:r>
              <a:rPr sz="2100" kern="0" spc="-140" dirty="0">
                <a:solidFill>
                  <a:sysClr val="windowText" lastClr="000000"/>
                </a:solidFill>
                <a:latin typeface="Tahoma"/>
                <a:cs typeface="Tahoma"/>
              </a:rPr>
              <a:t> </a:t>
            </a:r>
            <a:r>
              <a:rPr sz="2100" kern="0" spc="-150" dirty="0">
                <a:solidFill>
                  <a:sysClr val="windowText" lastClr="000000"/>
                </a:solidFill>
                <a:latin typeface="Tahoma"/>
                <a:cs typeface="Tahoma"/>
              </a:rPr>
              <a:t>в</a:t>
            </a:r>
            <a:r>
              <a:rPr sz="2100" kern="0" spc="-120" dirty="0">
                <a:solidFill>
                  <a:sysClr val="windowText" lastClr="000000"/>
                </a:solidFill>
                <a:latin typeface="Tahoma"/>
                <a:cs typeface="Tahoma"/>
              </a:rPr>
              <a:t> </a:t>
            </a:r>
            <a:r>
              <a:rPr sz="2100" kern="0" spc="-10" dirty="0">
                <a:solidFill>
                  <a:sysClr val="windowText" lastClr="000000"/>
                </a:solidFill>
                <a:latin typeface="Tahoma"/>
                <a:cs typeface="Tahoma"/>
              </a:rPr>
              <a:t>месяц</a:t>
            </a:r>
            <a:endParaRPr sz="2100" kern="0">
              <a:solidFill>
                <a:sysClr val="windowText" lastClr="000000"/>
              </a:solidFill>
              <a:latin typeface="Tahoma"/>
              <a:cs typeface="Tahoma"/>
            </a:endParaRPr>
          </a:p>
        </p:txBody>
      </p:sp>
      <p:grpSp>
        <p:nvGrpSpPr>
          <p:cNvPr id="24579" name="object 4"/>
          <p:cNvGrpSpPr>
            <a:grpSpLocks/>
          </p:cNvGrpSpPr>
          <p:nvPr/>
        </p:nvGrpSpPr>
        <p:grpSpPr bwMode="auto">
          <a:xfrm>
            <a:off x="2787650" y="2436813"/>
            <a:ext cx="6111875" cy="4046537"/>
            <a:chOff x="2817863" y="2433827"/>
            <a:chExt cx="6111875" cy="4046220"/>
          </a:xfrm>
        </p:grpSpPr>
        <p:pic>
          <p:nvPicPr>
            <p:cNvPr id="24581" name="object 5"/>
            <p:cNvPicPr>
              <a:picLocks noChangeAspect="1" noChangeArrowheads="1"/>
            </p:cNvPicPr>
            <p:nvPr/>
          </p:nvPicPr>
          <p:blipFill>
            <a:blip r:embed="rId2"/>
            <a:srcRect/>
            <a:stretch>
              <a:fillRect/>
            </a:stretch>
          </p:blipFill>
          <p:spPr bwMode="auto">
            <a:xfrm>
              <a:off x="2817863" y="2433827"/>
              <a:ext cx="6111258" cy="4046220"/>
            </a:xfrm>
            <a:prstGeom prst="rect">
              <a:avLst/>
            </a:prstGeom>
            <a:noFill/>
            <a:ln w="9525">
              <a:noFill/>
              <a:miter lim="800000"/>
              <a:headEnd/>
              <a:tailEnd/>
            </a:ln>
          </p:spPr>
        </p:pic>
        <p:pic>
          <p:nvPicPr>
            <p:cNvPr id="24582" name="object 6"/>
            <p:cNvPicPr>
              <a:picLocks noChangeAspect="1" noChangeArrowheads="1"/>
            </p:cNvPicPr>
            <p:nvPr/>
          </p:nvPicPr>
          <p:blipFill>
            <a:blip r:embed="rId3"/>
            <a:srcRect/>
            <a:stretch>
              <a:fillRect/>
            </a:stretch>
          </p:blipFill>
          <p:spPr bwMode="auto">
            <a:xfrm>
              <a:off x="2962275" y="2592387"/>
              <a:ext cx="5597525" cy="3663950"/>
            </a:xfrm>
            <a:prstGeom prst="rect">
              <a:avLst/>
            </a:prstGeom>
            <a:noFill/>
            <a:ln w="9525">
              <a:noFill/>
              <a:miter lim="800000"/>
              <a:headEnd/>
              <a:tailEnd/>
            </a:ln>
          </p:spPr>
        </p:pic>
      </p:grpSp>
      <p:sp>
        <p:nvSpPr>
          <p:cNvPr id="7" name="object 7"/>
          <p:cNvSpPr txBox="1"/>
          <p:nvPr/>
        </p:nvSpPr>
        <p:spPr>
          <a:xfrm>
            <a:off x="223838" y="5948363"/>
            <a:ext cx="2112962" cy="269875"/>
          </a:xfrm>
          <a:prstGeom prst="rect">
            <a:avLst/>
          </a:prstGeom>
        </p:spPr>
        <p:txBody>
          <a:bodyPr lIns="0" tIns="12065" rIns="0" bIns="0">
            <a:spAutoFit/>
          </a:bodyPr>
          <a:lstStyle/>
          <a:p>
            <a:pPr marL="12700" fontAlgn="auto">
              <a:spcBef>
                <a:spcPts val="95"/>
              </a:spcBef>
              <a:spcAft>
                <a:spcPts val="0"/>
              </a:spcAft>
              <a:defRPr/>
            </a:pPr>
            <a:r>
              <a:rPr sz="1600" kern="0" spc="-20" dirty="0">
                <a:solidFill>
                  <a:sysClr val="windowText" lastClr="000000"/>
                </a:solidFill>
                <a:latin typeface="Microsoft Sans Serif"/>
                <a:cs typeface="Microsoft Sans Serif"/>
              </a:rPr>
              <a:t>Данные </a:t>
            </a:r>
            <a:r>
              <a:rPr sz="1600" kern="0" dirty="0">
                <a:solidFill>
                  <a:sysClr val="windowText" lastClr="000000"/>
                </a:solidFill>
                <a:latin typeface="Microsoft Sans Serif"/>
                <a:cs typeface="Microsoft Sans Serif"/>
              </a:rPr>
              <a:t>на</a:t>
            </a:r>
            <a:r>
              <a:rPr sz="1600" kern="0" spc="-45" dirty="0">
                <a:solidFill>
                  <a:sysClr val="windowText" lastClr="000000"/>
                </a:solidFill>
                <a:latin typeface="Microsoft Sans Serif"/>
                <a:cs typeface="Microsoft Sans Serif"/>
              </a:rPr>
              <a:t> </a:t>
            </a:r>
            <a:r>
              <a:rPr sz="1600" kern="0" spc="-10" dirty="0">
                <a:solidFill>
                  <a:sysClr val="windowText" lastClr="000000"/>
                </a:solidFill>
                <a:latin typeface="Microsoft Sans Serif"/>
                <a:cs typeface="Microsoft Sans Serif"/>
              </a:rPr>
              <a:t>12.10.2023</a:t>
            </a:r>
            <a:endParaRPr sz="1600" kern="0">
              <a:solidFill>
                <a:sysClr val="windowText" lastClr="000000"/>
              </a:solidFill>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60" dirty="0"/>
              <a:t>Отключение</a:t>
            </a:r>
            <a:r>
              <a:rPr spc="-215" dirty="0"/>
              <a:t> </a:t>
            </a:r>
            <a:r>
              <a:rPr spc="-65" dirty="0"/>
              <a:t>создания</a:t>
            </a:r>
            <a:r>
              <a:rPr spc="-180" dirty="0"/>
              <a:t> </a:t>
            </a:r>
            <a:r>
              <a:rPr spc="50" dirty="0"/>
              <a:t>МЧД</a:t>
            </a:r>
            <a:r>
              <a:rPr spc="-200" dirty="0"/>
              <a:t> </a:t>
            </a:r>
            <a:r>
              <a:rPr spc="-40" dirty="0"/>
              <a:t>формата</a:t>
            </a:r>
            <a:r>
              <a:rPr spc="-215" dirty="0"/>
              <a:t> </a:t>
            </a:r>
            <a:r>
              <a:rPr spc="-25" dirty="0"/>
              <a:t>001</a:t>
            </a:r>
          </a:p>
        </p:txBody>
      </p:sp>
      <p:sp>
        <p:nvSpPr>
          <p:cNvPr id="3" name="object 3"/>
          <p:cNvSpPr txBox="1"/>
          <p:nvPr/>
        </p:nvSpPr>
        <p:spPr>
          <a:xfrm>
            <a:off x="350838" y="1622425"/>
            <a:ext cx="10606087" cy="3767138"/>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30 сентября ФНС отключает возможность создания МЧД формата 001 в</a:t>
            </a:r>
          </a:p>
          <a:p>
            <a:pPr marL="355600" indent="-342900">
              <a:tabLst>
                <a:tab pos="355600" algn="l"/>
              </a:tabLst>
            </a:pPr>
            <a:r>
              <a:rPr lang="ru-RU" sz="2100">
                <a:solidFill>
                  <a:srgbClr val="000000"/>
                </a:solidFill>
                <a:latin typeface="Tahoma" pitchFamily="34" charset="0"/>
                <a:cs typeface="Tahoma" pitchFamily="34" charset="0"/>
              </a:rPr>
              <a:t>распределенном реестре</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Созданные ранее МЧД 001 будут доступны для использования</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Выпущены патчи для БЭД версий 1.9.9.17-1.9.9.56</a:t>
            </a:r>
          </a:p>
          <a:p>
            <a:pPr marL="755650" lvl="1" indent="-287338">
              <a:spcBef>
                <a:spcPts val="438"/>
              </a:spcBef>
              <a:buClr>
                <a:srgbClr val="CC0000"/>
              </a:buClr>
              <a:buFontTx/>
              <a:buChar char="•"/>
              <a:tabLst>
                <a:tab pos="355600" algn="l"/>
              </a:tabLst>
            </a:pPr>
            <a:r>
              <a:rPr lang="ru-RU" sz="1700">
                <a:solidFill>
                  <a:srgbClr val="000000"/>
                </a:solidFill>
                <a:latin typeface="Tahoma" pitchFamily="34" charset="0"/>
                <a:cs typeface="Tahoma" pitchFamily="34" charset="0"/>
              </a:rPr>
              <a:t>EF_00_00566856</a:t>
            </a:r>
          </a:p>
          <a:p>
            <a:pPr marL="755650" lvl="1" indent="-287338">
              <a:spcBef>
                <a:spcPts val="413"/>
              </a:spcBef>
              <a:buClr>
                <a:srgbClr val="CC0000"/>
              </a:buClr>
              <a:buFontTx/>
              <a:buChar char="•"/>
              <a:tabLst>
                <a:tab pos="355600" algn="l"/>
              </a:tabLst>
            </a:pPr>
            <a:r>
              <a:rPr lang="ru-RU" sz="1700">
                <a:solidFill>
                  <a:srgbClr val="000000"/>
                </a:solidFill>
                <a:latin typeface="Tahoma" pitchFamily="34" charset="0"/>
                <a:cs typeface="Tahoma" pitchFamily="34" charset="0"/>
              </a:rPr>
              <a:t>EF_00_00566687</a:t>
            </a:r>
          </a:p>
          <a:p>
            <a:pPr marL="355600" indent="-342900">
              <a:spcBef>
                <a:spcPts val="475"/>
              </a:spcBef>
              <a:buClr>
                <a:srgbClr val="CC0000"/>
              </a:buClr>
              <a:buFontTx/>
              <a:buChar char="•"/>
              <a:tabLst>
                <a:tab pos="355600" algn="l"/>
              </a:tabLst>
            </a:pPr>
            <a:r>
              <a:rPr lang="ru-RU" sz="2100">
                <a:solidFill>
                  <a:srgbClr val="000000"/>
                </a:solidFill>
                <a:latin typeface="Tahoma" pitchFamily="34" charset="0"/>
                <a:cs typeface="Tahoma" pitchFamily="34" charset="0"/>
              </a:rPr>
              <a:t>Для БЭД 1.1 нужно вручную установить константу</a:t>
            </a:r>
          </a:p>
          <a:p>
            <a:pPr marL="755650" lvl="1" indent="-287338">
              <a:spcBef>
                <a:spcPts val="438"/>
              </a:spcBef>
              <a:buClr>
                <a:srgbClr val="CC0000"/>
              </a:buClr>
              <a:buFontTx/>
              <a:buChar char="•"/>
              <a:tabLst>
                <a:tab pos="355600" algn="l"/>
              </a:tabLst>
            </a:pPr>
            <a:r>
              <a:rPr lang="ru-RU" sz="1700">
                <a:solidFill>
                  <a:srgbClr val="000000"/>
                </a:solidFill>
                <a:latin typeface="Tahoma" pitchFamily="34" charset="0"/>
                <a:cs typeface="Tahoma" pitchFamily="34" charset="0"/>
              </a:rPr>
              <a:t>Разрешить создание МЧД Версии 002</a:t>
            </a:r>
          </a:p>
          <a:p>
            <a:pPr marL="755650" lvl="1" indent="-287338">
              <a:spcBef>
                <a:spcPts val="875"/>
              </a:spcBef>
              <a:buClr>
                <a:srgbClr val="CC0000"/>
              </a:buClr>
              <a:buFont typeface="Tahoma" pitchFamily="34" charset="0"/>
              <a:buChar char="•"/>
              <a:tabLst>
                <a:tab pos="355600" algn="l"/>
              </a:tabLst>
            </a:pPr>
            <a:endParaRPr lang="ru-RU" sz="1700">
              <a:solidFill>
                <a:srgbClr val="000000"/>
              </a:solidFill>
              <a:latin typeface="Tahoma" pitchFamily="34" charset="0"/>
              <a:cs typeface="Tahoma" pitchFamily="34" charset="0"/>
            </a:endParaRPr>
          </a:p>
          <a:p>
            <a:pPr marL="355600" indent="-342900">
              <a:buClr>
                <a:srgbClr val="CC0000"/>
              </a:buClr>
              <a:buFontTx/>
              <a:buChar char="•"/>
              <a:tabLst>
                <a:tab pos="355600" algn="l"/>
              </a:tabLst>
            </a:pPr>
            <a:r>
              <a:rPr lang="ru-RU" sz="2100">
                <a:solidFill>
                  <a:srgbClr val="000000"/>
                </a:solidFill>
                <a:latin typeface="Tahoma" pitchFamily="34" charset="0"/>
                <a:cs typeface="Tahoma" pitchFamily="34" charset="0"/>
              </a:rPr>
              <a:t>Если этого не сделать, то ваши руководители будут получать ошибку при регистрации МЧД в распределенном реестре ФНС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10" dirty="0"/>
              <a:t>Новое</a:t>
            </a:r>
            <a:r>
              <a:rPr spc="-240" dirty="0"/>
              <a:t> </a:t>
            </a:r>
            <a:r>
              <a:rPr spc="-220" dirty="0"/>
              <a:t>в </a:t>
            </a:r>
            <a:r>
              <a:rPr spc="50" dirty="0"/>
              <a:t>ЭДО</a:t>
            </a:r>
          </a:p>
        </p:txBody>
      </p:sp>
      <p:sp>
        <p:nvSpPr>
          <p:cNvPr id="3" name="object 3"/>
          <p:cNvSpPr txBox="1"/>
          <p:nvPr/>
        </p:nvSpPr>
        <p:spPr>
          <a:xfrm>
            <a:off x="350838" y="1417638"/>
            <a:ext cx="5797550" cy="4598987"/>
          </a:xfrm>
          <a:prstGeom prst="rect">
            <a:avLst/>
          </a:prstGeom>
        </p:spPr>
        <p:txBody>
          <a:bodyPr lIns="0" tIns="67310" rIns="0" bIns="0">
            <a:spAutoFit/>
          </a:bodyPr>
          <a:lstStyle/>
          <a:p>
            <a:pPr marL="354965" indent="-342265" fontAlgn="auto">
              <a:spcBef>
                <a:spcPts val="530"/>
              </a:spcBef>
              <a:spcAft>
                <a:spcPts val="0"/>
              </a:spcAft>
              <a:buClr>
                <a:srgbClr val="CC0000"/>
              </a:buClr>
              <a:buFontTx/>
              <a:buChar char="•"/>
              <a:tabLst>
                <a:tab pos="354965" algn="l"/>
              </a:tabLst>
              <a:defRPr/>
            </a:pPr>
            <a:r>
              <a:rPr kern="0" dirty="0">
                <a:solidFill>
                  <a:sysClr val="windowText" lastClr="000000"/>
                </a:solidFill>
                <a:latin typeface="Tahoma"/>
                <a:cs typeface="Tahoma"/>
              </a:rPr>
              <a:t>Основной</a:t>
            </a:r>
            <a:r>
              <a:rPr kern="0" spc="-45" dirty="0">
                <a:solidFill>
                  <a:sysClr val="windowText" lastClr="000000"/>
                </a:solidFill>
                <a:latin typeface="Tahoma"/>
                <a:cs typeface="Tahoma"/>
              </a:rPr>
              <a:t> </a:t>
            </a:r>
            <a:r>
              <a:rPr kern="0" dirty="0">
                <a:solidFill>
                  <a:sysClr val="windowText" lastClr="000000"/>
                </a:solidFill>
                <a:latin typeface="Tahoma"/>
                <a:cs typeface="Tahoma"/>
              </a:rPr>
              <a:t>приоритет</a:t>
            </a:r>
            <a:r>
              <a:rPr kern="0" spc="-70" dirty="0">
                <a:solidFill>
                  <a:sysClr val="windowText" lastClr="000000"/>
                </a:solidFill>
                <a:latin typeface="Tahoma"/>
                <a:cs typeface="Tahoma"/>
              </a:rPr>
              <a:t> </a:t>
            </a:r>
            <a:r>
              <a:rPr kern="0" dirty="0">
                <a:solidFill>
                  <a:sysClr val="windowText" lastClr="000000"/>
                </a:solidFill>
                <a:latin typeface="Tahoma"/>
                <a:cs typeface="Tahoma"/>
              </a:rPr>
              <a:t>в</a:t>
            </a:r>
            <a:r>
              <a:rPr kern="0" spc="-50" dirty="0">
                <a:solidFill>
                  <a:sysClr val="windowText" lastClr="000000"/>
                </a:solidFill>
                <a:latin typeface="Tahoma"/>
                <a:cs typeface="Tahoma"/>
              </a:rPr>
              <a:t> </a:t>
            </a:r>
            <a:r>
              <a:rPr kern="0" dirty="0">
                <a:solidFill>
                  <a:sysClr val="windowText" lastClr="000000"/>
                </a:solidFill>
                <a:latin typeface="Tahoma"/>
                <a:cs typeface="Tahoma"/>
              </a:rPr>
              <a:t>разработке</a:t>
            </a:r>
            <a:r>
              <a:rPr kern="0" spc="-25" dirty="0">
                <a:solidFill>
                  <a:sysClr val="windowText" lastClr="000000"/>
                </a:solidFill>
                <a:latin typeface="Tahoma"/>
                <a:cs typeface="Tahoma"/>
              </a:rPr>
              <a:t> ЭДО</a:t>
            </a:r>
            <a:endParaRPr kern="0">
              <a:solidFill>
                <a:sysClr val="windowText" lastClr="000000"/>
              </a:solidFill>
              <a:latin typeface="Tahoma"/>
              <a:cs typeface="Tahoma"/>
            </a:endParaRPr>
          </a:p>
          <a:p>
            <a:pPr marL="756285" lvl="1" indent="-288290" fontAlgn="auto">
              <a:spcBef>
                <a:spcPts val="340"/>
              </a:spcBef>
              <a:spcAft>
                <a:spcPts val="0"/>
              </a:spcAft>
              <a:buClr>
                <a:srgbClr val="CC0000"/>
              </a:buClr>
              <a:buFontTx/>
              <a:buChar char="•"/>
              <a:tabLst>
                <a:tab pos="756285" algn="l"/>
              </a:tabLst>
              <a:defRPr/>
            </a:pPr>
            <a:r>
              <a:rPr sz="1400" kern="0" dirty="0">
                <a:solidFill>
                  <a:sysClr val="windowText" lastClr="000000"/>
                </a:solidFill>
                <a:latin typeface="Tahoma"/>
                <a:cs typeface="Tahoma"/>
              </a:rPr>
              <a:t>Повышение</a:t>
            </a:r>
            <a:r>
              <a:rPr sz="1400" kern="0" spc="-50" dirty="0">
                <a:solidFill>
                  <a:sysClr val="windowText" lastClr="000000"/>
                </a:solidFill>
                <a:latin typeface="Tahoma"/>
                <a:cs typeface="Tahoma"/>
              </a:rPr>
              <a:t> </a:t>
            </a:r>
            <a:r>
              <a:rPr sz="1400" kern="0" dirty="0">
                <a:solidFill>
                  <a:sysClr val="windowText" lastClr="000000"/>
                </a:solidFill>
                <a:latin typeface="Tahoma"/>
                <a:cs typeface="Tahoma"/>
              </a:rPr>
              <a:t>надежности</a:t>
            </a:r>
            <a:r>
              <a:rPr sz="1400" kern="0" spc="-50" dirty="0">
                <a:solidFill>
                  <a:sysClr val="windowText" lastClr="000000"/>
                </a:solidFill>
                <a:latin typeface="Tahoma"/>
                <a:cs typeface="Tahoma"/>
              </a:rPr>
              <a:t> </a:t>
            </a:r>
            <a:r>
              <a:rPr sz="1400" kern="0" dirty="0">
                <a:solidFill>
                  <a:sysClr val="windowText" lastClr="000000"/>
                </a:solidFill>
                <a:latin typeface="Tahoma"/>
                <a:cs typeface="Tahoma"/>
              </a:rPr>
              <a:t>(</a:t>
            </a:r>
            <a:r>
              <a:rPr sz="1300" kern="0" dirty="0">
                <a:solidFill>
                  <a:sysClr val="windowText" lastClr="000000"/>
                </a:solidFill>
                <a:latin typeface="Tahoma"/>
                <a:cs typeface="Tahoma"/>
              </a:rPr>
              <a:t>1464</a:t>
            </a:r>
            <a:r>
              <a:rPr sz="1300" kern="0" spc="-15" dirty="0">
                <a:solidFill>
                  <a:sysClr val="windowText" lastClr="000000"/>
                </a:solidFill>
                <a:latin typeface="Tahoma"/>
                <a:cs typeface="Tahoma"/>
              </a:rPr>
              <a:t> </a:t>
            </a:r>
            <a:r>
              <a:rPr sz="1300" kern="0" dirty="0">
                <a:solidFill>
                  <a:sysClr val="windowText" lastClr="000000"/>
                </a:solidFill>
                <a:latin typeface="Tahoma"/>
                <a:cs typeface="Tahoma"/>
              </a:rPr>
              <a:t>задач</a:t>
            </a:r>
            <a:r>
              <a:rPr sz="1300" kern="0" spc="-20" dirty="0">
                <a:solidFill>
                  <a:sysClr val="windowText" lastClr="000000"/>
                </a:solidFill>
                <a:latin typeface="Tahoma"/>
                <a:cs typeface="Tahoma"/>
              </a:rPr>
              <a:t> </a:t>
            </a:r>
            <a:r>
              <a:rPr sz="1300" kern="0" dirty="0">
                <a:solidFill>
                  <a:sysClr val="windowText" lastClr="000000"/>
                </a:solidFill>
                <a:latin typeface="Tahoma"/>
                <a:cs typeface="Tahoma"/>
              </a:rPr>
              <a:t>закрыто</a:t>
            </a:r>
            <a:r>
              <a:rPr sz="1300" kern="0" spc="-10" dirty="0">
                <a:solidFill>
                  <a:sysClr val="windowText" lastClr="000000"/>
                </a:solidFill>
                <a:latin typeface="Tahoma"/>
                <a:cs typeface="Tahoma"/>
              </a:rPr>
              <a:t> </a:t>
            </a:r>
            <a:r>
              <a:rPr sz="1300" kern="0" dirty="0">
                <a:solidFill>
                  <a:sysClr val="windowText" lastClr="000000"/>
                </a:solidFill>
                <a:latin typeface="Tahoma"/>
                <a:cs typeface="Tahoma"/>
              </a:rPr>
              <a:t>с</a:t>
            </a:r>
            <a:r>
              <a:rPr sz="1300" kern="0" spc="-35" dirty="0">
                <a:solidFill>
                  <a:sysClr val="windowText" lastClr="000000"/>
                </a:solidFill>
                <a:latin typeface="Tahoma"/>
                <a:cs typeface="Tahoma"/>
              </a:rPr>
              <a:t> </a:t>
            </a:r>
            <a:r>
              <a:rPr sz="1300" kern="0" spc="-10" dirty="0">
                <a:solidFill>
                  <a:sysClr val="windowText" lastClr="000000"/>
                </a:solidFill>
                <a:latin typeface="Tahoma"/>
                <a:cs typeface="Tahoma"/>
              </a:rPr>
              <a:t>марта)</a:t>
            </a:r>
            <a:endParaRPr sz="13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Поддержка</a:t>
            </a:r>
            <a:r>
              <a:rPr sz="1400" kern="0" spc="-30" dirty="0">
                <a:solidFill>
                  <a:sysClr val="windowText" lastClr="000000"/>
                </a:solidFill>
                <a:latin typeface="Tahoma"/>
                <a:cs typeface="Tahoma"/>
              </a:rPr>
              <a:t> </a:t>
            </a:r>
            <a:r>
              <a:rPr sz="1400" kern="0" dirty="0">
                <a:solidFill>
                  <a:sysClr val="windowText" lastClr="000000"/>
                </a:solidFill>
                <a:latin typeface="Tahoma"/>
                <a:cs typeface="Tahoma"/>
              </a:rPr>
              <a:t>изменений</a:t>
            </a:r>
            <a:r>
              <a:rPr sz="1400" kern="0" spc="-80" dirty="0">
                <a:solidFill>
                  <a:sysClr val="windowText" lastClr="000000"/>
                </a:solidFill>
                <a:latin typeface="Tahoma"/>
                <a:cs typeface="Tahoma"/>
              </a:rPr>
              <a:t> </a:t>
            </a:r>
            <a:r>
              <a:rPr sz="1400" kern="0" dirty="0">
                <a:solidFill>
                  <a:sysClr val="windowText" lastClr="000000"/>
                </a:solidFill>
                <a:latin typeface="Tahoma"/>
                <a:cs typeface="Tahoma"/>
              </a:rPr>
              <a:t>законодательства</a:t>
            </a:r>
            <a:r>
              <a:rPr sz="1400" kern="0" spc="-75" dirty="0">
                <a:solidFill>
                  <a:sysClr val="windowText" lastClr="000000"/>
                </a:solidFill>
                <a:latin typeface="Tahoma"/>
                <a:cs typeface="Tahoma"/>
              </a:rPr>
              <a:t> </a:t>
            </a:r>
            <a:r>
              <a:rPr sz="1400" kern="0" dirty="0">
                <a:solidFill>
                  <a:sysClr val="windowText" lastClr="000000"/>
                </a:solidFill>
                <a:latin typeface="Tahoma"/>
                <a:cs typeface="Tahoma"/>
              </a:rPr>
              <a:t>(закрыли</a:t>
            </a:r>
            <a:r>
              <a:rPr sz="1400" kern="0" spc="-35" dirty="0">
                <a:solidFill>
                  <a:sysClr val="windowText" lastClr="000000"/>
                </a:solidFill>
                <a:latin typeface="Tahoma"/>
                <a:cs typeface="Tahoma"/>
              </a:rPr>
              <a:t> </a:t>
            </a:r>
            <a:r>
              <a:rPr sz="1400" kern="0" dirty="0">
                <a:solidFill>
                  <a:srgbClr val="006FC0"/>
                </a:solidFill>
                <a:latin typeface="Tahoma"/>
                <a:cs typeface="Tahoma"/>
              </a:rPr>
              <a:t>45</a:t>
            </a:r>
            <a:r>
              <a:rPr sz="1400" kern="0" spc="-45" dirty="0">
                <a:solidFill>
                  <a:srgbClr val="006FC0"/>
                </a:solidFill>
                <a:latin typeface="Tahoma"/>
                <a:cs typeface="Tahoma"/>
              </a:rPr>
              <a:t> </a:t>
            </a:r>
            <a:r>
              <a:rPr sz="1400" kern="0" spc="-10" dirty="0">
                <a:solidFill>
                  <a:sysClr val="windowText" lastClr="000000"/>
                </a:solidFill>
                <a:latin typeface="Tahoma"/>
                <a:cs typeface="Tahoma"/>
              </a:rPr>
              <a:t>задач)</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Другие</a:t>
            </a:r>
            <a:r>
              <a:rPr sz="1400" kern="0" spc="-50" dirty="0">
                <a:solidFill>
                  <a:sysClr val="windowText" lastClr="000000"/>
                </a:solidFill>
                <a:latin typeface="Tahoma"/>
                <a:cs typeface="Tahoma"/>
              </a:rPr>
              <a:t> </a:t>
            </a:r>
            <a:r>
              <a:rPr sz="1400" kern="0" dirty="0">
                <a:solidFill>
                  <a:sysClr val="windowText" lastClr="000000"/>
                </a:solidFill>
                <a:latin typeface="Tahoma"/>
                <a:cs typeface="Tahoma"/>
              </a:rPr>
              <a:t>горячие</a:t>
            </a:r>
            <a:r>
              <a:rPr sz="1400" kern="0" spc="-70" dirty="0">
                <a:solidFill>
                  <a:sysClr val="windowText" lastClr="000000"/>
                </a:solidFill>
                <a:latin typeface="Tahoma"/>
                <a:cs typeface="Tahoma"/>
              </a:rPr>
              <a:t> </a:t>
            </a:r>
            <a:r>
              <a:rPr sz="1400" kern="0" dirty="0">
                <a:solidFill>
                  <a:sysClr val="windowText" lastClr="000000"/>
                </a:solidFill>
                <a:latin typeface="Tahoma"/>
                <a:cs typeface="Tahoma"/>
              </a:rPr>
              <a:t>задачи</a:t>
            </a:r>
            <a:r>
              <a:rPr sz="1400" kern="0" spc="-35" dirty="0">
                <a:solidFill>
                  <a:sysClr val="windowText" lastClr="000000"/>
                </a:solidFill>
                <a:latin typeface="Tahoma"/>
                <a:cs typeface="Tahoma"/>
              </a:rPr>
              <a:t> </a:t>
            </a:r>
            <a:r>
              <a:rPr sz="1400" kern="0" spc="-10" dirty="0">
                <a:solidFill>
                  <a:sysClr val="windowText" lastClr="000000"/>
                </a:solidFill>
                <a:latin typeface="Tahoma"/>
                <a:cs typeface="Tahoma"/>
              </a:rPr>
              <a:t>(70+)</a:t>
            </a:r>
            <a:endParaRPr sz="1400" kern="0">
              <a:solidFill>
                <a:sysClr val="windowText" lastClr="000000"/>
              </a:solidFill>
              <a:latin typeface="Tahoma"/>
              <a:cs typeface="Tahoma"/>
            </a:endParaRPr>
          </a:p>
          <a:p>
            <a:pPr marL="0" lvl="1" fontAlgn="auto">
              <a:spcBef>
                <a:spcPts val="1335"/>
              </a:spcBef>
              <a:spcAft>
                <a:spcPts val="0"/>
              </a:spcAft>
              <a:buClr>
                <a:srgbClr val="CC0000"/>
              </a:buClr>
              <a:buFont typeface="Tahoma"/>
              <a:buChar char="•"/>
              <a:defRPr/>
            </a:pPr>
            <a:endParaRPr sz="1400" kern="0">
              <a:solidFill>
                <a:sysClr val="windowText" lastClr="000000"/>
              </a:solidFill>
              <a:latin typeface="Tahoma"/>
              <a:cs typeface="Tahoma"/>
            </a:endParaRPr>
          </a:p>
          <a:p>
            <a:pPr marL="354965" indent="-342265" fontAlgn="auto">
              <a:spcBef>
                <a:spcPts val="0"/>
              </a:spcBef>
              <a:spcAft>
                <a:spcPts val="0"/>
              </a:spcAft>
              <a:buClr>
                <a:srgbClr val="CC0000"/>
              </a:buClr>
              <a:buFontTx/>
              <a:buChar char="•"/>
              <a:tabLst>
                <a:tab pos="354965" algn="l"/>
              </a:tabLst>
              <a:defRPr/>
            </a:pPr>
            <a:r>
              <a:rPr kern="0" dirty="0">
                <a:solidFill>
                  <a:sysClr val="windowText" lastClr="000000"/>
                </a:solidFill>
                <a:latin typeface="Tahoma"/>
                <a:cs typeface="Tahoma"/>
              </a:rPr>
              <a:t>О</a:t>
            </a:r>
            <a:r>
              <a:rPr kern="0" spc="-60" dirty="0">
                <a:solidFill>
                  <a:sysClr val="windowText" lastClr="000000"/>
                </a:solidFill>
                <a:latin typeface="Tahoma"/>
                <a:cs typeface="Tahoma"/>
              </a:rPr>
              <a:t> </a:t>
            </a:r>
            <a:r>
              <a:rPr kern="0" dirty="0">
                <a:solidFill>
                  <a:sysClr val="windowText" lastClr="000000"/>
                </a:solidFill>
                <a:latin typeface="Tahoma"/>
                <a:cs typeface="Tahoma"/>
              </a:rPr>
              <a:t>самых</a:t>
            </a:r>
            <a:r>
              <a:rPr kern="0" spc="-60" dirty="0">
                <a:solidFill>
                  <a:sysClr val="windowText" lastClr="000000"/>
                </a:solidFill>
                <a:latin typeface="Tahoma"/>
                <a:cs typeface="Tahoma"/>
              </a:rPr>
              <a:t> </a:t>
            </a:r>
            <a:r>
              <a:rPr kern="0" dirty="0">
                <a:solidFill>
                  <a:sysClr val="windowText" lastClr="000000"/>
                </a:solidFill>
                <a:latin typeface="Tahoma"/>
                <a:cs typeface="Tahoma"/>
              </a:rPr>
              <a:t>значимых</a:t>
            </a:r>
            <a:r>
              <a:rPr kern="0" spc="-55" dirty="0">
                <a:solidFill>
                  <a:sysClr val="windowText" lastClr="000000"/>
                </a:solidFill>
                <a:latin typeface="Tahoma"/>
                <a:cs typeface="Tahoma"/>
              </a:rPr>
              <a:t> </a:t>
            </a:r>
            <a:r>
              <a:rPr kern="0" dirty="0">
                <a:solidFill>
                  <a:sysClr val="windowText" lastClr="000000"/>
                </a:solidFill>
                <a:latin typeface="Tahoma"/>
                <a:cs typeface="Tahoma"/>
              </a:rPr>
              <a:t>изменениях</a:t>
            </a:r>
            <a:r>
              <a:rPr kern="0" spc="-80" dirty="0">
                <a:solidFill>
                  <a:sysClr val="windowText" lastClr="000000"/>
                </a:solidFill>
                <a:latin typeface="Tahoma"/>
                <a:cs typeface="Tahoma"/>
              </a:rPr>
              <a:t> </a:t>
            </a:r>
            <a:r>
              <a:rPr kern="0" dirty="0">
                <a:solidFill>
                  <a:sysClr val="windowText" lastClr="000000"/>
                </a:solidFill>
                <a:latin typeface="Tahoma"/>
                <a:cs typeface="Tahoma"/>
              </a:rPr>
              <a:t>расскажем</a:t>
            </a:r>
            <a:r>
              <a:rPr kern="0" spc="-65" dirty="0">
                <a:solidFill>
                  <a:sysClr val="windowText" lastClr="000000"/>
                </a:solidFill>
                <a:latin typeface="Tahoma"/>
                <a:cs typeface="Tahoma"/>
              </a:rPr>
              <a:t> </a:t>
            </a:r>
            <a:r>
              <a:rPr kern="0" spc="-10" dirty="0">
                <a:solidFill>
                  <a:sysClr val="windowText" lastClr="000000"/>
                </a:solidFill>
                <a:latin typeface="Tahoma"/>
                <a:cs typeface="Tahoma"/>
              </a:rPr>
              <a:t>сегодня</a:t>
            </a:r>
            <a:endParaRPr kern="0">
              <a:solidFill>
                <a:sysClr val="windowText" lastClr="000000"/>
              </a:solidFill>
              <a:latin typeface="Tahoma"/>
              <a:cs typeface="Tahoma"/>
            </a:endParaRPr>
          </a:p>
          <a:p>
            <a:pPr marL="756285" lvl="1" indent="-288290" fontAlgn="auto">
              <a:spcBef>
                <a:spcPts val="340"/>
              </a:spcBef>
              <a:spcAft>
                <a:spcPts val="0"/>
              </a:spcAft>
              <a:buClr>
                <a:srgbClr val="CC0000"/>
              </a:buClr>
              <a:buFontTx/>
              <a:buChar char="•"/>
              <a:tabLst>
                <a:tab pos="756285" algn="l"/>
              </a:tabLst>
              <a:defRPr/>
            </a:pPr>
            <a:r>
              <a:rPr sz="1400" kern="0" dirty="0">
                <a:solidFill>
                  <a:sysClr val="windowText" lastClr="000000"/>
                </a:solidFill>
                <a:latin typeface="Tahoma"/>
                <a:cs typeface="Tahoma"/>
              </a:rPr>
              <a:t>Акт</a:t>
            </a:r>
            <a:r>
              <a:rPr sz="1400" kern="0" spc="-35" dirty="0">
                <a:solidFill>
                  <a:sysClr val="windowText" lastClr="000000"/>
                </a:solidFill>
                <a:latin typeface="Tahoma"/>
                <a:cs typeface="Tahoma"/>
              </a:rPr>
              <a:t> </a:t>
            </a:r>
            <a:r>
              <a:rPr sz="1400" kern="0" dirty="0">
                <a:solidFill>
                  <a:sysClr val="windowText" lastClr="000000"/>
                </a:solidFill>
                <a:latin typeface="Tahoma"/>
                <a:cs typeface="Tahoma"/>
              </a:rPr>
              <a:t>приемки</a:t>
            </a:r>
            <a:r>
              <a:rPr sz="1400" kern="0" spc="-60" dirty="0">
                <a:solidFill>
                  <a:sysClr val="windowText" lastClr="000000"/>
                </a:solidFill>
                <a:latin typeface="Tahoma"/>
                <a:cs typeface="Tahoma"/>
              </a:rPr>
              <a:t> </a:t>
            </a:r>
            <a:r>
              <a:rPr sz="1400" kern="0" dirty="0">
                <a:solidFill>
                  <a:sysClr val="windowText" lastClr="000000"/>
                </a:solidFill>
                <a:latin typeface="Tahoma"/>
                <a:cs typeface="Tahoma"/>
              </a:rPr>
              <a:t>выполненных</a:t>
            </a:r>
            <a:r>
              <a:rPr sz="1400" kern="0" spc="-60" dirty="0">
                <a:solidFill>
                  <a:sysClr val="windowText" lastClr="000000"/>
                </a:solidFill>
                <a:latin typeface="Tahoma"/>
                <a:cs typeface="Tahoma"/>
              </a:rPr>
              <a:t> </a:t>
            </a:r>
            <a:r>
              <a:rPr sz="1400" kern="0" spc="-20" dirty="0">
                <a:solidFill>
                  <a:sysClr val="windowText" lastClr="000000"/>
                </a:solidFill>
                <a:latin typeface="Tahoma"/>
                <a:cs typeface="Tahoma"/>
              </a:rPr>
              <a:t>работ</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Договорные</a:t>
            </a:r>
            <a:r>
              <a:rPr sz="1400" kern="0" spc="-60" dirty="0">
                <a:solidFill>
                  <a:sysClr val="windowText" lastClr="000000"/>
                </a:solidFill>
                <a:latin typeface="Tahoma"/>
                <a:cs typeface="Tahoma"/>
              </a:rPr>
              <a:t> </a:t>
            </a:r>
            <a:r>
              <a:rPr sz="1400" kern="0" dirty="0">
                <a:solidFill>
                  <a:sysClr val="windowText" lastClr="000000"/>
                </a:solidFill>
                <a:latin typeface="Tahoma"/>
                <a:cs typeface="Tahoma"/>
              </a:rPr>
              <a:t>документы</a:t>
            </a:r>
            <a:r>
              <a:rPr sz="1400" kern="0" spc="-45" dirty="0">
                <a:solidFill>
                  <a:sysClr val="windowText" lastClr="000000"/>
                </a:solidFill>
                <a:latin typeface="Tahoma"/>
                <a:cs typeface="Tahoma"/>
              </a:rPr>
              <a:t> </a:t>
            </a:r>
            <a:r>
              <a:rPr sz="1400" kern="0" dirty="0">
                <a:solidFill>
                  <a:sysClr val="windowText" lastClr="000000"/>
                </a:solidFill>
                <a:latin typeface="Tahoma"/>
                <a:cs typeface="Tahoma"/>
              </a:rPr>
              <a:t>в</a:t>
            </a:r>
            <a:r>
              <a:rPr sz="1400" kern="0" spc="-30" dirty="0">
                <a:solidFill>
                  <a:sysClr val="windowText" lastClr="000000"/>
                </a:solidFill>
                <a:latin typeface="Tahoma"/>
                <a:cs typeface="Tahoma"/>
              </a:rPr>
              <a:t> </a:t>
            </a:r>
            <a:r>
              <a:rPr sz="1400" kern="0" dirty="0">
                <a:solidFill>
                  <a:sysClr val="windowText" lastClr="000000"/>
                </a:solidFill>
                <a:latin typeface="Tahoma"/>
                <a:cs typeface="Tahoma"/>
              </a:rPr>
              <a:t>формате</a:t>
            </a:r>
            <a:r>
              <a:rPr sz="1400" kern="0" spc="-25" dirty="0">
                <a:solidFill>
                  <a:sysClr val="windowText" lastClr="000000"/>
                </a:solidFill>
                <a:latin typeface="Tahoma"/>
                <a:cs typeface="Tahoma"/>
              </a:rPr>
              <a:t> </a:t>
            </a:r>
            <a:r>
              <a:rPr sz="1400" kern="0" spc="-10" dirty="0">
                <a:solidFill>
                  <a:sysClr val="windowText" lastClr="000000"/>
                </a:solidFill>
                <a:latin typeface="Tahoma"/>
                <a:cs typeface="Tahoma"/>
              </a:rPr>
              <a:t>PDF/A-</a:t>
            </a:r>
            <a:r>
              <a:rPr sz="1400" kern="0" spc="-50" dirty="0">
                <a:solidFill>
                  <a:sysClr val="windowText" lastClr="000000"/>
                </a:solidFill>
                <a:latin typeface="Tahoma"/>
                <a:cs typeface="Tahoma"/>
              </a:rPr>
              <a:t>3</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Новый</a:t>
            </a:r>
            <a:r>
              <a:rPr sz="1400" kern="0" spc="-35" dirty="0">
                <a:solidFill>
                  <a:sysClr val="windowText" lastClr="000000"/>
                </a:solidFill>
                <a:latin typeface="Tahoma"/>
                <a:cs typeface="Tahoma"/>
              </a:rPr>
              <a:t> </a:t>
            </a:r>
            <a:r>
              <a:rPr sz="1400" kern="0" dirty="0">
                <a:solidFill>
                  <a:sysClr val="windowText" lastClr="000000"/>
                </a:solidFill>
                <a:latin typeface="Tahoma"/>
                <a:cs typeface="Tahoma"/>
              </a:rPr>
              <a:t>формат</a:t>
            </a:r>
            <a:r>
              <a:rPr sz="1400" kern="0" spc="-45" dirty="0">
                <a:solidFill>
                  <a:sysClr val="windowText" lastClr="000000"/>
                </a:solidFill>
                <a:latin typeface="Tahoma"/>
                <a:cs typeface="Tahoma"/>
              </a:rPr>
              <a:t> </a:t>
            </a:r>
            <a:r>
              <a:rPr sz="1400" kern="0" dirty="0">
                <a:solidFill>
                  <a:sysClr val="windowText" lastClr="000000"/>
                </a:solidFill>
                <a:latin typeface="Tahoma"/>
                <a:cs typeface="Tahoma"/>
              </a:rPr>
              <a:t>МЧД</a:t>
            </a:r>
            <a:r>
              <a:rPr sz="1400" kern="0" spc="-35" dirty="0">
                <a:solidFill>
                  <a:sysClr val="windowText" lastClr="000000"/>
                </a:solidFill>
                <a:latin typeface="Tahoma"/>
                <a:cs typeface="Tahoma"/>
              </a:rPr>
              <a:t> </a:t>
            </a:r>
            <a:r>
              <a:rPr sz="1400" kern="0" spc="-25" dirty="0">
                <a:solidFill>
                  <a:sysClr val="windowText" lastClr="000000"/>
                </a:solidFill>
                <a:latin typeface="Tahoma"/>
                <a:cs typeface="Tahoma"/>
              </a:rPr>
              <a:t>003</a:t>
            </a:r>
            <a:endParaRPr sz="1400" kern="0">
              <a:solidFill>
                <a:sysClr val="windowText" lastClr="000000"/>
              </a:solidFill>
              <a:latin typeface="Tahoma"/>
              <a:cs typeface="Tahoma"/>
            </a:endParaRPr>
          </a:p>
          <a:p>
            <a:pPr marL="756285" lvl="1" indent="-288290" fontAlgn="auto">
              <a:spcBef>
                <a:spcPts val="340"/>
              </a:spcBef>
              <a:spcAft>
                <a:spcPts val="0"/>
              </a:spcAft>
              <a:buClr>
                <a:srgbClr val="CC0000"/>
              </a:buClr>
              <a:buFontTx/>
              <a:buChar char="•"/>
              <a:tabLst>
                <a:tab pos="756285" algn="l"/>
              </a:tabLst>
              <a:defRPr/>
            </a:pPr>
            <a:r>
              <a:rPr sz="1400" kern="0" dirty="0">
                <a:solidFill>
                  <a:sysClr val="windowText" lastClr="000000"/>
                </a:solidFill>
                <a:latin typeface="Tahoma"/>
                <a:cs typeface="Tahoma"/>
              </a:rPr>
              <a:t>Отключение</a:t>
            </a:r>
            <a:r>
              <a:rPr sz="1400" kern="0" spc="-65" dirty="0">
                <a:solidFill>
                  <a:sysClr val="windowText" lastClr="000000"/>
                </a:solidFill>
                <a:latin typeface="Tahoma"/>
                <a:cs typeface="Tahoma"/>
              </a:rPr>
              <a:t> </a:t>
            </a:r>
            <a:r>
              <a:rPr sz="1400" kern="0" dirty="0">
                <a:solidFill>
                  <a:sysClr val="windowText" lastClr="000000"/>
                </a:solidFill>
                <a:latin typeface="Tahoma"/>
                <a:cs typeface="Tahoma"/>
              </a:rPr>
              <a:t>формата</a:t>
            </a:r>
            <a:r>
              <a:rPr sz="1400" kern="0" spc="-55" dirty="0">
                <a:solidFill>
                  <a:sysClr val="windowText" lastClr="000000"/>
                </a:solidFill>
                <a:latin typeface="Tahoma"/>
                <a:cs typeface="Tahoma"/>
              </a:rPr>
              <a:t> </a:t>
            </a:r>
            <a:r>
              <a:rPr sz="1400" kern="0" dirty="0">
                <a:solidFill>
                  <a:sysClr val="windowText" lastClr="000000"/>
                </a:solidFill>
                <a:latin typeface="Tahoma"/>
                <a:cs typeface="Tahoma"/>
              </a:rPr>
              <a:t>МЧД</a:t>
            </a:r>
            <a:r>
              <a:rPr sz="1400" kern="0" spc="-20" dirty="0">
                <a:solidFill>
                  <a:sysClr val="windowText" lastClr="000000"/>
                </a:solidFill>
                <a:latin typeface="Tahoma"/>
                <a:cs typeface="Tahoma"/>
              </a:rPr>
              <a:t> </a:t>
            </a:r>
            <a:r>
              <a:rPr sz="1400" kern="0" spc="-25" dirty="0">
                <a:solidFill>
                  <a:sysClr val="windowText" lastClr="000000"/>
                </a:solidFill>
                <a:latin typeface="Tahoma"/>
                <a:cs typeface="Tahoma"/>
              </a:rPr>
              <a:t>001</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Новый</a:t>
            </a:r>
            <a:r>
              <a:rPr sz="1400" kern="0" spc="-40" dirty="0">
                <a:solidFill>
                  <a:sysClr val="windowText" lastClr="000000"/>
                </a:solidFill>
                <a:latin typeface="Tahoma"/>
                <a:cs typeface="Tahoma"/>
              </a:rPr>
              <a:t> </a:t>
            </a:r>
            <a:r>
              <a:rPr sz="1400" kern="0" dirty="0">
                <a:solidFill>
                  <a:sysClr val="windowText" lastClr="000000"/>
                </a:solidFill>
                <a:latin typeface="Tahoma"/>
                <a:cs typeface="Tahoma"/>
              </a:rPr>
              <a:t>классификатор</a:t>
            </a:r>
            <a:r>
              <a:rPr sz="1400" kern="0" spc="-30" dirty="0">
                <a:solidFill>
                  <a:sysClr val="windowText" lastClr="000000"/>
                </a:solidFill>
                <a:latin typeface="Tahoma"/>
                <a:cs typeface="Tahoma"/>
              </a:rPr>
              <a:t> </a:t>
            </a:r>
            <a:r>
              <a:rPr sz="1400" kern="0" dirty="0">
                <a:solidFill>
                  <a:sysClr val="windowText" lastClr="000000"/>
                </a:solidFill>
                <a:latin typeface="Tahoma"/>
                <a:cs typeface="Tahoma"/>
              </a:rPr>
              <a:t>полномочий</a:t>
            </a:r>
            <a:r>
              <a:rPr sz="1400" kern="0" spc="-65" dirty="0">
                <a:solidFill>
                  <a:sysClr val="windowText" lastClr="000000"/>
                </a:solidFill>
                <a:latin typeface="Tahoma"/>
                <a:cs typeface="Tahoma"/>
              </a:rPr>
              <a:t> </a:t>
            </a:r>
            <a:r>
              <a:rPr sz="1400" kern="0" spc="-25" dirty="0">
                <a:solidFill>
                  <a:sysClr val="windowText" lastClr="000000"/>
                </a:solidFill>
                <a:latin typeface="Tahoma"/>
                <a:cs typeface="Tahoma"/>
              </a:rPr>
              <a:t>ФНС</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Новый</a:t>
            </a:r>
            <a:r>
              <a:rPr sz="1400" kern="0" spc="-25" dirty="0">
                <a:solidFill>
                  <a:sysClr val="windowText" lastClr="000000"/>
                </a:solidFill>
                <a:latin typeface="Tahoma"/>
                <a:cs typeface="Tahoma"/>
              </a:rPr>
              <a:t> </a:t>
            </a:r>
            <a:r>
              <a:rPr sz="1400" kern="0" dirty="0">
                <a:solidFill>
                  <a:sysClr val="windowText" lastClr="000000"/>
                </a:solidFill>
                <a:latin typeface="Tahoma"/>
                <a:cs typeface="Tahoma"/>
              </a:rPr>
              <a:t>формат</a:t>
            </a:r>
            <a:r>
              <a:rPr sz="1400" kern="0" spc="-30" dirty="0">
                <a:solidFill>
                  <a:sysClr val="windowText" lastClr="000000"/>
                </a:solidFill>
                <a:latin typeface="Tahoma"/>
                <a:cs typeface="Tahoma"/>
              </a:rPr>
              <a:t> </a:t>
            </a:r>
            <a:r>
              <a:rPr sz="1400" kern="0" dirty="0">
                <a:solidFill>
                  <a:sysClr val="windowText" lastClr="000000"/>
                </a:solidFill>
                <a:latin typeface="Tahoma"/>
                <a:cs typeface="Tahoma"/>
              </a:rPr>
              <a:t>УПД</a:t>
            </a:r>
            <a:r>
              <a:rPr sz="1400" kern="0" spc="-15" dirty="0">
                <a:solidFill>
                  <a:sysClr val="windowText" lastClr="000000"/>
                </a:solidFill>
                <a:latin typeface="Tahoma"/>
                <a:cs typeface="Tahoma"/>
              </a:rPr>
              <a:t> </a:t>
            </a:r>
            <a:r>
              <a:rPr sz="1400" kern="0" dirty="0">
                <a:solidFill>
                  <a:sysClr val="windowText" lastClr="000000"/>
                </a:solidFill>
                <a:latin typeface="Tahoma"/>
                <a:cs typeface="Tahoma"/>
              </a:rPr>
              <a:t>и</a:t>
            </a:r>
            <a:r>
              <a:rPr sz="1400" kern="0" spc="-20" dirty="0">
                <a:solidFill>
                  <a:sysClr val="windowText" lastClr="000000"/>
                </a:solidFill>
                <a:latin typeface="Tahoma"/>
                <a:cs typeface="Tahoma"/>
              </a:rPr>
              <a:t> </a:t>
            </a:r>
            <a:r>
              <a:rPr sz="1400" kern="0" spc="-25" dirty="0">
                <a:solidFill>
                  <a:sysClr val="windowText" lastClr="000000"/>
                </a:solidFill>
                <a:latin typeface="Tahoma"/>
                <a:cs typeface="Tahoma"/>
              </a:rPr>
              <a:t>УКД</a:t>
            </a:r>
            <a:endParaRPr sz="1400" kern="0">
              <a:solidFill>
                <a:sysClr val="windowText" lastClr="000000"/>
              </a:solidFill>
              <a:latin typeface="Tahoma"/>
              <a:cs typeface="Tahoma"/>
            </a:endParaRPr>
          </a:p>
          <a:p>
            <a:pPr marL="756285" lvl="1" indent="-288290" fontAlgn="auto">
              <a:spcBef>
                <a:spcPts val="340"/>
              </a:spcBef>
              <a:spcAft>
                <a:spcPts val="0"/>
              </a:spcAft>
              <a:buClr>
                <a:srgbClr val="CC0000"/>
              </a:buClr>
              <a:buFontTx/>
              <a:buChar char="•"/>
              <a:tabLst>
                <a:tab pos="756285" algn="l"/>
              </a:tabLst>
              <a:defRPr/>
            </a:pPr>
            <a:r>
              <a:rPr sz="1400" kern="0" dirty="0">
                <a:solidFill>
                  <a:sysClr val="windowText" lastClr="000000"/>
                </a:solidFill>
                <a:latin typeface="Tahoma"/>
                <a:cs typeface="Tahoma"/>
              </a:rPr>
              <a:t>Жесткие</a:t>
            </a:r>
            <a:r>
              <a:rPr sz="1400" kern="0" spc="-40" dirty="0">
                <a:solidFill>
                  <a:sysClr val="windowText" lastClr="000000"/>
                </a:solidFill>
                <a:latin typeface="Tahoma"/>
                <a:cs typeface="Tahoma"/>
              </a:rPr>
              <a:t> </a:t>
            </a:r>
            <a:r>
              <a:rPr sz="1400" kern="0" dirty="0">
                <a:solidFill>
                  <a:sysClr val="windowText" lastClr="000000"/>
                </a:solidFill>
                <a:latin typeface="Tahoma"/>
                <a:cs typeface="Tahoma"/>
              </a:rPr>
              <a:t>и</a:t>
            </a:r>
            <a:r>
              <a:rPr sz="1400" kern="0" spc="-10" dirty="0">
                <a:solidFill>
                  <a:sysClr val="windowText" lastClr="000000"/>
                </a:solidFill>
                <a:latin typeface="Tahoma"/>
                <a:cs typeface="Tahoma"/>
              </a:rPr>
              <a:t> </a:t>
            </a:r>
            <a:r>
              <a:rPr sz="1400" kern="0" dirty="0">
                <a:solidFill>
                  <a:sysClr val="windowText" lastClr="000000"/>
                </a:solidFill>
                <a:latin typeface="Tahoma"/>
                <a:cs typeface="Tahoma"/>
              </a:rPr>
              <a:t>мягкие</a:t>
            </a:r>
            <a:r>
              <a:rPr sz="1400" kern="0" spc="-40" dirty="0">
                <a:solidFill>
                  <a:sysClr val="windowText" lastClr="000000"/>
                </a:solidFill>
                <a:latin typeface="Tahoma"/>
                <a:cs typeface="Tahoma"/>
              </a:rPr>
              <a:t> </a:t>
            </a:r>
            <a:r>
              <a:rPr sz="1400" kern="0" dirty="0">
                <a:solidFill>
                  <a:sysClr val="windowText" lastClr="000000"/>
                </a:solidFill>
                <a:latin typeface="Tahoma"/>
                <a:cs typeface="Tahoma"/>
              </a:rPr>
              <a:t>проверки</a:t>
            </a:r>
            <a:r>
              <a:rPr sz="1400" kern="0" spc="-25" dirty="0">
                <a:solidFill>
                  <a:sysClr val="windowText" lastClr="000000"/>
                </a:solidFill>
                <a:latin typeface="Tahoma"/>
                <a:cs typeface="Tahoma"/>
              </a:rPr>
              <a:t> МЧД</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Обезличенные</a:t>
            </a:r>
            <a:r>
              <a:rPr sz="1400" kern="0" spc="-50" dirty="0">
                <a:solidFill>
                  <a:sysClr val="windowText" lastClr="000000"/>
                </a:solidFill>
                <a:latin typeface="Tahoma"/>
                <a:cs typeface="Tahoma"/>
              </a:rPr>
              <a:t> </a:t>
            </a:r>
            <a:r>
              <a:rPr sz="1400" kern="0" spc="-10" dirty="0">
                <a:solidFill>
                  <a:sysClr val="windowText" lastClr="000000"/>
                </a:solidFill>
                <a:latin typeface="Tahoma"/>
                <a:cs typeface="Tahoma"/>
              </a:rPr>
              <a:t>сертификаты</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Договор</a:t>
            </a:r>
            <a:r>
              <a:rPr sz="1400" kern="0" spc="-50" dirty="0">
                <a:solidFill>
                  <a:sysClr val="windowText" lastClr="000000"/>
                </a:solidFill>
                <a:latin typeface="Tahoma"/>
                <a:cs typeface="Tahoma"/>
              </a:rPr>
              <a:t> </a:t>
            </a:r>
            <a:r>
              <a:rPr sz="1400" kern="0" dirty="0">
                <a:solidFill>
                  <a:sysClr val="windowText" lastClr="000000"/>
                </a:solidFill>
                <a:latin typeface="Tahoma"/>
                <a:cs typeface="Tahoma"/>
              </a:rPr>
              <a:t>в</a:t>
            </a:r>
            <a:r>
              <a:rPr sz="1400" kern="0" spc="-25" dirty="0">
                <a:solidFill>
                  <a:sysClr val="windowText" lastClr="000000"/>
                </a:solidFill>
                <a:latin typeface="Tahoma"/>
                <a:cs typeface="Tahoma"/>
              </a:rPr>
              <a:t> </a:t>
            </a:r>
            <a:r>
              <a:rPr sz="1400" kern="0" dirty="0">
                <a:solidFill>
                  <a:sysClr val="windowText" lastClr="000000"/>
                </a:solidFill>
                <a:latin typeface="Tahoma"/>
                <a:cs typeface="Tahoma"/>
              </a:rPr>
              <a:t>формате</a:t>
            </a:r>
            <a:r>
              <a:rPr sz="1400" kern="0" spc="-40" dirty="0">
                <a:solidFill>
                  <a:sysClr val="windowText" lastClr="000000"/>
                </a:solidFill>
                <a:latin typeface="Tahoma"/>
                <a:cs typeface="Tahoma"/>
              </a:rPr>
              <a:t> </a:t>
            </a:r>
            <a:r>
              <a:rPr sz="1400" kern="0" spc="-25" dirty="0">
                <a:solidFill>
                  <a:sysClr val="windowText" lastClr="000000"/>
                </a:solidFill>
                <a:latin typeface="Tahoma"/>
                <a:cs typeface="Tahoma"/>
              </a:rPr>
              <a:t>XML</a:t>
            </a:r>
            <a:endParaRPr sz="1400" kern="0">
              <a:solidFill>
                <a:sysClr val="windowText" lastClr="000000"/>
              </a:solidFill>
              <a:latin typeface="Tahoma"/>
              <a:cs typeface="Tahoma"/>
            </a:endParaRPr>
          </a:p>
          <a:p>
            <a:pPr marL="756285" lvl="1" indent="-288290" fontAlgn="auto">
              <a:spcBef>
                <a:spcPts val="340"/>
              </a:spcBef>
              <a:spcAft>
                <a:spcPts val="0"/>
              </a:spcAft>
              <a:buClr>
                <a:srgbClr val="CC0000"/>
              </a:buClr>
              <a:buFontTx/>
              <a:buChar char="•"/>
              <a:tabLst>
                <a:tab pos="756285" algn="l"/>
              </a:tabLst>
              <a:defRPr/>
            </a:pPr>
            <a:r>
              <a:rPr sz="1400" kern="0" dirty="0">
                <a:solidFill>
                  <a:sysClr val="windowText" lastClr="000000"/>
                </a:solidFill>
                <a:latin typeface="Tahoma"/>
                <a:cs typeface="Tahoma"/>
              </a:rPr>
              <a:t>Изменения</a:t>
            </a:r>
            <a:r>
              <a:rPr sz="1400" kern="0" spc="-60" dirty="0">
                <a:solidFill>
                  <a:sysClr val="windowText" lastClr="000000"/>
                </a:solidFill>
                <a:latin typeface="Tahoma"/>
                <a:cs typeface="Tahoma"/>
              </a:rPr>
              <a:t> </a:t>
            </a:r>
            <a:r>
              <a:rPr sz="1400" kern="0" dirty="0">
                <a:solidFill>
                  <a:sysClr val="windowText" lastClr="000000"/>
                </a:solidFill>
                <a:latin typeface="Tahoma"/>
                <a:cs typeface="Tahoma"/>
              </a:rPr>
              <a:t>в</a:t>
            </a:r>
            <a:r>
              <a:rPr sz="1400" kern="0" spc="-20" dirty="0">
                <a:solidFill>
                  <a:sysClr val="windowText" lastClr="000000"/>
                </a:solidFill>
                <a:latin typeface="Tahoma"/>
                <a:cs typeface="Tahoma"/>
              </a:rPr>
              <a:t> </a:t>
            </a:r>
            <a:r>
              <a:rPr sz="1400" kern="0" dirty="0">
                <a:solidFill>
                  <a:sysClr val="windowText" lastClr="000000"/>
                </a:solidFill>
                <a:latin typeface="Tahoma"/>
                <a:cs typeface="Tahoma"/>
              </a:rPr>
              <a:t>выгрузке</a:t>
            </a:r>
            <a:r>
              <a:rPr sz="1400" kern="0" spc="-40" dirty="0">
                <a:solidFill>
                  <a:sysClr val="windowText" lastClr="000000"/>
                </a:solidFill>
                <a:latin typeface="Tahoma"/>
                <a:cs typeface="Tahoma"/>
              </a:rPr>
              <a:t> </a:t>
            </a:r>
            <a:r>
              <a:rPr sz="1400" kern="0" dirty="0">
                <a:solidFill>
                  <a:sysClr val="windowText" lastClr="000000"/>
                </a:solidFill>
                <a:latin typeface="Tahoma"/>
                <a:cs typeface="Tahoma"/>
              </a:rPr>
              <a:t>документов</a:t>
            </a:r>
            <a:r>
              <a:rPr sz="1400" kern="0" spc="-40" dirty="0">
                <a:solidFill>
                  <a:sysClr val="windowText" lastClr="000000"/>
                </a:solidFill>
                <a:latin typeface="Tahoma"/>
                <a:cs typeface="Tahoma"/>
              </a:rPr>
              <a:t> </a:t>
            </a:r>
            <a:r>
              <a:rPr sz="1400" kern="0" dirty="0">
                <a:solidFill>
                  <a:sysClr val="windowText" lastClr="000000"/>
                </a:solidFill>
                <a:latin typeface="Tahoma"/>
                <a:cs typeface="Tahoma"/>
              </a:rPr>
              <a:t>для</a:t>
            </a:r>
            <a:r>
              <a:rPr sz="1400" kern="0" spc="-25" dirty="0">
                <a:solidFill>
                  <a:sysClr val="windowText" lastClr="000000"/>
                </a:solidFill>
                <a:latin typeface="Tahoma"/>
                <a:cs typeface="Tahoma"/>
              </a:rPr>
              <a:t> ФНС</a:t>
            </a:r>
            <a:endParaRPr sz="1400" kern="0">
              <a:solidFill>
                <a:sysClr val="windowText" lastClr="000000"/>
              </a:solidFill>
              <a:latin typeface="Tahoma"/>
              <a:cs typeface="Tahoma"/>
            </a:endParaRPr>
          </a:p>
          <a:p>
            <a:pPr marL="756285" lvl="1" indent="-288290" fontAlgn="auto">
              <a:spcBef>
                <a:spcPts val="335"/>
              </a:spcBef>
              <a:spcAft>
                <a:spcPts val="0"/>
              </a:spcAft>
              <a:buClr>
                <a:srgbClr val="CC0000"/>
              </a:buClr>
              <a:buFontTx/>
              <a:buChar char="•"/>
              <a:tabLst>
                <a:tab pos="756285" algn="l"/>
              </a:tabLst>
              <a:defRPr/>
            </a:pPr>
            <a:r>
              <a:rPr sz="1400" kern="0" dirty="0">
                <a:solidFill>
                  <a:sysClr val="windowText" lastClr="000000"/>
                </a:solidFill>
                <a:latin typeface="Tahoma"/>
                <a:cs typeface="Tahoma"/>
              </a:rPr>
              <a:t>Новый</a:t>
            </a:r>
            <a:r>
              <a:rPr sz="1400" kern="0" spc="-25" dirty="0">
                <a:solidFill>
                  <a:sysClr val="windowText" lastClr="000000"/>
                </a:solidFill>
                <a:latin typeface="Tahoma"/>
                <a:cs typeface="Tahoma"/>
              </a:rPr>
              <a:t> </a:t>
            </a:r>
            <a:r>
              <a:rPr sz="1400" kern="0" dirty="0">
                <a:solidFill>
                  <a:sysClr val="windowText" lastClr="000000"/>
                </a:solidFill>
                <a:latin typeface="Tahoma"/>
                <a:cs typeface="Tahoma"/>
              </a:rPr>
              <a:t>интерфейс</a:t>
            </a:r>
            <a:r>
              <a:rPr sz="1400" kern="0" spc="-55" dirty="0">
                <a:solidFill>
                  <a:sysClr val="windowText" lastClr="000000"/>
                </a:solidFill>
                <a:latin typeface="Tahoma"/>
                <a:cs typeface="Tahoma"/>
              </a:rPr>
              <a:t> </a:t>
            </a:r>
            <a:r>
              <a:rPr sz="1400" kern="0" dirty="0">
                <a:solidFill>
                  <a:sysClr val="windowText" lastClr="000000"/>
                </a:solidFill>
                <a:latin typeface="Tahoma"/>
                <a:cs typeface="Tahoma"/>
              </a:rPr>
              <a:t>ЭДО</a:t>
            </a:r>
            <a:r>
              <a:rPr sz="1400" kern="0" spc="-30" dirty="0">
                <a:solidFill>
                  <a:sysClr val="windowText" lastClr="000000"/>
                </a:solidFill>
                <a:latin typeface="Tahoma"/>
                <a:cs typeface="Tahoma"/>
              </a:rPr>
              <a:t> </a:t>
            </a:r>
            <a:r>
              <a:rPr sz="1400" kern="0" dirty="0">
                <a:solidFill>
                  <a:sysClr val="windowText" lastClr="000000"/>
                </a:solidFill>
                <a:latin typeface="Tahoma"/>
                <a:cs typeface="Tahoma"/>
              </a:rPr>
              <a:t>(финальная</a:t>
            </a:r>
            <a:r>
              <a:rPr sz="1400" kern="0" spc="-45" dirty="0">
                <a:solidFill>
                  <a:sysClr val="windowText" lastClr="000000"/>
                </a:solidFill>
                <a:latin typeface="Tahoma"/>
                <a:cs typeface="Tahoma"/>
              </a:rPr>
              <a:t> </a:t>
            </a:r>
            <a:r>
              <a:rPr sz="1400" kern="0" spc="-10" dirty="0">
                <a:solidFill>
                  <a:sysClr val="windowText" lastClr="000000"/>
                </a:solidFill>
                <a:latin typeface="Tahoma"/>
                <a:cs typeface="Tahoma"/>
              </a:rPr>
              <a:t>версия)</a:t>
            </a:r>
            <a:endParaRPr sz="1400" kern="0">
              <a:solidFill>
                <a:sysClr val="windowText" lastClr="000000"/>
              </a:solidFill>
              <a:latin typeface="Tahoma"/>
              <a:cs typeface="Tahoma"/>
            </a:endParaRPr>
          </a:p>
        </p:txBody>
      </p:sp>
      <p:grpSp>
        <p:nvGrpSpPr>
          <p:cNvPr id="8195" name="object 4"/>
          <p:cNvGrpSpPr>
            <a:grpSpLocks/>
          </p:cNvGrpSpPr>
          <p:nvPr/>
        </p:nvGrpSpPr>
        <p:grpSpPr bwMode="auto">
          <a:xfrm>
            <a:off x="7658100" y="1985963"/>
            <a:ext cx="3863975" cy="4494212"/>
            <a:chOff x="7658100" y="1985771"/>
            <a:chExt cx="3863340" cy="4494530"/>
          </a:xfrm>
        </p:grpSpPr>
        <p:pic>
          <p:nvPicPr>
            <p:cNvPr id="8196" name="object 5"/>
            <p:cNvPicPr>
              <a:picLocks noChangeAspect="1" noChangeArrowheads="1"/>
            </p:cNvPicPr>
            <p:nvPr/>
          </p:nvPicPr>
          <p:blipFill>
            <a:blip r:embed="rId2"/>
            <a:srcRect/>
            <a:stretch>
              <a:fillRect/>
            </a:stretch>
          </p:blipFill>
          <p:spPr bwMode="auto">
            <a:xfrm>
              <a:off x="7658100" y="4088891"/>
              <a:ext cx="3863340" cy="2391156"/>
            </a:xfrm>
            <a:prstGeom prst="rect">
              <a:avLst/>
            </a:prstGeom>
            <a:noFill/>
            <a:ln w="9525">
              <a:noFill/>
              <a:miter lim="800000"/>
              <a:headEnd/>
              <a:tailEnd/>
            </a:ln>
          </p:spPr>
        </p:pic>
        <p:pic>
          <p:nvPicPr>
            <p:cNvPr id="8197" name="object 6"/>
            <p:cNvPicPr>
              <a:picLocks noChangeAspect="1" noChangeArrowheads="1"/>
            </p:cNvPicPr>
            <p:nvPr/>
          </p:nvPicPr>
          <p:blipFill>
            <a:blip r:embed="rId3"/>
            <a:srcRect/>
            <a:stretch>
              <a:fillRect/>
            </a:stretch>
          </p:blipFill>
          <p:spPr bwMode="auto">
            <a:xfrm>
              <a:off x="7802626" y="4248086"/>
              <a:ext cx="3443224" cy="1935226"/>
            </a:xfrm>
            <a:prstGeom prst="rect">
              <a:avLst/>
            </a:prstGeom>
            <a:noFill/>
            <a:ln w="9525">
              <a:noFill/>
              <a:miter lim="800000"/>
              <a:headEnd/>
              <a:tailEnd/>
            </a:ln>
          </p:spPr>
        </p:pic>
        <p:pic>
          <p:nvPicPr>
            <p:cNvPr id="8198" name="object 7"/>
            <p:cNvPicPr>
              <a:picLocks noChangeAspect="1" noChangeArrowheads="1"/>
            </p:cNvPicPr>
            <p:nvPr/>
          </p:nvPicPr>
          <p:blipFill>
            <a:blip r:embed="rId4"/>
            <a:srcRect/>
            <a:stretch>
              <a:fillRect/>
            </a:stretch>
          </p:blipFill>
          <p:spPr bwMode="auto">
            <a:xfrm>
              <a:off x="8011668" y="1985771"/>
              <a:ext cx="3221735" cy="2266188"/>
            </a:xfrm>
            <a:prstGeom prst="rect">
              <a:avLst/>
            </a:prstGeom>
            <a:noFill/>
            <a:ln w="9525">
              <a:noFill/>
              <a:miter lim="800000"/>
              <a:headEnd/>
              <a:tailEnd/>
            </a:ln>
          </p:spPr>
        </p:pic>
        <p:pic>
          <p:nvPicPr>
            <p:cNvPr id="8199" name="object 8"/>
            <p:cNvPicPr>
              <a:picLocks noChangeAspect="1" noChangeArrowheads="1"/>
            </p:cNvPicPr>
            <p:nvPr/>
          </p:nvPicPr>
          <p:blipFill>
            <a:blip r:embed="rId5"/>
            <a:srcRect/>
            <a:stretch>
              <a:fillRect/>
            </a:stretch>
          </p:blipFill>
          <p:spPr bwMode="auto">
            <a:xfrm>
              <a:off x="8207375" y="2181224"/>
              <a:ext cx="2633726" cy="1678051"/>
            </a:xfrm>
            <a:prstGeom prst="rect">
              <a:avLst/>
            </a:prstGeom>
            <a:noFill/>
            <a:ln w="9525">
              <a:noFill/>
              <a:miter lim="800000"/>
              <a:headEnd/>
              <a:tailEnd/>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2363" y="374650"/>
            <a:ext cx="6872287" cy="454025"/>
          </a:xfrm>
        </p:spPr>
        <p:txBody>
          <a:bodyPr tIns="13335" rtlCol="0"/>
          <a:lstStyle/>
          <a:p>
            <a:pPr marL="12700" eaLnBrk="1" fontAlgn="auto" hangingPunct="1">
              <a:spcBef>
                <a:spcPts val="105"/>
              </a:spcBef>
              <a:spcAft>
                <a:spcPts val="0"/>
              </a:spcAft>
              <a:defRPr/>
            </a:pPr>
            <a:r>
              <a:rPr dirty="0">
                <a:latin typeface="Microsoft Sans Serif"/>
                <a:cs typeface="Microsoft Sans Serif"/>
              </a:rPr>
              <a:t>Новый</a:t>
            </a:r>
            <a:r>
              <a:rPr spc="-40" dirty="0">
                <a:latin typeface="Microsoft Sans Serif"/>
                <a:cs typeface="Microsoft Sans Serif"/>
              </a:rPr>
              <a:t> </a:t>
            </a:r>
            <a:r>
              <a:rPr dirty="0">
                <a:latin typeface="Microsoft Sans Serif"/>
                <a:cs typeface="Microsoft Sans Serif"/>
              </a:rPr>
              <a:t>формат</a:t>
            </a:r>
            <a:r>
              <a:rPr spc="-65" dirty="0">
                <a:latin typeface="Microsoft Sans Serif"/>
                <a:cs typeface="Microsoft Sans Serif"/>
              </a:rPr>
              <a:t> </a:t>
            </a:r>
            <a:r>
              <a:rPr spc="-90" dirty="0">
                <a:latin typeface="Microsoft Sans Serif"/>
                <a:cs typeface="Microsoft Sans Serif"/>
              </a:rPr>
              <a:t>УПД</a:t>
            </a:r>
            <a:r>
              <a:rPr spc="-30" dirty="0">
                <a:latin typeface="Microsoft Sans Serif"/>
                <a:cs typeface="Microsoft Sans Serif"/>
              </a:rPr>
              <a:t> </a:t>
            </a:r>
            <a:r>
              <a:rPr dirty="0">
                <a:latin typeface="Microsoft Sans Serif"/>
                <a:cs typeface="Microsoft Sans Serif"/>
              </a:rPr>
              <a:t>и</a:t>
            </a:r>
            <a:r>
              <a:rPr spc="-25" dirty="0">
                <a:latin typeface="Microsoft Sans Serif"/>
                <a:cs typeface="Microsoft Sans Serif"/>
              </a:rPr>
              <a:t> </a:t>
            </a:r>
            <a:r>
              <a:rPr spc="-125" dirty="0">
                <a:latin typeface="Microsoft Sans Serif"/>
                <a:cs typeface="Microsoft Sans Serif"/>
              </a:rPr>
              <a:t>УКД</a:t>
            </a:r>
          </a:p>
        </p:txBody>
      </p:sp>
      <p:sp>
        <p:nvSpPr>
          <p:cNvPr id="3" name="object 3"/>
          <p:cNvSpPr txBox="1"/>
          <p:nvPr/>
        </p:nvSpPr>
        <p:spPr>
          <a:xfrm>
            <a:off x="349250" y="1260475"/>
            <a:ext cx="10742613" cy="965200"/>
          </a:xfrm>
          <a:prstGeom prst="rect">
            <a:avLst/>
          </a:prstGeom>
        </p:spPr>
        <p:txBody>
          <a:bodyPr lIns="0" tIns="12700" rIns="0" bIns="0">
            <a:spAutoFit/>
          </a:bodyPr>
          <a:lstStyle/>
          <a:p>
            <a:pPr marL="354965" indent="-342265" fontAlgn="auto">
              <a:spcBef>
                <a:spcPts val="100"/>
              </a:spcBef>
              <a:spcAft>
                <a:spcPts val="0"/>
              </a:spcAft>
              <a:buClr>
                <a:srgbClr val="CC0000"/>
              </a:buClr>
              <a:buFontTx/>
              <a:buChar char="•"/>
              <a:tabLst>
                <a:tab pos="354965" algn="l"/>
              </a:tabLst>
              <a:defRPr/>
            </a:pPr>
            <a:r>
              <a:rPr sz="2100" kern="0" dirty="0">
                <a:solidFill>
                  <a:sysClr val="windowText" lastClr="000000"/>
                </a:solidFill>
                <a:latin typeface="Microsoft Sans Serif"/>
                <a:cs typeface="Microsoft Sans Serif"/>
              </a:rPr>
              <a:t>В</a:t>
            </a:r>
            <a:r>
              <a:rPr sz="2100" kern="0" spc="-70" dirty="0">
                <a:solidFill>
                  <a:sysClr val="windowText" lastClr="000000"/>
                </a:solidFill>
                <a:latin typeface="Microsoft Sans Serif"/>
                <a:cs typeface="Microsoft Sans Serif"/>
              </a:rPr>
              <a:t> </a:t>
            </a:r>
            <a:r>
              <a:rPr sz="2100" kern="0" spc="-40" dirty="0">
                <a:solidFill>
                  <a:sysClr val="windowText" lastClr="000000"/>
                </a:solidFill>
                <a:latin typeface="Microsoft Sans Serif"/>
                <a:cs typeface="Microsoft Sans Serif"/>
              </a:rPr>
              <a:t>УПД </a:t>
            </a:r>
            <a:r>
              <a:rPr sz="2100" kern="0" dirty="0">
                <a:solidFill>
                  <a:sysClr val="windowText" lastClr="000000"/>
                </a:solidFill>
                <a:latin typeface="Microsoft Sans Serif"/>
                <a:cs typeface="Microsoft Sans Serif"/>
              </a:rPr>
              <a:t>и</a:t>
            </a:r>
            <a:r>
              <a:rPr sz="2100" kern="0" spc="-35" dirty="0">
                <a:solidFill>
                  <a:sysClr val="windowText" lastClr="000000"/>
                </a:solidFill>
                <a:latin typeface="Microsoft Sans Serif"/>
                <a:cs typeface="Microsoft Sans Serif"/>
              </a:rPr>
              <a:t> </a:t>
            </a:r>
            <a:r>
              <a:rPr sz="2100" kern="0" spc="-140" dirty="0">
                <a:solidFill>
                  <a:sysClr val="windowText" lastClr="000000"/>
                </a:solidFill>
                <a:latin typeface="Microsoft Sans Serif"/>
                <a:cs typeface="Microsoft Sans Serif"/>
              </a:rPr>
              <a:t>УКД</a:t>
            </a:r>
            <a:r>
              <a:rPr sz="2100" kern="0" dirty="0">
                <a:solidFill>
                  <a:sysClr val="windowText" lastClr="000000"/>
                </a:solidFill>
                <a:latin typeface="Microsoft Sans Serif"/>
                <a:cs typeface="Microsoft Sans Serif"/>
              </a:rPr>
              <a:t> поддержана</a:t>
            </a:r>
            <a:r>
              <a:rPr sz="2100" kern="0" spc="-5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передача</a:t>
            </a:r>
            <a:r>
              <a:rPr sz="2100" kern="0" spc="-4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данных</a:t>
            </a:r>
            <a:r>
              <a:rPr sz="2100" kern="0" spc="-4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по</a:t>
            </a:r>
            <a:r>
              <a:rPr sz="2100" kern="0" spc="-4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стоимости</a:t>
            </a:r>
            <a:r>
              <a:rPr sz="2100" kern="0" spc="-3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товара,</a:t>
            </a:r>
            <a:r>
              <a:rPr sz="2100" kern="0" spc="-35" dirty="0">
                <a:solidFill>
                  <a:sysClr val="windowText" lastClr="000000"/>
                </a:solidFill>
                <a:latin typeface="Microsoft Sans Serif"/>
                <a:cs typeface="Microsoft Sans Serif"/>
              </a:rPr>
              <a:t> </a:t>
            </a:r>
            <a:r>
              <a:rPr sz="2100" kern="0" spc="-10" dirty="0">
                <a:solidFill>
                  <a:sysClr val="windowText" lastClr="000000"/>
                </a:solidFill>
                <a:latin typeface="Microsoft Sans Serif"/>
                <a:cs typeface="Microsoft Sans Serif"/>
              </a:rPr>
              <a:t>подлежащего</a:t>
            </a:r>
            <a:endParaRPr sz="2100" kern="0">
              <a:solidFill>
                <a:sysClr val="windowText" lastClr="000000"/>
              </a:solidFill>
              <a:latin typeface="Microsoft Sans Serif"/>
              <a:cs typeface="Microsoft Sans Serif"/>
            </a:endParaRPr>
          </a:p>
          <a:p>
            <a:pPr marL="355600" fontAlgn="auto">
              <a:lnSpc>
                <a:spcPts val="2490"/>
              </a:lnSpc>
              <a:spcBef>
                <a:spcPts val="0"/>
              </a:spcBef>
              <a:spcAft>
                <a:spcPts val="0"/>
              </a:spcAft>
              <a:defRPr/>
            </a:pPr>
            <a:r>
              <a:rPr sz="2100" kern="0" spc="-10" dirty="0">
                <a:solidFill>
                  <a:sysClr val="windowText" lastClr="000000"/>
                </a:solidFill>
                <a:latin typeface="Microsoft Sans Serif"/>
                <a:cs typeface="Microsoft Sans Serif"/>
              </a:rPr>
              <a:t>прослеживаемости,</a:t>
            </a:r>
            <a:r>
              <a:rPr sz="2100" kern="0" spc="-7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без</a:t>
            </a:r>
            <a:r>
              <a:rPr sz="2100" kern="0" spc="-4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учета</a:t>
            </a:r>
            <a:r>
              <a:rPr sz="2100" kern="0" spc="-4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суммы</a:t>
            </a:r>
            <a:r>
              <a:rPr sz="2100" kern="0" spc="-30" dirty="0">
                <a:solidFill>
                  <a:sysClr val="windowText" lastClr="000000"/>
                </a:solidFill>
                <a:latin typeface="Microsoft Sans Serif"/>
                <a:cs typeface="Microsoft Sans Serif"/>
              </a:rPr>
              <a:t> НДС,</a:t>
            </a:r>
            <a:r>
              <a:rPr sz="2100" kern="0" spc="-4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в</a:t>
            </a:r>
            <a:r>
              <a:rPr sz="2100" kern="0" spc="-5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соответствии</a:t>
            </a:r>
            <a:r>
              <a:rPr sz="2100" kern="0" spc="-65"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с</a:t>
            </a:r>
            <a:r>
              <a:rPr sz="2100" kern="0" spc="-50" dirty="0">
                <a:solidFill>
                  <a:sysClr val="windowText" lastClr="000000"/>
                </a:solidFill>
                <a:latin typeface="Microsoft Sans Serif"/>
                <a:cs typeface="Microsoft Sans Serif"/>
              </a:rPr>
              <a:t> </a:t>
            </a:r>
            <a:r>
              <a:rPr sz="2100" kern="0" spc="-10" dirty="0">
                <a:solidFill>
                  <a:sysClr val="windowText" lastClr="000000"/>
                </a:solidFill>
                <a:latin typeface="Microsoft Sans Serif"/>
                <a:cs typeface="Microsoft Sans Serif"/>
              </a:rPr>
              <a:t>Федеральным</a:t>
            </a:r>
            <a:endParaRPr sz="2100" kern="0">
              <a:solidFill>
                <a:sysClr val="windowText" lastClr="000000"/>
              </a:solidFill>
              <a:latin typeface="Microsoft Sans Serif"/>
              <a:cs typeface="Microsoft Sans Serif"/>
            </a:endParaRPr>
          </a:p>
          <a:p>
            <a:pPr marL="355600" fontAlgn="auto">
              <a:lnSpc>
                <a:spcPts val="2490"/>
              </a:lnSpc>
              <a:spcBef>
                <a:spcPts val="0"/>
              </a:spcBef>
              <a:spcAft>
                <a:spcPts val="0"/>
              </a:spcAft>
              <a:defRPr/>
            </a:pPr>
            <a:r>
              <a:rPr sz="2100" kern="0" spc="-30" dirty="0">
                <a:solidFill>
                  <a:sysClr val="windowText" lastClr="000000"/>
                </a:solidFill>
                <a:latin typeface="Microsoft Sans Serif"/>
                <a:cs typeface="Microsoft Sans Serif"/>
              </a:rPr>
              <a:t>законом</a:t>
            </a:r>
            <a:r>
              <a:rPr sz="2100" kern="0" spc="-1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от</a:t>
            </a:r>
            <a:r>
              <a:rPr sz="2100" kern="0" spc="-10" dirty="0">
                <a:solidFill>
                  <a:sysClr val="windowText" lastClr="000000"/>
                </a:solidFill>
                <a:latin typeface="Microsoft Sans Serif"/>
                <a:cs typeface="Microsoft Sans Serif"/>
              </a:rPr>
              <a:t> </a:t>
            </a:r>
            <a:r>
              <a:rPr sz="2100" kern="0" dirty="0">
                <a:solidFill>
                  <a:sysClr val="windowText" lastClr="000000"/>
                </a:solidFill>
                <a:latin typeface="Microsoft Sans Serif"/>
                <a:cs typeface="Microsoft Sans Serif"/>
              </a:rPr>
              <a:t>31.07.2023</a:t>
            </a:r>
            <a:r>
              <a:rPr sz="2100" kern="0" spc="-15" dirty="0">
                <a:solidFill>
                  <a:sysClr val="windowText" lastClr="000000"/>
                </a:solidFill>
                <a:latin typeface="Microsoft Sans Serif"/>
                <a:cs typeface="Microsoft Sans Serif"/>
              </a:rPr>
              <a:t> </a:t>
            </a:r>
            <a:r>
              <a:rPr sz="2100" kern="0" spc="145" dirty="0">
                <a:solidFill>
                  <a:sysClr val="windowText" lastClr="000000"/>
                </a:solidFill>
                <a:latin typeface="Microsoft Sans Serif"/>
                <a:cs typeface="Microsoft Sans Serif"/>
              </a:rPr>
              <a:t>№</a:t>
            </a:r>
            <a:r>
              <a:rPr sz="2100" kern="0" spc="-10" dirty="0">
                <a:solidFill>
                  <a:sysClr val="windowText" lastClr="000000"/>
                </a:solidFill>
                <a:latin typeface="Microsoft Sans Serif"/>
                <a:cs typeface="Microsoft Sans Serif"/>
              </a:rPr>
              <a:t> </a:t>
            </a:r>
            <a:r>
              <a:rPr sz="2100" kern="0" spc="-20" dirty="0">
                <a:solidFill>
                  <a:sysClr val="windowText" lastClr="000000"/>
                </a:solidFill>
                <a:latin typeface="Microsoft Sans Serif"/>
                <a:cs typeface="Microsoft Sans Serif"/>
              </a:rPr>
              <a:t>389-</a:t>
            </a:r>
            <a:r>
              <a:rPr sz="2100" kern="0" spc="-25" dirty="0">
                <a:solidFill>
                  <a:sysClr val="windowText" lastClr="000000"/>
                </a:solidFill>
                <a:latin typeface="Microsoft Sans Serif"/>
                <a:cs typeface="Microsoft Sans Serif"/>
              </a:rPr>
              <a:t>ФЗ.</a:t>
            </a:r>
            <a:endParaRPr sz="2100" kern="0">
              <a:solidFill>
                <a:sysClr val="windowText" lastClr="000000"/>
              </a:solidFill>
              <a:latin typeface="Microsoft Sans Serif"/>
              <a:cs typeface="Microsoft Sans Serif"/>
            </a:endParaRPr>
          </a:p>
        </p:txBody>
      </p:sp>
      <p:grpSp>
        <p:nvGrpSpPr>
          <p:cNvPr id="26627" name="object 4"/>
          <p:cNvGrpSpPr>
            <a:grpSpLocks/>
          </p:cNvGrpSpPr>
          <p:nvPr/>
        </p:nvGrpSpPr>
        <p:grpSpPr bwMode="auto">
          <a:xfrm>
            <a:off x="1568450" y="2540000"/>
            <a:ext cx="8582025" cy="3940175"/>
            <a:chOff x="1568196" y="2540507"/>
            <a:chExt cx="8582025" cy="3939540"/>
          </a:xfrm>
        </p:grpSpPr>
        <p:pic>
          <p:nvPicPr>
            <p:cNvPr id="26628" name="object 5"/>
            <p:cNvPicPr>
              <a:picLocks noChangeAspect="1" noChangeArrowheads="1"/>
            </p:cNvPicPr>
            <p:nvPr/>
          </p:nvPicPr>
          <p:blipFill>
            <a:blip r:embed="rId2"/>
            <a:srcRect/>
            <a:stretch>
              <a:fillRect/>
            </a:stretch>
          </p:blipFill>
          <p:spPr bwMode="auto">
            <a:xfrm>
              <a:off x="1568196" y="2540507"/>
              <a:ext cx="8581644" cy="3939540"/>
            </a:xfrm>
            <a:prstGeom prst="rect">
              <a:avLst/>
            </a:prstGeom>
            <a:noFill/>
            <a:ln w="9525">
              <a:noFill/>
              <a:miter lim="800000"/>
              <a:headEnd/>
              <a:tailEnd/>
            </a:ln>
          </p:spPr>
        </p:pic>
        <p:pic>
          <p:nvPicPr>
            <p:cNvPr id="26629" name="object 6"/>
            <p:cNvPicPr>
              <a:picLocks noChangeAspect="1" noChangeArrowheads="1"/>
            </p:cNvPicPr>
            <p:nvPr/>
          </p:nvPicPr>
          <p:blipFill>
            <a:blip r:embed="rId3"/>
            <a:srcRect/>
            <a:stretch>
              <a:fillRect/>
            </a:stretch>
          </p:blipFill>
          <p:spPr bwMode="auto">
            <a:xfrm>
              <a:off x="1763776" y="2735325"/>
              <a:ext cx="7992999" cy="3601974"/>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301929"/>
          <a:lstStyle/>
          <a:p>
            <a:pPr marL="949325" eaLnBrk="1" hangingPunct="1">
              <a:lnSpc>
                <a:spcPts val="3400"/>
              </a:lnSpc>
              <a:spcBef>
                <a:spcPts val="275"/>
              </a:spcBef>
            </a:pPr>
            <a:r>
              <a:rPr lang="ru-RU" smtClean="0">
                <a:latin typeface="Microsoft Sans Serif" pitchFamily="34" charset="0"/>
                <a:cs typeface="Microsoft Sans Serif" pitchFamily="34" charset="0"/>
              </a:rPr>
              <a:t>Указание информации про МЧД в текущих форматах В2В</a:t>
            </a:r>
          </a:p>
        </p:txBody>
      </p:sp>
      <p:sp>
        <p:nvSpPr>
          <p:cNvPr id="3" name="object 3"/>
          <p:cNvSpPr txBox="1">
            <a:spLocks noGrp="1"/>
          </p:cNvSpPr>
          <p:nvPr>
            <p:ph type="body" idx="1"/>
          </p:nvPr>
        </p:nvSpPr>
        <p:spPr/>
        <p:txBody>
          <a:bodyPr tIns="12700"/>
          <a:lstStyle/>
          <a:p>
            <a:pPr marL="355600" indent="-342900" algn="just" eaLnBrk="1" hangingPunct="1">
              <a:spcBef>
                <a:spcPts val="100"/>
              </a:spcBef>
              <a:buFontTx/>
              <a:buChar char="•"/>
              <a:tabLst>
                <a:tab pos="355600" algn="l"/>
                <a:tab pos="357188" algn="l"/>
              </a:tabLst>
            </a:pPr>
            <a:r>
              <a:rPr lang="ru-RU" smtClean="0">
                <a:solidFill>
                  <a:srgbClr val="CC0000"/>
                </a:solidFill>
                <a:latin typeface="Microsoft Sans Serif" pitchFamily="34" charset="0"/>
                <a:cs typeface="Microsoft Sans Serif" pitchFamily="34" charset="0"/>
              </a:rPr>
              <a:t>	</a:t>
            </a:r>
            <a:r>
              <a:rPr lang="ru-RU" smtClean="0">
                <a:latin typeface="Microsoft Sans Serif" pitchFamily="34" charset="0"/>
                <a:cs typeface="Microsoft Sans Serif" pitchFamily="34" charset="0"/>
              </a:rPr>
              <a:t>Реализовано заполнение данных об информационной системе, в которой осуществляется хранение МЧД, в содержимом электронного документа, в соответствии с письмом ФНС ЕА-4-263420@ от 22.03.2023.</a:t>
            </a:r>
          </a:p>
          <a:p>
            <a:pPr marL="755650" lvl="1" indent="-287338" eaLnBrk="1" hangingPunct="1">
              <a:spcBef>
                <a:spcPts val="425"/>
              </a:spcBef>
              <a:buClr>
                <a:srgbClr val="CC0000"/>
              </a:buClr>
              <a:buFontTx/>
              <a:buChar char="•"/>
              <a:tabLst>
                <a:tab pos="355600" algn="l"/>
                <a:tab pos="357188" algn="l"/>
              </a:tabLst>
            </a:pPr>
            <a:r>
              <a:rPr lang="ru-RU" sz="1700" u="sng" smtClean="0">
                <a:solidFill>
                  <a:srgbClr val="009999"/>
                </a:solidFill>
                <a:latin typeface="Microsoft Sans Serif" pitchFamily="34" charset="0"/>
                <a:cs typeface="Microsoft Sans Serif" pitchFamily="34" charset="0"/>
                <a:hlinkClick r:id="rId2"/>
              </a:rPr>
              <a:t>https://www.nalog.gov.ru/rn77/about_fts/docs/13407725/</a:t>
            </a:r>
            <a:r>
              <a:rPr lang="ru-RU" sz="1700" smtClean="0">
                <a:solidFill>
                  <a:srgbClr val="000000"/>
                </a:solidFill>
                <a:latin typeface="Microsoft Sans Serif" pitchFamily="34" charset="0"/>
                <a:cs typeface="Microsoft Sans Serif" pitchFamily="34" charset="0"/>
              </a:rPr>
              <a:t>.</a:t>
            </a:r>
          </a:p>
          <a:p>
            <a:pPr marL="355600" indent="-342900" eaLnBrk="1" hangingPunct="1">
              <a:spcBef>
                <a:spcPts val="488"/>
              </a:spcBef>
              <a:buClr>
                <a:srgbClr val="CC0000"/>
              </a:buClr>
              <a:buFontTx/>
              <a:buChar char="•"/>
              <a:tabLst>
                <a:tab pos="355600" algn="l"/>
                <a:tab pos="357188" algn="l"/>
              </a:tabLst>
            </a:pPr>
            <a:r>
              <a:rPr lang="ru-RU" smtClean="0">
                <a:latin typeface="Microsoft Sans Serif" pitchFamily="34" charset="0"/>
                <a:cs typeface="Microsoft Sans Serif" pitchFamily="34" charset="0"/>
              </a:rPr>
              <a:t>Эти сведения отображаются в секции «Дополнительная информация»</a:t>
            </a:r>
          </a:p>
          <a:p>
            <a:pPr marL="355600" indent="-342900" eaLnBrk="1" hangingPunct="1">
              <a:spcBef>
                <a:spcPts val="513"/>
              </a:spcBef>
              <a:buClr>
                <a:srgbClr val="CC0000"/>
              </a:buClr>
              <a:buFontTx/>
              <a:buChar char="•"/>
              <a:tabLst>
                <a:tab pos="355600" algn="l"/>
                <a:tab pos="357188" algn="l"/>
              </a:tabLst>
            </a:pPr>
            <a:r>
              <a:rPr lang="ru-RU" smtClean="0">
                <a:latin typeface="Microsoft Sans Serif" pitchFamily="34" charset="0"/>
                <a:cs typeface="Microsoft Sans Serif" pitchFamily="34" charset="0"/>
              </a:rPr>
              <a:t>Со стороны 1С всегда заполняются ссылкой на распределенный реестр МЧД ФНС</a:t>
            </a:r>
          </a:p>
          <a:p>
            <a:pPr marL="755650" lvl="1" indent="-287338" eaLnBrk="1" hangingPunct="1">
              <a:spcBef>
                <a:spcPts val="425"/>
              </a:spcBef>
              <a:buClr>
                <a:srgbClr val="CC0000"/>
              </a:buClr>
              <a:buFontTx/>
              <a:buChar char="•"/>
              <a:tabLst>
                <a:tab pos="355600" algn="l"/>
                <a:tab pos="357188" algn="l"/>
              </a:tabLst>
            </a:pPr>
            <a:r>
              <a:rPr lang="ru-RU" sz="1700" smtClean="0">
                <a:solidFill>
                  <a:srgbClr val="000000"/>
                </a:solidFill>
                <a:latin typeface="Microsoft Sans Serif" pitchFamily="34" charset="0"/>
                <a:cs typeface="Microsoft Sans Serif" pitchFamily="34" charset="0"/>
              </a:rPr>
              <a:t>https://m4d.nalog.gov.ru</a:t>
            </a:r>
          </a:p>
        </p:txBody>
      </p:sp>
      <p:pic>
        <p:nvPicPr>
          <p:cNvPr id="27651" name="object 4"/>
          <p:cNvPicPr>
            <a:picLocks noChangeAspect="1" noChangeArrowheads="1"/>
          </p:cNvPicPr>
          <p:nvPr/>
        </p:nvPicPr>
        <p:blipFill>
          <a:blip r:embed="rId3"/>
          <a:srcRect/>
          <a:stretch>
            <a:fillRect/>
          </a:stretch>
        </p:blipFill>
        <p:spPr bwMode="auto">
          <a:xfrm>
            <a:off x="5545138" y="3883025"/>
            <a:ext cx="5543550" cy="22367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06552"/>
          <a:lstStyle/>
          <a:p>
            <a:pPr marL="949325" eaLnBrk="1" hangingPunct="1">
              <a:spcBef>
                <a:spcPts val="100"/>
              </a:spcBef>
            </a:pPr>
            <a:r>
              <a:rPr lang="ru-RU" smtClean="0">
                <a:latin typeface="Microsoft Sans Serif" pitchFamily="34" charset="0"/>
                <a:cs typeface="Microsoft Sans Serif" pitchFamily="34" charset="0"/>
              </a:rPr>
              <a:t>Смягчение блокировки подписания электронных документов без МЧД</a:t>
            </a:r>
          </a:p>
        </p:txBody>
      </p:sp>
      <p:grpSp>
        <p:nvGrpSpPr>
          <p:cNvPr id="28674" name="object 3"/>
          <p:cNvGrpSpPr>
            <a:grpSpLocks/>
          </p:cNvGrpSpPr>
          <p:nvPr/>
        </p:nvGrpSpPr>
        <p:grpSpPr bwMode="auto">
          <a:xfrm>
            <a:off x="5637213" y="3549650"/>
            <a:ext cx="4333875" cy="2930525"/>
            <a:chOff x="5637276" y="3549395"/>
            <a:chExt cx="4333240" cy="2931160"/>
          </a:xfrm>
        </p:grpSpPr>
        <p:pic>
          <p:nvPicPr>
            <p:cNvPr id="28679" name="object 4"/>
            <p:cNvPicPr>
              <a:picLocks noChangeAspect="1" noChangeArrowheads="1"/>
            </p:cNvPicPr>
            <p:nvPr/>
          </p:nvPicPr>
          <p:blipFill>
            <a:blip r:embed="rId2"/>
            <a:srcRect/>
            <a:stretch>
              <a:fillRect/>
            </a:stretch>
          </p:blipFill>
          <p:spPr bwMode="auto">
            <a:xfrm>
              <a:off x="5637276" y="3549395"/>
              <a:ext cx="4332732" cy="2930652"/>
            </a:xfrm>
            <a:prstGeom prst="rect">
              <a:avLst/>
            </a:prstGeom>
            <a:noFill/>
            <a:ln w="9525">
              <a:noFill/>
              <a:miter lim="800000"/>
              <a:headEnd/>
              <a:tailEnd/>
            </a:ln>
          </p:spPr>
        </p:pic>
        <p:pic>
          <p:nvPicPr>
            <p:cNvPr id="28680" name="object 5"/>
            <p:cNvPicPr>
              <a:picLocks noChangeAspect="1" noChangeArrowheads="1"/>
            </p:cNvPicPr>
            <p:nvPr/>
          </p:nvPicPr>
          <p:blipFill>
            <a:blip r:embed="rId3"/>
            <a:srcRect/>
            <a:stretch>
              <a:fillRect/>
            </a:stretch>
          </p:blipFill>
          <p:spPr bwMode="auto">
            <a:xfrm>
              <a:off x="5832475" y="3744975"/>
              <a:ext cx="3744976" cy="2385949"/>
            </a:xfrm>
            <a:prstGeom prst="rect">
              <a:avLst/>
            </a:prstGeom>
            <a:noFill/>
            <a:ln w="9525">
              <a:noFill/>
              <a:miter lim="800000"/>
              <a:headEnd/>
              <a:tailEnd/>
            </a:ln>
          </p:spPr>
        </p:pic>
      </p:grpSp>
      <p:grpSp>
        <p:nvGrpSpPr>
          <p:cNvPr id="28675" name="object 6"/>
          <p:cNvGrpSpPr>
            <a:grpSpLocks/>
          </p:cNvGrpSpPr>
          <p:nvPr/>
        </p:nvGrpSpPr>
        <p:grpSpPr bwMode="auto">
          <a:xfrm>
            <a:off x="709613" y="3733800"/>
            <a:ext cx="3262312" cy="981075"/>
            <a:chOff x="709612" y="3733863"/>
            <a:chExt cx="3262629" cy="981075"/>
          </a:xfrm>
        </p:grpSpPr>
        <p:sp>
          <p:nvSpPr>
            <p:cNvPr id="28677" name="object 7"/>
            <p:cNvSpPr>
              <a:spLocks/>
            </p:cNvSpPr>
            <p:nvPr/>
          </p:nvSpPr>
          <p:spPr bwMode="auto">
            <a:xfrm>
              <a:off x="720725" y="3744976"/>
              <a:ext cx="3240405" cy="958850"/>
            </a:xfrm>
            <a:custGeom>
              <a:avLst/>
              <a:gdLst/>
              <a:ahLst/>
              <a:cxnLst>
                <a:cxn ang="0">
                  <a:pos x="3080258" y="0"/>
                </a:cxn>
                <a:cxn ang="0">
                  <a:pos x="159816" y="0"/>
                </a:cxn>
                <a:cxn ang="0">
                  <a:pos x="109302" y="8142"/>
                </a:cxn>
                <a:cxn ang="0">
                  <a:pos x="65430" y="30817"/>
                </a:cxn>
                <a:cxn ang="0">
                  <a:pos x="30835" y="65397"/>
                </a:cxn>
                <a:cxn ang="0">
                  <a:pos x="8147" y="109256"/>
                </a:cxn>
                <a:cxn ang="0">
                  <a:pos x="0" y="159766"/>
                </a:cxn>
                <a:cxn ang="0">
                  <a:pos x="0" y="798957"/>
                </a:cxn>
                <a:cxn ang="0">
                  <a:pos x="8147" y="849479"/>
                </a:cxn>
                <a:cxn ang="0">
                  <a:pos x="30835" y="893369"/>
                </a:cxn>
                <a:cxn ang="0">
                  <a:pos x="65430" y="927987"/>
                </a:cxn>
                <a:cxn ang="0">
                  <a:pos x="109302" y="950694"/>
                </a:cxn>
                <a:cxn ang="0">
                  <a:pos x="159816" y="958850"/>
                </a:cxn>
                <a:cxn ang="0">
                  <a:pos x="3080258" y="958850"/>
                </a:cxn>
                <a:cxn ang="0">
                  <a:pos x="3130780" y="950694"/>
                </a:cxn>
                <a:cxn ang="0">
                  <a:pos x="3174670" y="927987"/>
                </a:cxn>
                <a:cxn ang="0">
                  <a:pos x="3209288" y="893369"/>
                </a:cxn>
                <a:cxn ang="0">
                  <a:pos x="3231995" y="849479"/>
                </a:cxn>
                <a:cxn ang="0">
                  <a:pos x="3240151" y="798957"/>
                </a:cxn>
                <a:cxn ang="0">
                  <a:pos x="3240151" y="159766"/>
                </a:cxn>
                <a:cxn ang="0">
                  <a:pos x="3231995" y="109256"/>
                </a:cxn>
                <a:cxn ang="0">
                  <a:pos x="3209288" y="65397"/>
                </a:cxn>
                <a:cxn ang="0">
                  <a:pos x="3174670" y="30817"/>
                </a:cxn>
                <a:cxn ang="0">
                  <a:pos x="3130780" y="8142"/>
                </a:cxn>
                <a:cxn ang="0">
                  <a:pos x="3080258" y="0"/>
                </a:cxn>
              </a:cxnLst>
              <a:rect l="0" t="0" r="r" b="b"/>
              <a:pathLst>
                <a:path w="3240404" h="958850">
                  <a:moveTo>
                    <a:pt x="3080258" y="0"/>
                  </a:moveTo>
                  <a:lnTo>
                    <a:pt x="159816" y="0"/>
                  </a:lnTo>
                  <a:lnTo>
                    <a:pt x="109302" y="8142"/>
                  </a:lnTo>
                  <a:lnTo>
                    <a:pt x="65430" y="30817"/>
                  </a:lnTo>
                  <a:lnTo>
                    <a:pt x="30835" y="65397"/>
                  </a:lnTo>
                  <a:lnTo>
                    <a:pt x="8147" y="109256"/>
                  </a:lnTo>
                  <a:lnTo>
                    <a:pt x="0" y="159766"/>
                  </a:lnTo>
                  <a:lnTo>
                    <a:pt x="0" y="798957"/>
                  </a:lnTo>
                  <a:lnTo>
                    <a:pt x="8147" y="849479"/>
                  </a:lnTo>
                  <a:lnTo>
                    <a:pt x="30835" y="893369"/>
                  </a:lnTo>
                  <a:lnTo>
                    <a:pt x="65430" y="927987"/>
                  </a:lnTo>
                  <a:lnTo>
                    <a:pt x="109302" y="950694"/>
                  </a:lnTo>
                  <a:lnTo>
                    <a:pt x="159816" y="958850"/>
                  </a:lnTo>
                  <a:lnTo>
                    <a:pt x="3080258" y="958850"/>
                  </a:lnTo>
                  <a:lnTo>
                    <a:pt x="3130780" y="950694"/>
                  </a:lnTo>
                  <a:lnTo>
                    <a:pt x="3174670" y="927987"/>
                  </a:lnTo>
                  <a:lnTo>
                    <a:pt x="3209288" y="893369"/>
                  </a:lnTo>
                  <a:lnTo>
                    <a:pt x="3231995" y="849479"/>
                  </a:lnTo>
                  <a:lnTo>
                    <a:pt x="3240151" y="798957"/>
                  </a:lnTo>
                  <a:lnTo>
                    <a:pt x="3240151" y="159766"/>
                  </a:lnTo>
                  <a:lnTo>
                    <a:pt x="3231995" y="109256"/>
                  </a:lnTo>
                  <a:lnTo>
                    <a:pt x="3209288" y="65397"/>
                  </a:lnTo>
                  <a:lnTo>
                    <a:pt x="3174670" y="30817"/>
                  </a:lnTo>
                  <a:lnTo>
                    <a:pt x="3130780" y="8142"/>
                  </a:lnTo>
                  <a:lnTo>
                    <a:pt x="3080258" y="0"/>
                  </a:lnTo>
                  <a:close/>
                </a:path>
              </a:pathLst>
            </a:custGeom>
            <a:solidFill>
              <a:srgbClr val="FFC000">
                <a:alpha val="74901"/>
              </a:srgbClr>
            </a:solidFill>
            <a:ln w="9525">
              <a:noFill/>
              <a:round/>
              <a:headEnd/>
              <a:tailEnd/>
            </a:ln>
          </p:spPr>
          <p:txBody>
            <a:bodyPr lIns="0" tIns="0" rIns="0" bIns="0"/>
            <a:lstStyle/>
            <a:p>
              <a:endParaRPr lang="ru-RU"/>
            </a:p>
          </p:txBody>
        </p:sp>
        <p:sp>
          <p:nvSpPr>
            <p:cNvPr id="28678" name="object 8"/>
            <p:cNvSpPr>
              <a:spLocks/>
            </p:cNvSpPr>
            <p:nvPr/>
          </p:nvSpPr>
          <p:spPr bwMode="auto">
            <a:xfrm>
              <a:off x="720725" y="3744976"/>
              <a:ext cx="3240405" cy="958850"/>
            </a:xfrm>
            <a:custGeom>
              <a:avLst/>
              <a:gdLst/>
              <a:ahLst/>
              <a:cxnLst>
                <a:cxn ang="0">
                  <a:pos x="0" y="159766"/>
                </a:cxn>
                <a:cxn ang="0">
                  <a:pos x="8147" y="109256"/>
                </a:cxn>
                <a:cxn ang="0">
                  <a:pos x="30835" y="65397"/>
                </a:cxn>
                <a:cxn ang="0">
                  <a:pos x="65430" y="30817"/>
                </a:cxn>
                <a:cxn ang="0">
                  <a:pos x="109302" y="8142"/>
                </a:cxn>
                <a:cxn ang="0">
                  <a:pos x="159816" y="0"/>
                </a:cxn>
                <a:cxn ang="0">
                  <a:pos x="3080258" y="0"/>
                </a:cxn>
                <a:cxn ang="0">
                  <a:pos x="3130780" y="8142"/>
                </a:cxn>
                <a:cxn ang="0">
                  <a:pos x="3174670" y="30817"/>
                </a:cxn>
                <a:cxn ang="0">
                  <a:pos x="3209288" y="65397"/>
                </a:cxn>
                <a:cxn ang="0">
                  <a:pos x="3231995" y="109256"/>
                </a:cxn>
                <a:cxn ang="0">
                  <a:pos x="3240151" y="159766"/>
                </a:cxn>
                <a:cxn ang="0">
                  <a:pos x="3240151" y="798957"/>
                </a:cxn>
                <a:cxn ang="0">
                  <a:pos x="3231995" y="849479"/>
                </a:cxn>
                <a:cxn ang="0">
                  <a:pos x="3209288" y="893369"/>
                </a:cxn>
                <a:cxn ang="0">
                  <a:pos x="3174670" y="927987"/>
                </a:cxn>
                <a:cxn ang="0">
                  <a:pos x="3130780" y="950694"/>
                </a:cxn>
                <a:cxn ang="0">
                  <a:pos x="3080258" y="958850"/>
                </a:cxn>
                <a:cxn ang="0">
                  <a:pos x="159816" y="958850"/>
                </a:cxn>
                <a:cxn ang="0">
                  <a:pos x="109302" y="950694"/>
                </a:cxn>
                <a:cxn ang="0">
                  <a:pos x="65430" y="927987"/>
                </a:cxn>
                <a:cxn ang="0">
                  <a:pos x="30835" y="893369"/>
                </a:cxn>
                <a:cxn ang="0">
                  <a:pos x="8147" y="849479"/>
                </a:cxn>
                <a:cxn ang="0">
                  <a:pos x="0" y="798957"/>
                </a:cxn>
                <a:cxn ang="0">
                  <a:pos x="0" y="159766"/>
                </a:cxn>
              </a:cxnLst>
              <a:rect l="0" t="0" r="r" b="b"/>
              <a:pathLst>
                <a:path w="3240404" h="958850">
                  <a:moveTo>
                    <a:pt x="0" y="159766"/>
                  </a:moveTo>
                  <a:lnTo>
                    <a:pt x="8147" y="109256"/>
                  </a:lnTo>
                  <a:lnTo>
                    <a:pt x="30835" y="65397"/>
                  </a:lnTo>
                  <a:lnTo>
                    <a:pt x="65430" y="30817"/>
                  </a:lnTo>
                  <a:lnTo>
                    <a:pt x="109302" y="8142"/>
                  </a:lnTo>
                  <a:lnTo>
                    <a:pt x="159816" y="0"/>
                  </a:lnTo>
                  <a:lnTo>
                    <a:pt x="3080258" y="0"/>
                  </a:lnTo>
                  <a:lnTo>
                    <a:pt x="3130780" y="8142"/>
                  </a:lnTo>
                  <a:lnTo>
                    <a:pt x="3174670" y="30817"/>
                  </a:lnTo>
                  <a:lnTo>
                    <a:pt x="3209288" y="65397"/>
                  </a:lnTo>
                  <a:lnTo>
                    <a:pt x="3231995" y="109256"/>
                  </a:lnTo>
                  <a:lnTo>
                    <a:pt x="3240151" y="159766"/>
                  </a:lnTo>
                  <a:lnTo>
                    <a:pt x="3240151" y="798957"/>
                  </a:lnTo>
                  <a:lnTo>
                    <a:pt x="3231995" y="849479"/>
                  </a:lnTo>
                  <a:lnTo>
                    <a:pt x="3209288" y="893369"/>
                  </a:lnTo>
                  <a:lnTo>
                    <a:pt x="3174670" y="927987"/>
                  </a:lnTo>
                  <a:lnTo>
                    <a:pt x="3130780" y="950694"/>
                  </a:lnTo>
                  <a:lnTo>
                    <a:pt x="3080258" y="958850"/>
                  </a:lnTo>
                  <a:lnTo>
                    <a:pt x="159816" y="958850"/>
                  </a:lnTo>
                  <a:lnTo>
                    <a:pt x="109302" y="950694"/>
                  </a:lnTo>
                  <a:lnTo>
                    <a:pt x="65430" y="927987"/>
                  </a:lnTo>
                  <a:lnTo>
                    <a:pt x="30835" y="893369"/>
                  </a:lnTo>
                  <a:lnTo>
                    <a:pt x="8147" y="849479"/>
                  </a:lnTo>
                  <a:lnTo>
                    <a:pt x="0" y="798957"/>
                  </a:lnTo>
                  <a:lnTo>
                    <a:pt x="0" y="159766"/>
                  </a:lnTo>
                  <a:close/>
                </a:path>
              </a:pathLst>
            </a:custGeom>
            <a:noFill/>
            <a:ln w="22224">
              <a:solidFill>
                <a:srgbClr val="C00000"/>
              </a:solidFill>
              <a:round/>
              <a:headEnd/>
              <a:tailEnd/>
            </a:ln>
          </p:spPr>
          <p:txBody>
            <a:bodyPr lIns="0" tIns="0" rIns="0" bIns="0"/>
            <a:lstStyle/>
            <a:p>
              <a:endParaRPr lang="ru-RU"/>
            </a:p>
          </p:txBody>
        </p:sp>
      </p:grpSp>
      <p:sp>
        <p:nvSpPr>
          <p:cNvPr id="9" name="object 9"/>
          <p:cNvSpPr txBox="1"/>
          <p:nvPr/>
        </p:nvSpPr>
        <p:spPr>
          <a:xfrm>
            <a:off x="350838" y="1631950"/>
            <a:ext cx="10753725" cy="1938338"/>
          </a:xfrm>
          <a:prstGeom prst="rect">
            <a:avLst/>
          </a:prstGeom>
        </p:spPr>
        <p:txBody>
          <a:bodyPr lIns="0" tIns="13970" rIns="0" bIns="0">
            <a:spAutoFit/>
          </a:bodyPr>
          <a:lstStyle/>
          <a:p>
            <a:pPr marL="355600" indent="-342900">
              <a:spcBef>
                <a:spcPts val="113"/>
              </a:spcBef>
              <a:buClr>
                <a:srgbClr val="CC0000"/>
              </a:buClr>
              <a:buFontTx/>
              <a:buChar char="•"/>
              <a:tabLst>
                <a:tab pos="355600" algn="l"/>
              </a:tabLst>
            </a:pPr>
            <a:r>
              <a:rPr lang="ru-RU" sz="2100">
                <a:solidFill>
                  <a:srgbClr val="000000"/>
                </a:solidFill>
                <a:latin typeface="Microsoft Sans Serif" pitchFamily="34" charset="0"/>
                <a:cs typeface="Microsoft Sans Serif" pitchFamily="34" charset="0"/>
              </a:rPr>
              <a:t>Во входящем электронном документе реализована возможность ручной проверки подписи по машиночитаемой доверенности. Может понадобится, когда входящий электронный документ был подписан представителем компании, для проверки подписи которого требуется МЧД. При этом доверенность существует только в бумажном виде, либо зарегистрирована в распределенном реестре, но сведения о ней получателю документов не передавались.</a:t>
            </a:r>
            <a:endParaRPr lang="ru-RU" sz="1900">
              <a:solidFill>
                <a:srgbClr val="000000"/>
              </a:solidFill>
              <a:latin typeface="Microsoft Sans Serif" pitchFamily="34" charset="0"/>
              <a:cs typeface="Microsoft Sans Serif" pitchFamily="34" charset="0"/>
            </a:endParaRPr>
          </a:p>
        </p:txBody>
      </p:sp>
      <p:sp>
        <p:nvSpPr>
          <p:cNvPr id="28682" name="Rectangle 10"/>
          <p:cNvSpPr>
            <a:spLocks noChangeArrowheads="1"/>
          </p:cNvSpPr>
          <p:nvPr/>
        </p:nvSpPr>
        <p:spPr bwMode="auto">
          <a:xfrm>
            <a:off x="882650" y="3775075"/>
            <a:ext cx="2971800" cy="915988"/>
          </a:xfrm>
          <a:prstGeom prst="rect">
            <a:avLst/>
          </a:prstGeom>
          <a:noFill/>
          <a:ln w="9525">
            <a:noFill/>
            <a:miter lim="800000"/>
            <a:headEnd/>
            <a:tailEnd/>
          </a:ln>
          <a:effectLst/>
        </p:spPr>
        <p:txBody>
          <a:bodyPr>
            <a:spAutoFit/>
          </a:bodyPr>
          <a:lstStyle/>
          <a:p>
            <a:pPr algn="ctr"/>
            <a:r>
              <a:rPr lang="ru-RU">
                <a:solidFill>
                  <a:srgbClr val="000000"/>
                </a:solidFill>
              </a:rPr>
              <a:t>Для предыдущих версий модуля ЭДО выпущен патч</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413765" rtlCol="0"/>
          <a:lstStyle/>
          <a:p>
            <a:pPr marL="444500" eaLnBrk="1" fontAlgn="auto" hangingPunct="1">
              <a:spcBef>
                <a:spcPts val="105"/>
              </a:spcBef>
              <a:spcAft>
                <a:spcPts val="0"/>
              </a:spcAft>
              <a:defRPr/>
            </a:pPr>
            <a:r>
              <a:rPr spc="-10" dirty="0"/>
              <a:t>Поддержка</a:t>
            </a:r>
            <a:r>
              <a:rPr spc="-210" dirty="0"/>
              <a:t> </a:t>
            </a:r>
            <a:r>
              <a:rPr spc="-50" dirty="0"/>
              <a:t>обезличенных</a:t>
            </a:r>
            <a:r>
              <a:rPr spc="-185" dirty="0"/>
              <a:t> </a:t>
            </a:r>
            <a:r>
              <a:rPr spc="-60" dirty="0"/>
              <a:t>сертификатов</a:t>
            </a:r>
          </a:p>
        </p:txBody>
      </p:sp>
      <p:grpSp>
        <p:nvGrpSpPr>
          <p:cNvPr id="29698" name="object 3"/>
          <p:cNvGrpSpPr>
            <a:grpSpLocks/>
          </p:cNvGrpSpPr>
          <p:nvPr/>
        </p:nvGrpSpPr>
        <p:grpSpPr bwMode="auto">
          <a:xfrm>
            <a:off x="4937125" y="2754313"/>
            <a:ext cx="6581775" cy="3729037"/>
            <a:chOff x="4940819" y="2750804"/>
            <a:chExt cx="6581140" cy="3729354"/>
          </a:xfrm>
        </p:grpSpPr>
        <p:pic>
          <p:nvPicPr>
            <p:cNvPr id="29703" name="object 4"/>
            <p:cNvPicPr>
              <a:picLocks noChangeAspect="1" noChangeArrowheads="1"/>
            </p:cNvPicPr>
            <p:nvPr/>
          </p:nvPicPr>
          <p:blipFill>
            <a:blip r:embed="rId2"/>
            <a:srcRect/>
            <a:stretch>
              <a:fillRect/>
            </a:stretch>
          </p:blipFill>
          <p:spPr bwMode="auto">
            <a:xfrm>
              <a:off x="4940819" y="2750804"/>
              <a:ext cx="6580620" cy="3729242"/>
            </a:xfrm>
            <a:prstGeom prst="rect">
              <a:avLst/>
            </a:prstGeom>
            <a:noFill/>
            <a:ln w="9525">
              <a:noFill/>
              <a:miter lim="800000"/>
              <a:headEnd/>
              <a:tailEnd/>
            </a:ln>
          </p:spPr>
        </p:pic>
        <p:pic>
          <p:nvPicPr>
            <p:cNvPr id="29704" name="object 5"/>
            <p:cNvPicPr>
              <a:picLocks noChangeAspect="1" noChangeArrowheads="1"/>
            </p:cNvPicPr>
            <p:nvPr/>
          </p:nvPicPr>
          <p:blipFill>
            <a:blip r:embed="rId3"/>
            <a:srcRect/>
            <a:stretch>
              <a:fillRect/>
            </a:stretch>
          </p:blipFill>
          <p:spPr bwMode="auto">
            <a:xfrm>
              <a:off x="5086350" y="2909887"/>
              <a:ext cx="6119876" cy="3282950"/>
            </a:xfrm>
            <a:prstGeom prst="rect">
              <a:avLst/>
            </a:prstGeom>
            <a:noFill/>
            <a:ln w="9525">
              <a:noFill/>
              <a:miter lim="800000"/>
              <a:headEnd/>
              <a:tailEnd/>
            </a:ln>
          </p:spPr>
        </p:pic>
      </p:grpSp>
      <p:grpSp>
        <p:nvGrpSpPr>
          <p:cNvPr id="29699" name="object 6"/>
          <p:cNvGrpSpPr>
            <a:grpSpLocks/>
          </p:cNvGrpSpPr>
          <p:nvPr/>
        </p:nvGrpSpPr>
        <p:grpSpPr bwMode="auto">
          <a:xfrm>
            <a:off x="349250" y="2936875"/>
            <a:ext cx="4343400" cy="2873375"/>
            <a:chOff x="349250" y="2941637"/>
            <a:chExt cx="4344035" cy="2873375"/>
          </a:xfrm>
        </p:grpSpPr>
        <p:sp>
          <p:nvSpPr>
            <p:cNvPr id="29701" name="object 7"/>
            <p:cNvSpPr>
              <a:spLocks/>
            </p:cNvSpPr>
            <p:nvPr/>
          </p:nvSpPr>
          <p:spPr bwMode="auto">
            <a:xfrm>
              <a:off x="360362" y="2952749"/>
              <a:ext cx="4321810" cy="2851150"/>
            </a:xfrm>
            <a:custGeom>
              <a:avLst/>
              <a:gdLst/>
              <a:ahLst/>
              <a:cxnLst>
                <a:cxn ang="0">
                  <a:pos x="475195" y="0"/>
                </a:cxn>
                <a:cxn ang="0">
                  <a:pos x="379426" y="9653"/>
                </a:cxn>
                <a:cxn ang="0">
                  <a:pos x="290227" y="37339"/>
                </a:cxn>
                <a:cxn ang="0">
                  <a:pos x="209508" y="81150"/>
                </a:cxn>
                <a:cxn ang="0">
                  <a:pos x="139180" y="139176"/>
                </a:cxn>
                <a:cxn ang="0">
                  <a:pos x="81155" y="209506"/>
                </a:cxn>
                <a:cxn ang="0">
                  <a:pos x="37342" y="290232"/>
                </a:cxn>
                <a:cxn ang="0">
                  <a:pos x="9654" y="379444"/>
                </a:cxn>
                <a:cxn ang="0">
                  <a:pos x="0" y="475234"/>
                </a:cxn>
                <a:cxn ang="0">
                  <a:pos x="2453" y="2424540"/>
                </a:cxn>
                <a:cxn ang="0">
                  <a:pos x="21363" y="2517263"/>
                </a:cxn>
                <a:cxn ang="0">
                  <a:pos x="57353" y="2602461"/>
                </a:cxn>
                <a:cxn ang="0">
                  <a:pos x="108510" y="2678223"/>
                </a:cxn>
                <a:cxn ang="0">
                  <a:pos x="172926" y="2742639"/>
                </a:cxn>
                <a:cxn ang="0">
                  <a:pos x="248688" y="2793796"/>
                </a:cxn>
                <a:cxn ang="0">
                  <a:pos x="333886" y="2829786"/>
                </a:cxn>
                <a:cxn ang="0">
                  <a:pos x="426609" y="2848696"/>
                </a:cxn>
                <a:cxn ang="0">
                  <a:pos x="3846004" y="2851150"/>
                </a:cxn>
                <a:cxn ang="0">
                  <a:pos x="3941757" y="2841495"/>
                </a:cxn>
                <a:cxn ang="0">
                  <a:pos x="4030952" y="2813807"/>
                </a:cxn>
                <a:cxn ang="0">
                  <a:pos x="4111676" y="2769994"/>
                </a:cxn>
                <a:cxn ang="0">
                  <a:pos x="4182014" y="2711969"/>
                </a:cxn>
                <a:cxn ang="0">
                  <a:pos x="4240054" y="2641641"/>
                </a:cxn>
                <a:cxn ang="0">
                  <a:pos x="4283880" y="2560922"/>
                </a:cxn>
                <a:cxn ang="0">
                  <a:pos x="4311580" y="2471723"/>
                </a:cxn>
                <a:cxn ang="0">
                  <a:pos x="4321238" y="2375954"/>
                </a:cxn>
                <a:cxn ang="0">
                  <a:pos x="4318784" y="426636"/>
                </a:cxn>
                <a:cxn ang="0">
                  <a:pos x="4299865" y="333897"/>
                </a:cxn>
                <a:cxn ang="0">
                  <a:pos x="4263863" y="248689"/>
                </a:cxn>
                <a:cxn ang="0">
                  <a:pos x="4212691" y="172922"/>
                </a:cxn>
                <a:cxn ang="0">
                  <a:pos x="4148263" y="108505"/>
                </a:cxn>
                <a:cxn ang="0">
                  <a:pos x="4072492" y="57349"/>
                </a:cxn>
                <a:cxn ang="0">
                  <a:pos x="3987293" y="21361"/>
                </a:cxn>
                <a:cxn ang="0">
                  <a:pos x="3894580" y="2453"/>
                </a:cxn>
              </a:cxnLst>
              <a:rect l="0" t="0" r="r" b="b"/>
              <a:pathLst>
                <a:path w="4321810" h="2851150">
                  <a:moveTo>
                    <a:pt x="3846004" y="0"/>
                  </a:moveTo>
                  <a:lnTo>
                    <a:pt x="475195" y="0"/>
                  </a:lnTo>
                  <a:lnTo>
                    <a:pt x="426609" y="2453"/>
                  </a:lnTo>
                  <a:lnTo>
                    <a:pt x="379426" y="9653"/>
                  </a:lnTo>
                  <a:lnTo>
                    <a:pt x="333886" y="21361"/>
                  </a:lnTo>
                  <a:lnTo>
                    <a:pt x="290227" y="37339"/>
                  </a:lnTo>
                  <a:lnTo>
                    <a:pt x="248688" y="57349"/>
                  </a:lnTo>
                  <a:lnTo>
                    <a:pt x="209508" y="81150"/>
                  </a:lnTo>
                  <a:lnTo>
                    <a:pt x="172926" y="108505"/>
                  </a:lnTo>
                  <a:lnTo>
                    <a:pt x="139180" y="139176"/>
                  </a:lnTo>
                  <a:lnTo>
                    <a:pt x="108510" y="172922"/>
                  </a:lnTo>
                  <a:lnTo>
                    <a:pt x="81155" y="209506"/>
                  </a:lnTo>
                  <a:lnTo>
                    <a:pt x="57353" y="248689"/>
                  </a:lnTo>
                  <a:lnTo>
                    <a:pt x="37342" y="290232"/>
                  </a:lnTo>
                  <a:lnTo>
                    <a:pt x="21363" y="333897"/>
                  </a:lnTo>
                  <a:lnTo>
                    <a:pt x="9654" y="379444"/>
                  </a:lnTo>
                  <a:lnTo>
                    <a:pt x="2453" y="426636"/>
                  </a:lnTo>
                  <a:lnTo>
                    <a:pt x="0" y="475234"/>
                  </a:lnTo>
                  <a:lnTo>
                    <a:pt x="0" y="2375954"/>
                  </a:lnTo>
                  <a:lnTo>
                    <a:pt x="2453" y="2424540"/>
                  </a:lnTo>
                  <a:lnTo>
                    <a:pt x="9654" y="2471723"/>
                  </a:lnTo>
                  <a:lnTo>
                    <a:pt x="21363" y="2517263"/>
                  </a:lnTo>
                  <a:lnTo>
                    <a:pt x="37342" y="2560922"/>
                  </a:lnTo>
                  <a:lnTo>
                    <a:pt x="57353" y="2602461"/>
                  </a:lnTo>
                  <a:lnTo>
                    <a:pt x="81155" y="2641641"/>
                  </a:lnTo>
                  <a:lnTo>
                    <a:pt x="108510" y="2678223"/>
                  </a:lnTo>
                  <a:lnTo>
                    <a:pt x="139180" y="2711969"/>
                  </a:lnTo>
                  <a:lnTo>
                    <a:pt x="172926" y="2742639"/>
                  </a:lnTo>
                  <a:lnTo>
                    <a:pt x="209508" y="2769994"/>
                  </a:lnTo>
                  <a:lnTo>
                    <a:pt x="248688" y="2793796"/>
                  </a:lnTo>
                  <a:lnTo>
                    <a:pt x="290227" y="2813807"/>
                  </a:lnTo>
                  <a:lnTo>
                    <a:pt x="333886" y="2829786"/>
                  </a:lnTo>
                  <a:lnTo>
                    <a:pt x="379426" y="2841495"/>
                  </a:lnTo>
                  <a:lnTo>
                    <a:pt x="426609" y="2848696"/>
                  </a:lnTo>
                  <a:lnTo>
                    <a:pt x="475195" y="2851150"/>
                  </a:lnTo>
                  <a:lnTo>
                    <a:pt x="3846004" y="2851150"/>
                  </a:lnTo>
                  <a:lnTo>
                    <a:pt x="3894580" y="2848696"/>
                  </a:lnTo>
                  <a:lnTo>
                    <a:pt x="3941757" y="2841495"/>
                  </a:lnTo>
                  <a:lnTo>
                    <a:pt x="3987293" y="2829786"/>
                  </a:lnTo>
                  <a:lnTo>
                    <a:pt x="4030952" y="2813807"/>
                  </a:lnTo>
                  <a:lnTo>
                    <a:pt x="4072492" y="2793796"/>
                  </a:lnTo>
                  <a:lnTo>
                    <a:pt x="4111676" y="2769994"/>
                  </a:lnTo>
                  <a:lnTo>
                    <a:pt x="4148263" y="2742639"/>
                  </a:lnTo>
                  <a:lnTo>
                    <a:pt x="4182014" y="2711969"/>
                  </a:lnTo>
                  <a:lnTo>
                    <a:pt x="4212691" y="2678223"/>
                  </a:lnTo>
                  <a:lnTo>
                    <a:pt x="4240054" y="2641641"/>
                  </a:lnTo>
                  <a:lnTo>
                    <a:pt x="4263863" y="2602461"/>
                  </a:lnTo>
                  <a:lnTo>
                    <a:pt x="4283880" y="2560922"/>
                  </a:lnTo>
                  <a:lnTo>
                    <a:pt x="4299865" y="2517263"/>
                  </a:lnTo>
                  <a:lnTo>
                    <a:pt x="4311580" y="2471723"/>
                  </a:lnTo>
                  <a:lnTo>
                    <a:pt x="4318784" y="2424540"/>
                  </a:lnTo>
                  <a:lnTo>
                    <a:pt x="4321238" y="2375954"/>
                  </a:lnTo>
                  <a:lnTo>
                    <a:pt x="4321238" y="475234"/>
                  </a:lnTo>
                  <a:lnTo>
                    <a:pt x="4318784" y="426636"/>
                  </a:lnTo>
                  <a:lnTo>
                    <a:pt x="4311580" y="379444"/>
                  </a:lnTo>
                  <a:lnTo>
                    <a:pt x="4299865" y="333897"/>
                  </a:lnTo>
                  <a:lnTo>
                    <a:pt x="4283880" y="290232"/>
                  </a:lnTo>
                  <a:lnTo>
                    <a:pt x="4263863" y="248689"/>
                  </a:lnTo>
                  <a:lnTo>
                    <a:pt x="4240054" y="209506"/>
                  </a:lnTo>
                  <a:lnTo>
                    <a:pt x="4212691" y="172922"/>
                  </a:lnTo>
                  <a:lnTo>
                    <a:pt x="4182014" y="139176"/>
                  </a:lnTo>
                  <a:lnTo>
                    <a:pt x="4148263" y="108505"/>
                  </a:lnTo>
                  <a:lnTo>
                    <a:pt x="4111676" y="81150"/>
                  </a:lnTo>
                  <a:lnTo>
                    <a:pt x="4072492" y="57349"/>
                  </a:lnTo>
                  <a:lnTo>
                    <a:pt x="4030952" y="37339"/>
                  </a:lnTo>
                  <a:lnTo>
                    <a:pt x="3987293" y="21361"/>
                  </a:lnTo>
                  <a:lnTo>
                    <a:pt x="3941757" y="9653"/>
                  </a:lnTo>
                  <a:lnTo>
                    <a:pt x="3894580" y="2453"/>
                  </a:lnTo>
                  <a:lnTo>
                    <a:pt x="3846004" y="0"/>
                  </a:lnTo>
                  <a:close/>
                </a:path>
              </a:pathLst>
            </a:custGeom>
            <a:solidFill>
              <a:srgbClr val="FFC000">
                <a:alpha val="74901"/>
              </a:srgbClr>
            </a:solidFill>
            <a:ln w="9525">
              <a:noFill/>
              <a:round/>
              <a:headEnd/>
              <a:tailEnd/>
            </a:ln>
          </p:spPr>
          <p:txBody>
            <a:bodyPr lIns="0" tIns="0" rIns="0" bIns="0"/>
            <a:lstStyle/>
            <a:p>
              <a:endParaRPr lang="ru-RU"/>
            </a:p>
          </p:txBody>
        </p:sp>
        <p:sp>
          <p:nvSpPr>
            <p:cNvPr id="29702" name="object 8"/>
            <p:cNvSpPr>
              <a:spLocks/>
            </p:cNvSpPr>
            <p:nvPr/>
          </p:nvSpPr>
          <p:spPr bwMode="auto">
            <a:xfrm>
              <a:off x="360362" y="2952749"/>
              <a:ext cx="4321810" cy="2851150"/>
            </a:xfrm>
            <a:custGeom>
              <a:avLst/>
              <a:gdLst/>
              <a:ahLst/>
              <a:cxnLst>
                <a:cxn ang="0">
                  <a:pos x="2453" y="426636"/>
                </a:cxn>
                <a:cxn ang="0">
                  <a:pos x="21363" y="333897"/>
                </a:cxn>
                <a:cxn ang="0">
                  <a:pos x="57353" y="248689"/>
                </a:cxn>
                <a:cxn ang="0">
                  <a:pos x="108510" y="172922"/>
                </a:cxn>
                <a:cxn ang="0">
                  <a:pos x="172926" y="108505"/>
                </a:cxn>
                <a:cxn ang="0">
                  <a:pos x="248688" y="57349"/>
                </a:cxn>
                <a:cxn ang="0">
                  <a:pos x="333886" y="21361"/>
                </a:cxn>
                <a:cxn ang="0">
                  <a:pos x="426609" y="2453"/>
                </a:cxn>
                <a:cxn ang="0">
                  <a:pos x="3846004" y="0"/>
                </a:cxn>
                <a:cxn ang="0">
                  <a:pos x="3941757" y="9653"/>
                </a:cxn>
                <a:cxn ang="0">
                  <a:pos x="4030952" y="37339"/>
                </a:cxn>
                <a:cxn ang="0">
                  <a:pos x="4111676" y="81150"/>
                </a:cxn>
                <a:cxn ang="0">
                  <a:pos x="4182014" y="139176"/>
                </a:cxn>
                <a:cxn ang="0">
                  <a:pos x="4240054" y="209506"/>
                </a:cxn>
                <a:cxn ang="0">
                  <a:pos x="4283880" y="290232"/>
                </a:cxn>
                <a:cxn ang="0">
                  <a:pos x="4311580" y="379444"/>
                </a:cxn>
                <a:cxn ang="0">
                  <a:pos x="4321238" y="475234"/>
                </a:cxn>
                <a:cxn ang="0">
                  <a:pos x="4318784" y="2424540"/>
                </a:cxn>
                <a:cxn ang="0">
                  <a:pos x="4299865" y="2517263"/>
                </a:cxn>
                <a:cxn ang="0">
                  <a:pos x="4263863" y="2602461"/>
                </a:cxn>
                <a:cxn ang="0">
                  <a:pos x="4212691" y="2678223"/>
                </a:cxn>
                <a:cxn ang="0">
                  <a:pos x="4148263" y="2742639"/>
                </a:cxn>
                <a:cxn ang="0">
                  <a:pos x="4072492" y="2793796"/>
                </a:cxn>
                <a:cxn ang="0">
                  <a:pos x="3987293" y="2829786"/>
                </a:cxn>
                <a:cxn ang="0">
                  <a:pos x="3894580" y="2848696"/>
                </a:cxn>
                <a:cxn ang="0">
                  <a:pos x="475195" y="2851150"/>
                </a:cxn>
                <a:cxn ang="0">
                  <a:pos x="379426" y="2841495"/>
                </a:cxn>
                <a:cxn ang="0">
                  <a:pos x="290227" y="2813807"/>
                </a:cxn>
                <a:cxn ang="0">
                  <a:pos x="209508" y="2769994"/>
                </a:cxn>
                <a:cxn ang="0">
                  <a:pos x="139180" y="2711969"/>
                </a:cxn>
                <a:cxn ang="0">
                  <a:pos x="81155" y="2641641"/>
                </a:cxn>
                <a:cxn ang="0">
                  <a:pos x="37342" y="2560922"/>
                </a:cxn>
                <a:cxn ang="0">
                  <a:pos x="9654" y="2471723"/>
                </a:cxn>
                <a:cxn ang="0">
                  <a:pos x="0" y="2375954"/>
                </a:cxn>
              </a:cxnLst>
              <a:rect l="0" t="0" r="r" b="b"/>
              <a:pathLst>
                <a:path w="4321810" h="2851150">
                  <a:moveTo>
                    <a:pt x="0" y="475234"/>
                  </a:moveTo>
                  <a:lnTo>
                    <a:pt x="2453" y="426636"/>
                  </a:lnTo>
                  <a:lnTo>
                    <a:pt x="9654" y="379444"/>
                  </a:lnTo>
                  <a:lnTo>
                    <a:pt x="21363" y="333897"/>
                  </a:lnTo>
                  <a:lnTo>
                    <a:pt x="37342" y="290232"/>
                  </a:lnTo>
                  <a:lnTo>
                    <a:pt x="57353" y="248689"/>
                  </a:lnTo>
                  <a:lnTo>
                    <a:pt x="81155" y="209506"/>
                  </a:lnTo>
                  <a:lnTo>
                    <a:pt x="108510" y="172922"/>
                  </a:lnTo>
                  <a:lnTo>
                    <a:pt x="139180" y="139176"/>
                  </a:lnTo>
                  <a:lnTo>
                    <a:pt x="172926" y="108505"/>
                  </a:lnTo>
                  <a:lnTo>
                    <a:pt x="209508" y="81150"/>
                  </a:lnTo>
                  <a:lnTo>
                    <a:pt x="248688" y="57349"/>
                  </a:lnTo>
                  <a:lnTo>
                    <a:pt x="290227" y="37339"/>
                  </a:lnTo>
                  <a:lnTo>
                    <a:pt x="333886" y="21361"/>
                  </a:lnTo>
                  <a:lnTo>
                    <a:pt x="379426" y="9653"/>
                  </a:lnTo>
                  <a:lnTo>
                    <a:pt x="426609" y="2453"/>
                  </a:lnTo>
                  <a:lnTo>
                    <a:pt x="475195" y="0"/>
                  </a:lnTo>
                  <a:lnTo>
                    <a:pt x="3846004" y="0"/>
                  </a:lnTo>
                  <a:lnTo>
                    <a:pt x="3894580" y="2453"/>
                  </a:lnTo>
                  <a:lnTo>
                    <a:pt x="3941757" y="9653"/>
                  </a:lnTo>
                  <a:lnTo>
                    <a:pt x="3987293" y="21361"/>
                  </a:lnTo>
                  <a:lnTo>
                    <a:pt x="4030952" y="37339"/>
                  </a:lnTo>
                  <a:lnTo>
                    <a:pt x="4072492" y="57349"/>
                  </a:lnTo>
                  <a:lnTo>
                    <a:pt x="4111676" y="81150"/>
                  </a:lnTo>
                  <a:lnTo>
                    <a:pt x="4148263" y="108505"/>
                  </a:lnTo>
                  <a:lnTo>
                    <a:pt x="4182014" y="139176"/>
                  </a:lnTo>
                  <a:lnTo>
                    <a:pt x="4212691" y="172922"/>
                  </a:lnTo>
                  <a:lnTo>
                    <a:pt x="4240054" y="209506"/>
                  </a:lnTo>
                  <a:lnTo>
                    <a:pt x="4263863" y="248689"/>
                  </a:lnTo>
                  <a:lnTo>
                    <a:pt x="4283880" y="290232"/>
                  </a:lnTo>
                  <a:lnTo>
                    <a:pt x="4299865" y="333897"/>
                  </a:lnTo>
                  <a:lnTo>
                    <a:pt x="4311580" y="379444"/>
                  </a:lnTo>
                  <a:lnTo>
                    <a:pt x="4318784" y="426636"/>
                  </a:lnTo>
                  <a:lnTo>
                    <a:pt x="4321238" y="475234"/>
                  </a:lnTo>
                  <a:lnTo>
                    <a:pt x="4321238" y="2375954"/>
                  </a:lnTo>
                  <a:lnTo>
                    <a:pt x="4318784" y="2424540"/>
                  </a:lnTo>
                  <a:lnTo>
                    <a:pt x="4311580" y="2471723"/>
                  </a:lnTo>
                  <a:lnTo>
                    <a:pt x="4299865" y="2517263"/>
                  </a:lnTo>
                  <a:lnTo>
                    <a:pt x="4283880" y="2560922"/>
                  </a:lnTo>
                  <a:lnTo>
                    <a:pt x="4263863" y="2602461"/>
                  </a:lnTo>
                  <a:lnTo>
                    <a:pt x="4240054" y="2641641"/>
                  </a:lnTo>
                  <a:lnTo>
                    <a:pt x="4212691" y="2678223"/>
                  </a:lnTo>
                  <a:lnTo>
                    <a:pt x="4182014" y="2711969"/>
                  </a:lnTo>
                  <a:lnTo>
                    <a:pt x="4148263" y="2742639"/>
                  </a:lnTo>
                  <a:lnTo>
                    <a:pt x="4111676" y="2769994"/>
                  </a:lnTo>
                  <a:lnTo>
                    <a:pt x="4072492" y="2793796"/>
                  </a:lnTo>
                  <a:lnTo>
                    <a:pt x="4030952" y="2813807"/>
                  </a:lnTo>
                  <a:lnTo>
                    <a:pt x="3987293" y="2829786"/>
                  </a:lnTo>
                  <a:lnTo>
                    <a:pt x="3941757" y="2841495"/>
                  </a:lnTo>
                  <a:lnTo>
                    <a:pt x="3894580" y="2848696"/>
                  </a:lnTo>
                  <a:lnTo>
                    <a:pt x="3846004" y="2851150"/>
                  </a:lnTo>
                  <a:lnTo>
                    <a:pt x="475195" y="2851150"/>
                  </a:lnTo>
                  <a:lnTo>
                    <a:pt x="426609" y="2848696"/>
                  </a:lnTo>
                  <a:lnTo>
                    <a:pt x="379426" y="2841495"/>
                  </a:lnTo>
                  <a:lnTo>
                    <a:pt x="333886" y="2829786"/>
                  </a:lnTo>
                  <a:lnTo>
                    <a:pt x="290227" y="2813807"/>
                  </a:lnTo>
                  <a:lnTo>
                    <a:pt x="248688" y="2793796"/>
                  </a:lnTo>
                  <a:lnTo>
                    <a:pt x="209508" y="2769994"/>
                  </a:lnTo>
                  <a:lnTo>
                    <a:pt x="172926" y="2742639"/>
                  </a:lnTo>
                  <a:lnTo>
                    <a:pt x="139180" y="2711969"/>
                  </a:lnTo>
                  <a:lnTo>
                    <a:pt x="108510" y="2678223"/>
                  </a:lnTo>
                  <a:lnTo>
                    <a:pt x="81155" y="2641641"/>
                  </a:lnTo>
                  <a:lnTo>
                    <a:pt x="57353" y="2602461"/>
                  </a:lnTo>
                  <a:lnTo>
                    <a:pt x="37342" y="2560922"/>
                  </a:lnTo>
                  <a:lnTo>
                    <a:pt x="21363" y="2517263"/>
                  </a:lnTo>
                  <a:lnTo>
                    <a:pt x="9654" y="2471723"/>
                  </a:lnTo>
                  <a:lnTo>
                    <a:pt x="2453" y="2424540"/>
                  </a:lnTo>
                  <a:lnTo>
                    <a:pt x="0" y="2375954"/>
                  </a:lnTo>
                  <a:lnTo>
                    <a:pt x="0" y="475234"/>
                  </a:lnTo>
                  <a:close/>
                </a:path>
              </a:pathLst>
            </a:custGeom>
            <a:noFill/>
            <a:ln w="22225">
              <a:solidFill>
                <a:srgbClr val="C00000"/>
              </a:solidFill>
              <a:round/>
              <a:headEnd/>
              <a:tailEnd/>
            </a:ln>
          </p:spPr>
          <p:txBody>
            <a:bodyPr lIns="0" tIns="0" rIns="0" bIns="0"/>
            <a:lstStyle/>
            <a:p>
              <a:endParaRPr lang="ru-RU"/>
            </a:p>
          </p:txBody>
        </p:sp>
      </p:grpSp>
      <p:sp>
        <p:nvSpPr>
          <p:cNvPr id="9" name="object 9"/>
          <p:cNvSpPr txBox="1"/>
          <p:nvPr/>
        </p:nvSpPr>
        <p:spPr>
          <a:xfrm>
            <a:off x="350838" y="1622425"/>
            <a:ext cx="10661650" cy="974725"/>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Реализована возможность использования обезличенного сертификата, выпущенного на юридическое лицо, для автоматической отправки и получения документов, а также подписания служебных сообщений.</a:t>
            </a:r>
          </a:p>
        </p:txBody>
      </p:sp>
      <p:sp>
        <p:nvSpPr>
          <p:cNvPr id="29706" name="Rectangle 10"/>
          <p:cNvSpPr>
            <a:spLocks noChangeArrowheads="1"/>
          </p:cNvSpPr>
          <p:nvPr/>
        </p:nvSpPr>
        <p:spPr bwMode="auto">
          <a:xfrm>
            <a:off x="501650" y="3241675"/>
            <a:ext cx="4191000" cy="2014538"/>
          </a:xfrm>
          <a:prstGeom prst="rect">
            <a:avLst/>
          </a:prstGeom>
          <a:noFill/>
          <a:ln w="9525">
            <a:noFill/>
            <a:miter lim="800000"/>
            <a:headEnd/>
            <a:tailEnd/>
          </a:ln>
          <a:effectLst/>
        </p:spPr>
        <p:txBody>
          <a:bodyPr>
            <a:spAutoFit/>
          </a:bodyPr>
          <a:lstStyle/>
          <a:p>
            <a:pPr lvl="1"/>
            <a:r>
              <a:rPr lang="ru-RU">
                <a:solidFill>
                  <a:srgbClr val="000000"/>
                </a:solidFill>
              </a:rPr>
              <a:t>Теперь можно настроить автоматический прием и отправку документов на сервере, не устанавливая на сервер сертификат руководителя или сотрудников</a:t>
            </a:r>
          </a:p>
          <a:p>
            <a:pPr lvl="1"/>
            <a:r>
              <a:rPr lang="ru-RU">
                <a:solidFill>
                  <a:srgbClr val="000000"/>
                </a:solidFill>
              </a:rPr>
              <a:t>Обезличенные сертификаты можно получить в ФНС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40" dirty="0"/>
              <a:t>Договор</a:t>
            </a:r>
            <a:r>
              <a:rPr spc="-204" dirty="0"/>
              <a:t> </a:t>
            </a:r>
            <a:r>
              <a:rPr spc="-220" dirty="0"/>
              <a:t>в</a:t>
            </a:r>
            <a:r>
              <a:rPr spc="-204" dirty="0"/>
              <a:t> </a:t>
            </a:r>
            <a:r>
              <a:rPr spc="-55" dirty="0"/>
              <a:t>формате</a:t>
            </a:r>
            <a:r>
              <a:rPr spc="-220" dirty="0"/>
              <a:t> </a:t>
            </a:r>
            <a:r>
              <a:rPr spc="45" dirty="0"/>
              <a:t>XML</a:t>
            </a:r>
          </a:p>
        </p:txBody>
      </p:sp>
      <p:sp>
        <p:nvSpPr>
          <p:cNvPr id="3" name="object 3"/>
          <p:cNvSpPr txBox="1"/>
          <p:nvPr/>
        </p:nvSpPr>
        <p:spPr>
          <a:xfrm>
            <a:off x="350838" y="1600200"/>
            <a:ext cx="4418012" cy="3152775"/>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Поддержан XML-формат договорных документов</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Приказ ФНС России от 16.02.2023 № ЕД-7-26/115@</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Это новая технология – смесь</a:t>
            </a:r>
            <a:r>
              <a:rPr lang="ru-RU" sz="2100">
                <a:solidFill>
                  <a:srgbClr val="000000"/>
                </a:solidFill>
                <a:cs typeface="Tahoma" pitchFamily="34" charset="0"/>
              </a:rPr>
              <a:t> </a:t>
            </a:r>
            <a:r>
              <a:rPr lang="ru-RU" sz="2100">
                <a:solidFill>
                  <a:srgbClr val="000000"/>
                </a:solidFill>
                <a:latin typeface="Tahoma" pitchFamily="34" charset="0"/>
                <a:cs typeface="Tahoma" pitchFamily="34" charset="0"/>
              </a:rPr>
              <a:t>XML и HTML</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Пока в тестовом режиме</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Если есть интерес – напишите нам на </a:t>
            </a:r>
            <a:r>
              <a:rPr lang="ru-RU" sz="2100" u="sng">
                <a:solidFill>
                  <a:srgbClr val="009999"/>
                </a:solidFill>
                <a:latin typeface="Tahoma" pitchFamily="34" charset="0"/>
                <a:cs typeface="Tahoma" pitchFamily="34" charset="0"/>
                <a:hlinkClick r:id="rId2"/>
              </a:rPr>
              <a:t>edo@1C.ru</a:t>
            </a:r>
            <a:endParaRPr lang="ru-RU" sz="2100">
              <a:solidFill>
                <a:srgbClr val="000000"/>
              </a:solidFill>
              <a:latin typeface="Tahoma" pitchFamily="34" charset="0"/>
              <a:cs typeface="Tahoma" pitchFamily="34" charset="0"/>
            </a:endParaRPr>
          </a:p>
        </p:txBody>
      </p:sp>
      <p:grpSp>
        <p:nvGrpSpPr>
          <p:cNvPr id="30723" name="object 4"/>
          <p:cNvGrpSpPr>
            <a:grpSpLocks/>
          </p:cNvGrpSpPr>
          <p:nvPr/>
        </p:nvGrpSpPr>
        <p:grpSpPr bwMode="auto">
          <a:xfrm>
            <a:off x="4822825" y="1712913"/>
            <a:ext cx="6699250" cy="4105275"/>
            <a:chOff x="4823459" y="1712962"/>
            <a:chExt cx="6697980" cy="4104640"/>
          </a:xfrm>
        </p:grpSpPr>
        <p:pic>
          <p:nvPicPr>
            <p:cNvPr id="30724" name="object 5"/>
            <p:cNvPicPr>
              <a:picLocks noChangeAspect="1" noChangeArrowheads="1"/>
            </p:cNvPicPr>
            <p:nvPr/>
          </p:nvPicPr>
          <p:blipFill>
            <a:blip r:embed="rId3"/>
            <a:srcRect/>
            <a:stretch>
              <a:fillRect/>
            </a:stretch>
          </p:blipFill>
          <p:spPr bwMode="auto">
            <a:xfrm>
              <a:off x="4823459" y="1712962"/>
              <a:ext cx="6697980" cy="4104158"/>
            </a:xfrm>
            <a:prstGeom prst="rect">
              <a:avLst/>
            </a:prstGeom>
            <a:noFill/>
            <a:ln w="9525">
              <a:noFill/>
              <a:miter lim="800000"/>
              <a:headEnd/>
              <a:tailEnd/>
            </a:ln>
          </p:spPr>
        </p:pic>
        <p:pic>
          <p:nvPicPr>
            <p:cNvPr id="30725" name="object 6"/>
            <p:cNvPicPr>
              <a:picLocks noChangeAspect="1" noChangeArrowheads="1"/>
            </p:cNvPicPr>
            <p:nvPr/>
          </p:nvPicPr>
          <p:blipFill>
            <a:blip r:embed="rId4"/>
            <a:srcRect/>
            <a:stretch>
              <a:fillRect/>
            </a:stretch>
          </p:blipFill>
          <p:spPr bwMode="auto">
            <a:xfrm>
              <a:off x="4968874" y="1871725"/>
              <a:ext cx="6345174" cy="3589274"/>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337362"/>
          <a:lstStyle/>
          <a:p>
            <a:pPr marL="733425" eaLnBrk="1" hangingPunct="1">
              <a:spcBef>
                <a:spcPts val="100"/>
              </a:spcBef>
            </a:pPr>
            <a:r>
              <a:rPr lang="ru-RU" smtClean="0">
                <a:latin typeface="Tahoma" pitchFamily="34" charset="0"/>
                <a:cs typeface="Tahoma" pitchFamily="34" charset="0"/>
              </a:rPr>
              <a:t>Предоставление неформализованных документов в ФНС</a:t>
            </a:r>
          </a:p>
        </p:txBody>
      </p:sp>
      <p:sp>
        <p:nvSpPr>
          <p:cNvPr id="3" name="object 3"/>
          <p:cNvSpPr txBox="1"/>
          <p:nvPr/>
        </p:nvSpPr>
        <p:spPr>
          <a:xfrm>
            <a:off x="223838" y="1743075"/>
            <a:ext cx="5761037" cy="4610100"/>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Существенно изменен механизм выгрузки электронных документов для </a:t>
            </a:r>
            <a:r>
              <a:rPr lang="ru-RU" sz="2100">
                <a:solidFill>
                  <a:srgbClr val="000000"/>
                </a:solidFill>
                <a:cs typeface="Tahoma" pitchFamily="34" charset="0"/>
              </a:rPr>
              <a:t> п</a:t>
            </a:r>
            <a:r>
              <a:rPr lang="ru-RU" sz="2100">
                <a:solidFill>
                  <a:srgbClr val="000000"/>
                </a:solidFill>
                <a:latin typeface="Tahoma" pitchFamily="34" charset="0"/>
                <a:cs typeface="Tahoma" pitchFamily="34" charset="0"/>
              </a:rPr>
              <a:t>редоставления в ФНС в случае истребования</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Документы выгружаются в три архива</a:t>
            </a:r>
          </a:p>
          <a:p>
            <a:pPr marL="755650" lvl="1" indent="-287338">
              <a:spcBef>
                <a:spcPts val="438"/>
              </a:spcBef>
              <a:buClr>
                <a:srgbClr val="CC0000"/>
              </a:buClr>
              <a:buFontTx/>
              <a:buChar char="•"/>
              <a:tabLst>
                <a:tab pos="355600" algn="l"/>
              </a:tabLst>
            </a:pPr>
            <a:r>
              <a:rPr lang="ru-RU" sz="1700">
                <a:solidFill>
                  <a:srgbClr val="000000"/>
                </a:solidFill>
                <a:latin typeface="Tahoma" pitchFamily="34" charset="0"/>
                <a:cs typeface="Tahoma" pitchFamily="34" charset="0"/>
              </a:rPr>
              <a:t>Архив формализованных документы в формате</a:t>
            </a:r>
            <a:r>
              <a:rPr lang="ru-RU" sz="1700">
                <a:solidFill>
                  <a:srgbClr val="000000"/>
                </a:solidFill>
                <a:cs typeface="Tahoma" pitchFamily="34" charset="0"/>
              </a:rPr>
              <a:t> </a:t>
            </a:r>
            <a:r>
              <a:rPr lang="ru-RU" sz="1700">
                <a:solidFill>
                  <a:srgbClr val="000000"/>
                </a:solidFill>
                <a:latin typeface="Tahoma" pitchFamily="34" charset="0"/>
                <a:cs typeface="Tahoma" pitchFamily="34" charset="0"/>
              </a:rPr>
              <a:t>XML и договорных документов в формате PDF/A-3</a:t>
            </a:r>
          </a:p>
          <a:p>
            <a:pPr marL="755650" lvl="1" indent="-287338">
              <a:spcBef>
                <a:spcPts val="400"/>
              </a:spcBef>
              <a:buClr>
                <a:srgbClr val="CC0000"/>
              </a:buClr>
              <a:buFontTx/>
              <a:buChar char="•"/>
              <a:tabLst>
                <a:tab pos="355600" algn="l"/>
              </a:tabLst>
            </a:pPr>
            <a:r>
              <a:rPr lang="ru-RU" sz="1700">
                <a:solidFill>
                  <a:srgbClr val="000000"/>
                </a:solidFill>
                <a:latin typeface="Tahoma" pitchFamily="34" charset="0"/>
                <a:cs typeface="Tahoma" pitchFamily="34" charset="0"/>
              </a:rPr>
              <a:t>Архив неформализованных документов, основной файл которых имеет формат PDF</a:t>
            </a:r>
          </a:p>
          <a:p>
            <a:pPr marL="755650" lvl="1" indent="-287338">
              <a:spcBef>
                <a:spcPts val="413"/>
              </a:spcBef>
              <a:buClr>
                <a:srgbClr val="CC0000"/>
              </a:buClr>
              <a:buFontTx/>
              <a:buChar char="•"/>
              <a:tabLst>
                <a:tab pos="355600" algn="l"/>
              </a:tabLst>
            </a:pPr>
            <a:r>
              <a:rPr lang="ru-RU" sz="1700">
                <a:solidFill>
                  <a:srgbClr val="000000"/>
                </a:solidFill>
                <a:latin typeface="Tahoma" pitchFamily="34" charset="0"/>
                <a:cs typeface="Tahoma" pitchFamily="34" charset="0"/>
              </a:rPr>
              <a:t>Архив неформализованных документов других форматов, которые пользователь может самостоятельно распечатать</a:t>
            </a:r>
          </a:p>
          <a:p>
            <a:pPr marL="355600" indent="-342900">
              <a:spcBef>
                <a:spcPts val="475"/>
              </a:spcBef>
              <a:buClr>
                <a:srgbClr val="CC0000"/>
              </a:buClr>
              <a:buFontTx/>
              <a:buChar char="•"/>
              <a:tabLst>
                <a:tab pos="355600" algn="l"/>
              </a:tabLst>
            </a:pPr>
            <a:r>
              <a:rPr lang="ru-RU" sz="2100">
                <a:solidFill>
                  <a:srgbClr val="000000"/>
                </a:solidFill>
                <a:latin typeface="Tahoma" pitchFamily="34" charset="0"/>
                <a:cs typeface="Tahoma" pitchFamily="34" charset="0"/>
              </a:rPr>
              <a:t>Другие документы не выгружаются, но программа сообщает об этом</a:t>
            </a:r>
          </a:p>
        </p:txBody>
      </p:sp>
      <p:grpSp>
        <p:nvGrpSpPr>
          <p:cNvPr id="31747" name="object 4"/>
          <p:cNvGrpSpPr>
            <a:grpSpLocks/>
          </p:cNvGrpSpPr>
          <p:nvPr/>
        </p:nvGrpSpPr>
        <p:grpSpPr bwMode="auto">
          <a:xfrm>
            <a:off x="5911850" y="2327275"/>
            <a:ext cx="5475288" cy="3238500"/>
            <a:chOff x="6047245" y="2865136"/>
            <a:chExt cx="5474335" cy="3238500"/>
          </a:xfrm>
        </p:grpSpPr>
        <p:pic>
          <p:nvPicPr>
            <p:cNvPr id="31748" name="object 5"/>
            <p:cNvPicPr>
              <a:picLocks noChangeAspect="1" noChangeArrowheads="1"/>
            </p:cNvPicPr>
            <p:nvPr/>
          </p:nvPicPr>
          <p:blipFill>
            <a:blip r:embed="rId2"/>
            <a:srcRect/>
            <a:stretch>
              <a:fillRect/>
            </a:stretch>
          </p:blipFill>
          <p:spPr bwMode="auto">
            <a:xfrm>
              <a:off x="6047245" y="2865136"/>
              <a:ext cx="5474194" cy="3238466"/>
            </a:xfrm>
            <a:prstGeom prst="rect">
              <a:avLst/>
            </a:prstGeom>
            <a:noFill/>
            <a:ln w="9525">
              <a:noFill/>
              <a:miter lim="800000"/>
              <a:headEnd/>
              <a:tailEnd/>
            </a:ln>
          </p:spPr>
        </p:pic>
        <p:pic>
          <p:nvPicPr>
            <p:cNvPr id="31749" name="object 6"/>
            <p:cNvPicPr>
              <a:picLocks noChangeAspect="1" noChangeArrowheads="1"/>
            </p:cNvPicPr>
            <p:nvPr/>
          </p:nvPicPr>
          <p:blipFill>
            <a:blip r:embed="rId3"/>
            <a:srcRect/>
            <a:stretch>
              <a:fillRect/>
            </a:stretch>
          </p:blipFill>
          <p:spPr bwMode="auto">
            <a:xfrm>
              <a:off x="6192901" y="3024250"/>
              <a:ext cx="5328539" cy="2722499"/>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99516" rtlCol="0"/>
          <a:lstStyle/>
          <a:p>
            <a:pPr marL="606425" eaLnBrk="1" fontAlgn="auto" hangingPunct="1">
              <a:spcBef>
                <a:spcPts val="105"/>
              </a:spcBef>
              <a:spcAft>
                <a:spcPts val="0"/>
              </a:spcAft>
              <a:defRPr/>
            </a:pPr>
            <a:r>
              <a:rPr spc="-60" dirty="0"/>
              <a:t>Два</a:t>
            </a:r>
            <a:r>
              <a:rPr spc="-200" dirty="0"/>
              <a:t> </a:t>
            </a:r>
            <a:r>
              <a:rPr spc="-70" dirty="0"/>
              <a:t>интерфейса</a:t>
            </a:r>
            <a:r>
              <a:rPr spc="-225" dirty="0"/>
              <a:t> </a:t>
            </a:r>
            <a:r>
              <a:rPr dirty="0"/>
              <a:t>на</a:t>
            </a:r>
            <a:r>
              <a:rPr spc="-190" dirty="0"/>
              <a:t> </a:t>
            </a:r>
            <a:r>
              <a:rPr spc="-10" dirty="0"/>
              <a:t>выбор</a:t>
            </a:r>
          </a:p>
        </p:txBody>
      </p:sp>
      <p:grpSp>
        <p:nvGrpSpPr>
          <p:cNvPr id="33794" name="object 3"/>
          <p:cNvGrpSpPr>
            <a:grpSpLocks/>
          </p:cNvGrpSpPr>
          <p:nvPr/>
        </p:nvGrpSpPr>
        <p:grpSpPr bwMode="auto">
          <a:xfrm>
            <a:off x="5832475" y="1065213"/>
            <a:ext cx="5689600" cy="5414962"/>
            <a:chOff x="5832361" y="1065286"/>
            <a:chExt cx="5689600" cy="5415280"/>
          </a:xfrm>
        </p:grpSpPr>
        <p:pic>
          <p:nvPicPr>
            <p:cNvPr id="33796" name="object 4"/>
            <p:cNvPicPr>
              <a:picLocks noChangeAspect="1" noChangeArrowheads="1"/>
            </p:cNvPicPr>
            <p:nvPr/>
          </p:nvPicPr>
          <p:blipFill>
            <a:blip r:embed="rId2"/>
            <a:srcRect/>
            <a:stretch>
              <a:fillRect/>
            </a:stretch>
          </p:blipFill>
          <p:spPr bwMode="auto">
            <a:xfrm>
              <a:off x="5832361" y="1065286"/>
              <a:ext cx="5689078" cy="5414761"/>
            </a:xfrm>
            <a:prstGeom prst="rect">
              <a:avLst/>
            </a:prstGeom>
            <a:noFill/>
            <a:ln w="9525">
              <a:noFill/>
              <a:miter lim="800000"/>
              <a:headEnd/>
              <a:tailEnd/>
            </a:ln>
          </p:spPr>
        </p:pic>
        <p:pic>
          <p:nvPicPr>
            <p:cNvPr id="33797" name="object 5"/>
            <p:cNvPicPr>
              <a:picLocks noChangeAspect="1" noChangeArrowheads="1"/>
            </p:cNvPicPr>
            <p:nvPr/>
          </p:nvPicPr>
          <p:blipFill>
            <a:blip r:embed="rId3"/>
            <a:srcRect/>
            <a:stretch>
              <a:fillRect/>
            </a:stretch>
          </p:blipFill>
          <p:spPr bwMode="auto">
            <a:xfrm>
              <a:off x="5977001" y="1223962"/>
              <a:ext cx="5283200" cy="5111750"/>
            </a:xfrm>
            <a:prstGeom prst="rect">
              <a:avLst/>
            </a:prstGeom>
            <a:noFill/>
            <a:ln w="9525">
              <a:noFill/>
              <a:miter lim="800000"/>
              <a:headEnd/>
              <a:tailEnd/>
            </a:ln>
          </p:spPr>
        </p:pic>
      </p:grpSp>
      <p:sp>
        <p:nvSpPr>
          <p:cNvPr id="6" name="object 6"/>
          <p:cNvSpPr txBox="1"/>
          <p:nvPr/>
        </p:nvSpPr>
        <p:spPr>
          <a:xfrm>
            <a:off x="295275" y="1384300"/>
            <a:ext cx="5316538" cy="3419475"/>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Новый легкий интерфейс ЭДО переводится в финальный статус (до этого был тестовый)</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Выйдет в начале октября</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Предыдущий интерфейс также остается и будет поддерживаться и развиваться параллельно</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При первом запуске ЭДО появится окно выбора интерфейса – легкий или функциональный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2363" y="361950"/>
            <a:ext cx="3871912" cy="466725"/>
          </a:xfrm>
        </p:spPr>
        <p:txBody>
          <a:bodyPr tIns="13335" rtlCol="0"/>
          <a:lstStyle/>
          <a:p>
            <a:pPr marL="12700" eaLnBrk="1" fontAlgn="auto" hangingPunct="1">
              <a:spcBef>
                <a:spcPts val="105"/>
              </a:spcBef>
              <a:spcAft>
                <a:spcPts val="0"/>
              </a:spcAft>
              <a:defRPr/>
            </a:pPr>
            <a:r>
              <a:rPr spc="-65" dirty="0"/>
              <a:t>Легкий</a:t>
            </a:r>
            <a:r>
              <a:rPr spc="-170" dirty="0"/>
              <a:t> </a:t>
            </a:r>
            <a:r>
              <a:rPr spc="-90" dirty="0"/>
              <a:t>интерфейс</a:t>
            </a:r>
            <a:r>
              <a:rPr spc="-190" dirty="0"/>
              <a:t> </a:t>
            </a:r>
            <a:r>
              <a:rPr spc="50" dirty="0"/>
              <a:t>ЭДО</a:t>
            </a:r>
          </a:p>
        </p:txBody>
      </p:sp>
      <p:sp>
        <p:nvSpPr>
          <p:cNvPr id="3" name="object 3"/>
          <p:cNvSpPr txBox="1"/>
          <p:nvPr/>
        </p:nvSpPr>
        <p:spPr>
          <a:xfrm>
            <a:off x="295275" y="1320800"/>
            <a:ext cx="10798175" cy="1166813"/>
          </a:xfrm>
          <a:prstGeom prst="rect">
            <a:avLst/>
          </a:prstGeom>
        </p:spPr>
        <p:txBody>
          <a:bodyPr lIns="0" tIns="76200" rIns="0" bIns="0">
            <a:spAutoFit/>
          </a:bodyPr>
          <a:lstStyle/>
          <a:p>
            <a:pPr marL="356235" indent="-343535" fontAlgn="auto">
              <a:spcBef>
                <a:spcPts val="600"/>
              </a:spcBef>
              <a:spcAft>
                <a:spcPts val="0"/>
              </a:spcAft>
              <a:buClr>
                <a:srgbClr val="CC0000"/>
              </a:buClr>
              <a:buFontTx/>
              <a:buChar char="•"/>
              <a:tabLst>
                <a:tab pos="356235" algn="l"/>
              </a:tabLst>
              <a:defRPr/>
            </a:pPr>
            <a:r>
              <a:rPr sz="2100" kern="0" spc="-45" dirty="0">
                <a:solidFill>
                  <a:sysClr val="windowText" lastClr="000000"/>
                </a:solidFill>
                <a:latin typeface="Tahoma"/>
                <a:cs typeface="Tahoma"/>
              </a:rPr>
              <a:t>Оптимален</a:t>
            </a:r>
            <a:r>
              <a:rPr sz="2100" kern="0" spc="-125" dirty="0">
                <a:solidFill>
                  <a:sysClr val="windowText" lastClr="000000"/>
                </a:solidFill>
                <a:latin typeface="Tahoma"/>
                <a:cs typeface="Tahoma"/>
              </a:rPr>
              <a:t> </a:t>
            </a:r>
            <a:r>
              <a:rPr sz="2100" kern="0" spc="-120" dirty="0">
                <a:solidFill>
                  <a:sysClr val="windowText" lastClr="000000"/>
                </a:solidFill>
                <a:latin typeface="Tahoma"/>
                <a:cs typeface="Tahoma"/>
              </a:rPr>
              <a:t>для</a:t>
            </a:r>
            <a:r>
              <a:rPr sz="2100" kern="0" spc="-110" dirty="0">
                <a:solidFill>
                  <a:sysClr val="windowText" lastClr="000000"/>
                </a:solidFill>
                <a:latin typeface="Tahoma"/>
                <a:cs typeface="Tahoma"/>
              </a:rPr>
              <a:t> </a:t>
            </a:r>
            <a:r>
              <a:rPr sz="2100" kern="0" spc="-65" dirty="0">
                <a:solidFill>
                  <a:sysClr val="windowText" lastClr="000000"/>
                </a:solidFill>
                <a:latin typeface="Tahoma"/>
                <a:cs typeface="Tahoma"/>
              </a:rPr>
              <a:t>большинства</a:t>
            </a:r>
            <a:r>
              <a:rPr sz="2100" kern="0" spc="-105" dirty="0">
                <a:solidFill>
                  <a:sysClr val="windowText" lastClr="000000"/>
                </a:solidFill>
                <a:latin typeface="Tahoma"/>
                <a:cs typeface="Tahoma"/>
              </a:rPr>
              <a:t> </a:t>
            </a:r>
            <a:r>
              <a:rPr sz="2100" kern="0" spc="-10" dirty="0">
                <a:solidFill>
                  <a:sysClr val="windowText" lastClr="000000"/>
                </a:solidFill>
                <a:latin typeface="Tahoma"/>
                <a:cs typeface="Tahoma"/>
              </a:rPr>
              <a:t>случаев</a:t>
            </a:r>
            <a:endParaRPr sz="2100" kern="0">
              <a:solidFill>
                <a:sysClr val="windowText" lastClr="000000"/>
              </a:solidFill>
              <a:latin typeface="Tahoma"/>
              <a:cs typeface="Tahoma"/>
            </a:endParaRPr>
          </a:p>
          <a:p>
            <a:pPr marL="356235" indent="-343535" fontAlgn="auto">
              <a:spcBef>
                <a:spcPts val="505"/>
              </a:spcBef>
              <a:spcAft>
                <a:spcPts val="0"/>
              </a:spcAft>
              <a:buClr>
                <a:srgbClr val="CC0000"/>
              </a:buClr>
              <a:buFontTx/>
              <a:buChar char="•"/>
              <a:tabLst>
                <a:tab pos="356235" algn="l"/>
              </a:tabLst>
              <a:defRPr/>
            </a:pPr>
            <a:r>
              <a:rPr sz="2100" kern="0" spc="-20" dirty="0">
                <a:solidFill>
                  <a:sysClr val="windowText" lastClr="000000"/>
                </a:solidFill>
                <a:latin typeface="Tahoma"/>
                <a:cs typeface="Tahoma"/>
              </a:rPr>
              <a:t>Подходит</a:t>
            </a:r>
            <a:r>
              <a:rPr sz="2100" kern="0" spc="-120" dirty="0">
                <a:solidFill>
                  <a:sysClr val="windowText" lastClr="000000"/>
                </a:solidFill>
                <a:latin typeface="Tahoma"/>
                <a:cs typeface="Tahoma"/>
              </a:rPr>
              <a:t> для</a:t>
            </a:r>
            <a:r>
              <a:rPr sz="2100" kern="0" spc="-114" dirty="0">
                <a:solidFill>
                  <a:sysClr val="windowText" lastClr="000000"/>
                </a:solidFill>
                <a:latin typeface="Tahoma"/>
                <a:cs typeface="Tahoma"/>
              </a:rPr>
              <a:t> </a:t>
            </a:r>
            <a:r>
              <a:rPr sz="2100" kern="0" spc="-50" dirty="0">
                <a:solidFill>
                  <a:sysClr val="windowText" lastClr="000000"/>
                </a:solidFill>
                <a:latin typeface="Tahoma"/>
                <a:cs typeface="Tahoma"/>
              </a:rPr>
              <a:t>беглого</a:t>
            </a:r>
            <a:r>
              <a:rPr sz="2100" kern="0" spc="-120" dirty="0">
                <a:solidFill>
                  <a:sysClr val="windowText" lastClr="000000"/>
                </a:solidFill>
                <a:latin typeface="Tahoma"/>
                <a:cs typeface="Tahoma"/>
              </a:rPr>
              <a:t> </a:t>
            </a:r>
            <a:r>
              <a:rPr sz="2100" kern="0" dirty="0">
                <a:solidFill>
                  <a:sysClr val="windowText" lastClr="000000"/>
                </a:solidFill>
                <a:latin typeface="Tahoma"/>
                <a:cs typeface="Tahoma"/>
              </a:rPr>
              <a:t>разбора</a:t>
            </a:r>
            <a:r>
              <a:rPr sz="2100" kern="0" spc="-110" dirty="0">
                <a:solidFill>
                  <a:sysClr val="windowText" lastClr="000000"/>
                </a:solidFill>
                <a:latin typeface="Tahoma"/>
                <a:cs typeface="Tahoma"/>
              </a:rPr>
              <a:t> </a:t>
            </a:r>
            <a:r>
              <a:rPr sz="2100" kern="0" spc="-25" dirty="0">
                <a:solidFill>
                  <a:sysClr val="windowText" lastClr="000000"/>
                </a:solidFill>
                <a:latin typeface="Tahoma"/>
                <a:cs typeface="Tahoma"/>
              </a:rPr>
              <a:t>потока</a:t>
            </a:r>
            <a:r>
              <a:rPr sz="2100" kern="0" spc="-95" dirty="0">
                <a:solidFill>
                  <a:sysClr val="windowText" lastClr="000000"/>
                </a:solidFill>
                <a:latin typeface="Tahoma"/>
                <a:cs typeface="Tahoma"/>
              </a:rPr>
              <a:t> </a:t>
            </a:r>
            <a:r>
              <a:rPr sz="2100" kern="0" spc="-10" dirty="0">
                <a:solidFill>
                  <a:sysClr val="windowText" lastClr="000000"/>
                </a:solidFill>
                <a:latin typeface="Tahoma"/>
                <a:cs typeface="Tahoma"/>
              </a:rPr>
              <a:t>входящих</a:t>
            </a:r>
            <a:r>
              <a:rPr sz="2100" kern="0" spc="-120" dirty="0">
                <a:solidFill>
                  <a:sysClr val="windowText" lastClr="000000"/>
                </a:solidFill>
                <a:latin typeface="Tahoma"/>
                <a:cs typeface="Tahoma"/>
              </a:rPr>
              <a:t> </a:t>
            </a:r>
            <a:r>
              <a:rPr sz="2100" kern="0" spc="-20" dirty="0">
                <a:solidFill>
                  <a:sysClr val="windowText" lastClr="000000"/>
                </a:solidFill>
                <a:latin typeface="Tahoma"/>
                <a:cs typeface="Tahoma"/>
              </a:rPr>
              <a:t>и</a:t>
            </a:r>
            <a:r>
              <a:rPr sz="2100" kern="0" spc="-110" dirty="0">
                <a:solidFill>
                  <a:sysClr val="windowText" lastClr="000000"/>
                </a:solidFill>
                <a:latin typeface="Tahoma"/>
                <a:cs typeface="Tahoma"/>
              </a:rPr>
              <a:t> </a:t>
            </a:r>
            <a:r>
              <a:rPr sz="2100" kern="0" spc="-10" dirty="0">
                <a:solidFill>
                  <a:sysClr val="windowText" lastClr="000000"/>
                </a:solidFill>
                <a:latin typeface="Tahoma"/>
                <a:cs typeface="Tahoma"/>
              </a:rPr>
              <a:t>исходящих</a:t>
            </a:r>
            <a:r>
              <a:rPr sz="2100" kern="0" spc="-120" dirty="0">
                <a:solidFill>
                  <a:sysClr val="windowText" lastClr="000000"/>
                </a:solidFill>
                <a:latin typeface="Tahoma"/>
                <a:cs typeface="Tahoma"/>
              </a:rPr>
              <a:t> </a:t>
            </a:r>
            <a:r>
              <a:rPr sz="2100" kern="0" spc="-10" dirty="0">
                <a:solidFill>
                  <a:sysClr val="windowText" lastClr="000000"/>
                </a:solidFill>
                <a:latin typeface="Tahoma"/>
                <a:cs typeface="Tahoma"/>
              </a:rPr>
              <a:t>документов</a:t>
            </a:r>
            <a:endParaRPr sz="2100" kern="0">
              <a:solidFill>
                <a:sysClr val="windowText" lastClr="000000"/>
              </a:solidFill>
              <a:latin typeface="Tahoma"/>
              <a:cs typeface="Tahoma"/>
            </a:endParaRPr>
          </a:p>
          <a:p>
            <a:pPr marL="355600" indent="-342900" fontAlgn="auto">
              <a:spcBef>
                <a:spcPts val="509"/>
              </a:spcBef>
              <a:spcAft>
                <a:spcPts val="0"/>
              </a:spcAft>
              <a:buClr>
                <a:srgbClr val="CC0000"/>
              </a:buClr>
              <a:buFontTx/>
              <a:buChar char="•"/>
              <a:tabLst>
                <a:tab pos="355600" algn="l"/>
              </a:tabLst>
              <a:defRPr/>
            </a:pPr>
            <a:r>
              <a:rPr sz="2100" kern="0" spc="-65" dirty="0">
                <a:solidFill>
                  <a:sysClr val="windowText" lastClr="000000"/>
                </a:solidFill>
                <a:latin typeface="Tahoma"/>
                <a:cs typeface="Tahoma"/>
              </a:rPr>
              <a:t>Несмотря</a:t>
            </a:r>
            <a:r>
              <a:rPr sz="2100" kern="0" spc="-114" dirty="0">
                <a:solidFill>
                  <a:sysClr val="windowText" lastClr="000000"/>
                </a:solidFill>
                <a:latin typeface="Tahoma"/>
                <a:cs typeface="Tahoma"/>
              </a:rPr>
              <a:t> </a:t>
            </a:r>
            <a:r>
              <a:rPr sz="2100" kern="0" dirty="0">
                <a:solidFill>
                  <a:sysClr val="windowText" lastClr="000000"/>
                </a:solidFill>
                <a:latin typeface="Tahoma"/>
                <a:cs typeface="Tahoma"/>
              </a:rPr>
              <a:t>на</a:t>
            </a:r>
            <a:r>
              <a:rPr sz="2100" kern="0" spc="-135" dirty="0">
                <a:solidFill>
                  <a:sysClr val="windowText" lastClr="000000"/>
                </a:solidFill>
                <a:latin typeface="Tahoma"/>
                <a:cs typeface="Tahoma"/>
              </a:rPr>
              <a:t> </a:t>
            </a:r>
            <a:r>
              <a:rPr sz="2100" kern="0" spc="-70" dirty="0">
                <a:solidFill>
                  <a:sysClr val="windowText" lastClr="000000"/>
                </a:solidFill>
                <a:latin typeface="Tahoma"/>
                <a:cs typeface="Tahoma"/>
              </a:rPr>
              <a:t>внешнюю</a:t>
            </a:r>
            <a:r>
              <a:rPr sz="2100" kern="0" spc="-120" dirty="0">
                <a:solidFill>
                  <a:sysClr val="windowText" lastClr="000000"/>
                </a:solidFill>
                <a:latin typeface="Tahoma"/>
                <a:cs typeface="Tahoma"/>
              </a:rPr>
              <a:t> </a:t>
            </a:r>
            <a:r>
              <a:rPr sz="2100" kern="0" spc="-60" dirty="0">
                <a:solidFill>
                  <a:sysClr val="windowText" lastClr="000000"/>
                </a:solidFill>
                <a:latin typeface="Tahoma"/>
                <a:cs typeface="Tahoma"/>
              </a:rPr>
              <a:t>простоту</a:t>
            </a:r>
            <a:r>
              <a:rPr sz="2100" kern="0" spc="-125" dirty="0">
                <a:solidFill>
                  <a:sysClr val="windowText" lastClr="000000"/>
                </a:solidFill>
                <a:latin typeface="Tahoma"/>
                <a:cs typeface="Tahoma"/>
              </a:rPr>
              <a:t> </a:t>
            </a:r>
            <a:r>
              <a:rPr sz="2100" kern="0" spc="-70" dirty="0">
                <a:solidFill>
                  <a:sysClr val="windowText" lastClr="000000"/>
                </a:solidFill>
                <a:latin typeface="Tahoma"/>
                <a:cs typeface="Tahoma"/>
              </a:rPr>
              <a:t>имеет</a:t>
            </a:r>
            <a:r>
              <a:rPr sz="2100" kern="0" spc="-120" dirty="0">
                <a:solidFill>
                  <a:sysClr val="windowText" lastClr="000000"/>
                </a:solidFill>
                <a:latin typeface="Tahoma"/>
                <a:cs typeface="Tahoma"/>
              </a:rPr>
              <a:t> </a:t>
            </a:r>
            <a:r>
              <a:rPr sz="2100" kern="0" spc="-85" dirty="0">
                <a:solidFill>
                  <a:sysClr val="windowText" lastClr="000000"/>
                </a:solidFill>
                <a:latin typeface="Tahoma"/>
                <a:cs typeface="Tahoma"/>
              </a:rPr>
              <a:t>почти</a:t>
            </a:r>
            <a:r>
              <a:rPr sz="2100" kern="0" spc="-145" dirty="0">
                <a:solidFill>
                  <a:sysClr val="windowText" lastClr="000000"/>
                </a:solidFill>
                <a:latin typeface="Tahoma"/>
                <a:cs typeface="Tahoma"/>
              </a:rPr>
              <a:t> </a:t>
            </a:r>
            <a:r>
              <a:rPr sz="2100" kern="0" spc="-95" dirty="0">
                <a:solidFill>
                  <a:sysClr val="windowText" lastClr="000000"/>
                </a:solidFill>
                <a:latin typeface="Tahoma"/>
                <a:cs typeface="Tahoma"/>
              </a:rPr>
              <a:t>весь</a:t>
            </a:r>
            <a:r>
              <a:rPr sz="2100" kern="0" spc="-114" dirty="0">
                <a:solidFill>
                  <a:sysClr val="windowText" lastClr="000000"/>
                </a:solidFill>
                <a:latin typeface="Tahoma"/>
                <a:cs typeface="Tahoma"/>
              </a:rPr>
              <a:t> </a:t>
            </a:r>
            <a:r>
              <a:rPr sz="2100" kern="0" spc="-10" dirty="0">
                <a:solidFill>
                  <a:sysClr val="windowText" lastClr="000000"/>
                </a:solidFill>
                <a:latin typeface="Tahoma"/>
                <a:cs typeface="Tahoma"/>
              </a:rPr>
              <a:t>функционал</a:t>
            </a:r>
            <a:endParaRPr sz="2100" kern="0">
              <a:solidFill>
                <a:sysClr val="windowText" lastClr="000000"/>
              </a:solidFill>
              <a:latin typeface="Tahoma"/>
              <a:cs typeface="Tahoma"/>
            </a:endParaRPr>
          </a:p>
        </p:txBody>
      </p:sp>
      <p:grpSp>
        <p:nvGrpSpPr>
          <p:cNvPr id="34819" name="object 4"/>
          <p:cNvGrpSpPr>
            <a:grpSpLocks/>
          </p:cNvGrpSpPr>
          <p:nvPr/>
        </p:nvGrpSpPr>
        <p:grpSpPr bwMode="auto">
          <a:xfrm>
            <a:off x="1687513" y="2589213"/>
            <a:ext cx="8216900" cy="3886200"/>
            <a:chOff x="1687077" y="2589275"/>
            <a:chExt cx="8217534" cy="3886200"/>
          </a:xfrm>
        </p:grpSpPr>
        <p:pic>
          <p:nvPicPr>
            <p:cNvPr id="34820" name="object 5"/>
            <p:cNvPicPr>
              <a:picLocks noChangeAspect="1" noChangeArrowheads="1"/>
            </p:cNvPicPr>
            <p:nvPr/>
          </p:nvPicPr>
          <p:blipFill>
            <a:blip r:embed="rId2"/>
            <a:srcRect/>
            <a:stretch>
              <a:fillRect/>
            </a:stretch>
          </p:blipFill>
          <p:spPr bwMode="auto">
            <a:xfrm>
              <a:off x="1687077" y="2589275"/>
              <a:ext cx="8217394" cy="3886200"/>
            </a:xfrm>
            <a:prstGeom prst="rect">
              <a:avLst/>
            </a:prstGeom>
            <a:noFill/>
            <a:ln w="9525">
              <a:noFill/>
              <a:miter lim="800000"/>
              <a:headEnd/>
              <a:tailEnd/>
            </a:ln>
          </p:spPr>
        </p:pic>
        <p:pic>
          <p:nvPicPr>
            <p:cNvPr id="34821" name="object 6"/>
            <p:cNvPicPr>
              <a:picLocks noChangeAspect="1" noChangeArrowheads="1"/>
            </p:cNvPicPr>
            <p:nvPr/>
          </p:nvPicPr>
          <p:blipFill>
            <a:blip r:embed="rId3"/>
            <a:srcRect/>
            <a:stretch>
              <a:fillRect/>
            </a:stretch>
          </p:blipFill>
          <p:spPr bwMode="auto">
            <a:xfrm>
              <a:off x="1831975" y="2747962"/>
              <a:ext cx="7702550" cy="3371850"/>
            </a:xfrm>
            <a:prstGeom prst="rect">
              <a:avLst/>
            </a:prstGeom>
            <a:noFill/>
            <a:ln w="9525">
              <a:noFill/>
              <a:miter lim="800000"/>
              <a:headEnd/>
              <a:tailEn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98043" rtlCol="0"/>
          <a:lstStyle/>
          <a:p>
            <a:pPr marL="83820" eaLnBrk="1" fontAlgn="auto" hangingPunct="1">
              <a:spcBef>
                <a:spcPts val="105"/>
              </a:spcBef>
              <a:spcAft>
                <a:spcPts val="0"/>
              </a:spcAft>
              <a:defRPr/>
            </a:pPr>
            <a:r>
              <a:rPr spc="-55" dirty="0"/>
              <a:t>Контроль</a:t>
            </a:r>
            <a:r>
              <a:rPr spc="-195" dirty="0"/>
              <a:t> </a:t>
            </a:r>
            <a:r>
              <a:rPr spc="-114" dirty="0"/>
              <a:t>состояния</a:t>
            </a:r>
            <a:r>
              <a:rPr spc="-185" dirty="0"/>
              <a:t> </a:t>
            </a:r>
            <a:r>
              <a:rPr spc="-10" dirty="0"/>
              <a:t>входящих</a:t>
            </a:r>
            <a:r>
              <a:rPr spc="-185" dirty="0"/>
              <a:t> </a:t>
            </a:r>
            <a:r>
              <a:rPr spc="-35" dirty="0"/>
              <a:t>документов</a:t>
            </a:r>
          </a:p>
        </p:txBody>
      </p:sp>
      <p:grpSp>
        <p:nvGrpSpPr>
          <p:cNvPr id="35842" name="object 3"/>
          <p:cNvGrpSpPr>
            <a:grpSpLocks/>
          </p:cNvGrpSpPr>
          <p:nvPr/>
        </p:nvGrpSpPr>
        <p:grpSpPr bwMode="auto">
          <a:xfrm>
            <a:off x="939800" y="1489075"/>
            <a:ext cx="9547225" cy="4575175"/>
            <a:chOff x="940308" y="1488943"/>
            <a:chExt cx="9546590" cy="4575175"/>
          </a:xfrm>
        </p:grpSpPr>
        <p:pic>
          <p:nvPicPr>
            <p:cNvPr id="35843" name="object 4"/>
            <p:cNvPicPr>
              <a:picLocks noChangeAspect="1" noChangeArrowheads="1"/>
            </p:cNvPicPr>
            <p:nvPr/>
          </p:nvPicPr>
          <p:blipFill>
            <a:blip r:embed="rId2"/>
            <a:srcRect/>
            <a:stretch>
              <a:fillRect/>
            </a:stretch>
          </p:blipFill>
          <p:spPr bwMode="auto">
            <a:xfrm>
              <a:off x="940308" y="1488943"/>
              <a:ext cx="9546336" cy="4575057"/>
            </a:xfrm>
            <a:prstGeom prst="rect">
              <a:avLst/>
            </a:prstGeom>
            <a:noFill/>
            <a:ln w="9525">
              <a:noFill/>
              <a:miter lim="800000"/>
              <a:headEnd/>
              <a:tailEnd/>
            </a:ln>
          </p:spPr>
        </p:pic>
        <p:pic>
          <p:nvPicPr>
            <p:cNvPr id="35844" name="object 5"/>
            <p:cNvPicPr>
              <a:picLocks noChangeAspect="1" noChangeArrowheads="1"/>
            </p:cNvPicPr>
            <p:nvPr/>
          </p:nvPicPr>
          <p:blipFill>
            <a:blip r:embed="rId3"/>
            <a:srcRect/>
            <a:stretch>
              <a:fillRect/>
            </a:stretch>
          </p:blipFill>
          <p:spPr bwMode="auto">
            <a:xfrm>
              <a:off x="1084262" y="1584324"/>
              <a:ext cx="9258300" cy="4384675"/>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2363" y="361950"/>
            <a:ext cx="7710487" cy="454025"/>
          </a:xfrm>
        </p:spPr>
        <p:txBody>
          <a:bodyPr tIns="13335" rtlCol="0"/>
          <a:lstStyle/>
          <a:p>
            <a:pPr marL="12700" eaLnBrk="1" fontAlgn="auto" hangingPunct="1">
              <a:spcBef>
                <a:spcPts val="105"/>
              </a:spcBef>
              <a:spcAft>
                <a:spcPts val="0"/>
              </a:spcAft>
              <a:defRPr/>
            </a:pPr>
            <a:r>
              <a:rPr spc="-25" dirty="0"/>
              <a:t>Форматы</a:t>
            </a:r>
            <a:r>
              <a:rPr spc="-175" dirty="0"/>
              <a:t> </a:t>
            </a:r>
            <a:r>
              <a:rPr spc="-60" dirty="0"/>
              <a:t>электронных</a:t>
            </a:r>
            <a:r>
              <a:rPr spc="-195" dirty="0"/>
              <a:t> </a:t>
            </a:r>
            <a:r>
              <a:rPr spc="-35" dirty="0"/>
              <a:t>документов</a:t>
            </a:r>
          </a:p>
        </p:txBody>
      </p:sp>
      <p:sp>
        <p:nvSpPr>
          <p:cNvPr id="3" name="object 3"/>
          <p:cNvSpPr txBox="1"/>
          <p:nvPr/>
        </p:nvSpPr>
        <p:spPr>
          <a:xfrm>
            <a:off x="350838" y="915988"/>
            <a:ext cx="6488112" cy="5403850"/>
          </a:xfrm>
          <a:prstGeom prst="rect">
            <a:avLst/>
          </a:prstGeom>
        </p:spPr>
        <p:txBody>
          <a:bodyPr lIns="0" tIns="55244" rIns="0" bIns="0">
            <a:spAutoFit/>
          </a:bodyPr>
          <a:lstStyle/>
          <a:p>
            <a:pPr marL="354965" indent="-342265" fontAlgn="auto">
              <a:spcBef>
                <a:spcPts val="434"/>
              </a:spcBef>
              <a:spcAft>
                <a:spcPts val="0"/>
              </a:spcAft>
              <a:buClr>
                <a:srgbClr val="CC0000"/>
              </a:buClr>
              <a:buFontTx/>
              <a:buChar char="•"/>
              <a:tabLst>
                <a:tab pos="354965" algn="l"/>
              </a:tabLst>
              <a:defRPr/>
            </a:pPr>
            <a:r>
              <a:rPr sz="1400" kern="0" spc="-50" dirty="0">
                <a:solidFill>
                  <a:sysClr val="windowText" lastClr="000000"/>
                </a:solidFill>
                <a:latin typeface="Tahoma"/>
                <a:cs typeface="Tahoma"/>
              </a:rPr>
              <a:t>Торговая</a:t>
            </a:r>
            <a:r>
              <a:rPr sz="1400" kern="0" spc="30" dirty="0">
                <a:solidFill>
                  <a:sysClr val="windowText" lastClr="000000"/>
                </a:solidFill>
                <a:latin typeface="Tahoma"/>
                <a:cs typeface="Tahoma"/>
              </a:rPr>
              <a:t> </a:t>
            </a:r>
            <a:r>
              <a:rPr sz="1400" kern="0" spc="-20" dirty="0">
                <a:solidFill>
                  <a:sysClr val="windowText" lastClr="000000"/>
                </a:solidFill>
                <a:latin typeface="Tahoma"/>
                <a:cs typeface="Tahoma"/>
              </a:rPr>
              <a:t>операция</a:t>
            </a:r>
            <a:r>
              <a:rPr sz="1400" kern="0" spc="-5"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6/172@)</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dirty="0">
                <a:solidFill>
                  <a:sysClr val="windowText" lastClr="000000"/>
                </a:solidFill>
                <a:latin typeface="Tahoma"/>
                <a:cs typeface="Tahoma"/>
              </a:rPr>
              <a:t>Приемка-</a:t>
            </a:r>
            <a:r>
              <a:rPr sz="1400" kern="0" spc="-30" dirty="0">
                <a:solidFill>
                  <a:sysClr val="windowText" lastClr="000000"/>
                </a:solidFill>
                <a:latin typeface="Tahoma"/>
                <a:cs typeface="Tahoma"/>
              </a:rPr>
              <a:t>сдача</a:t>
            </a:r>
            <a:r>
              <a:rPr sz="1400" kern="0" spc="-70" dirty="0">
                <a:solidFill>
                  <a:sysClr val="windowText" lastClr="000000"/>
                </a:solidFill>
                <a:latin typeface="Tahoma"/>
                <a:cs typeface="Tahoma"/>
              </a:rPr>
              <a:t> </a:t>
            </a:r>
            <a:r>
              <a:rPr sz="1400" kern="0" dirty="0">
                <a:solidFill>
                  <a:sysClr val="windowText" lastClr="000000"/>
                </a:solidFill>
                <a:latin typeface="Tahoma"/>
                <a:cs typeface="Tahoma"/>
              </a:rPr>
              <a:t>работ</a:t>
            </a:r>
            <a:r>
              <a:rPr sz="1400" kern="0" spc="5"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6/172@)</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35" dirty="0">
                <a:solidFill>
                  <a:sysClr val="windowText" lastClr="000000"/>
                </a:solidFill>
                <a:latin typeface="Tahoma"/>
                <a:cs typeface="Tahoma"/>
              </a:rPr>
              <a:t>Документ</a:t>
            </a:r>
            <a:r>
              <a:rPr sz="1400" kern="0" spc="-70" dirty="0">
                <a:solidFill>
                  <a:sysClr val="windowText" lastClr="000000"/>
                </a:solidFill>
                <a:latin typeface="Tahoma"/>
                <a:cs typeface="Tahoma"/>
              </a:rPr>
              <a:t> </a:t>
            </a:r>
            <a:r>
              <a:rPr sz="1400" kern="0" dirty="0">
                <a:solidFill>
                  <a:sysClr val="windowText" lastClr="000000"/>
                </a:solidFill>
                <a:latin typeface="Tahoma"/>
                <a:cs typeface="Tahoma"/>
              </a:rPr>
              <a:t>о</a:t>
            </a:r>
            <a:r>
              <a:rPr sz="1400" kern="0" spc="-25" dirty="0">
                <a:solidFill>
                  <a:sysClr val="windowText" lastClr="000000"/>
                </a:solidFill>
                <a:latin typeface="Tahoma"/>
                <a:cs typeface="Tahoma"/>
              </a:rPr>
              <a:t> приемке</a:t>
            </a:r>
            <a:r>
              <a:rPr sz="1400" kern="0" spc="-80" dirty="0">
                <a:solidFill>
                  <a:sysClr val="windowText" lastClr="000000"/>
                </a:solidFill>
                <a:latin typeface="Tahoma"/>
                <a:cs typeface="Tahoma"/>
              </a:rPr>
              <a:t> </a:t>
            </a:r>
            <a:r>
              <a:rPr sz="1400" kern="0" spc="-10" dirty="0">
                <a:solidFill>
                  <a:sysClr val="windowText" lastClr="000000"/>
                </a:solidFill>
                <a:latin typeface="Tahoma"/>
                <a:cs typeface="Tahoma"/>
              </a:rPr>
              <a:t>и</a:t>
            </a:r>
            <a:r>
              <a:rPr sz="1400" kern="0" spc="-45" dirty="0">
                <a:solidFill>
                  <a:sysClr val="windowText" lastClr="000000"/>
                </a:solidFill>
                <a:latin typeface="Tahoma"/>
                <a:cs typeface="Tahoma"/>
              </a:rPr>
              <a:t> </a:t>
            </a:r>
            <a:r>
              <a:rPr sz="1400" kern="0" spc="-10" dirty="0">
                <a:solidFill>
                  <a:sysClr val="windowText" lastClr="000000"/>
                </a:solidFill>
                <a:latin typeface="Tahoma"/>
                <a:cs typeface="Tahoma"/>
              </a:rPr>
              <a:t>расхождениях</a:t>
            </a:r>
            <a:r>
              <a:rPr sz="1400" kern="0" spc="-65"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15/423@)</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10" dirty="0">
                <a:solidFill>
                  <a:sysClr val="windowText" lastClr="000000"/>
                </a:solidFill>
                <a:latin typeface="Tahoma"/>
                <a:cs typeface="Tahoma"/>
              </a:rPr>
              <a:t>Передача</a:t>
            </a:r>
            <a:r>
              <a:rPr sz="1400" kern="0" spc="-45" dirty="0">
                <a:solidFill>
                  <a:sysClr val="windowText" lastClr="000000"/>
                </a:solidFill>
                <a:latin typeface="Tahoma"/>
                <a:cs typeface="Tahoma"/>
              </a:rPr>
              <a:t> </a:t>
            </a:r>
            <a:r>
              <a:rPr sz="1400" kern="0" spc="-40" dirty="0">
                <a:solidFill>
                  <a:sysClr val="windowText" lastClr="000000"/>
                </a:solidFill>
                <a:latin typeface="Tahoma"/>
                <a:cs typeface="Tahoma"/>
              </a:rPr>
              <a:t>результатов </a:t>
            </a:r>
            <a:r>
              <a:rPr sz="1400" kern="0" spc="-10" dirty="0">
                <a:solidFill>
                  <a:sysClr val="windowText" lastClr="000000"/>
                </a:solidFill>
                <a:latin typeface="Tahoma"/>
                <a:cs typeface="Tahoma"/>
              </a:rPr>
              <a:t>работ</a:t>
            </a:r>
            <a:r>
              <a:rPr sz="1400" kern="0" spc="5"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10/552@)</a:t>
            </a:r>
            <a:endParaRPr sz="1400" kern="0">
              <a:solidFill>
                <a:sysClr val="windowText" lastClr="000000"/>
              </a:solidFill>
              <a:latin typeface="Tahoma"/>
              <a:cs typeface="Tahoma"/>
            </a:endParaRPr>
          </a:p>
          <a:p>
            <a:pPr marL="354965" indent="-342265" fontAlgn="auto">
              <a:spcBef>
                <a:spcPts val="340"/>
              </a:spcBef>
              <a:spcAft>
                <a:spcPts val="0"/>
              </a:spcAft>
              <a:buClr>
                <a:srgbClr val="CC0000"/>
              </a:buClr>
              <a:buFontTx/>
              <a:buChar char="•"/>
              <a:tabLst>
                <a:tab pos="354965" algn="l"/>
              </a:tabLst>
              <a:defRPr/>
            </a:pPr>
            <a:r>
              <a:rPr sz="1400" kern="0" spc="-10" dirty="0">
                <a:solidFill>
                  <a:sysClr val="windowText" lastClr="000000"/>
                </a:solidFill>
                <a:latin typeface="Tahoma"/>
                <a:cs typeface="Tahoma"/>
              </a:rPr>
              <a:t>Передача</a:t>
            </a:r>
            <a:r>
              <a:rPr sz="1400" kern="0" spc="-40" dirty="0">
                <a:solidFill>
                  <a:sysClr val="windowText" lastClr="000000"/>
                </a:solidFill>
                <a:latin typeface="Tahoma"/>
                <a:cs typeface="Tahoma"/>
              </a:rPr>
              <a:t> </a:t>
            </a:r>
            <a:r>
              <a:rPr sz="1400" kern="0" spc="-35" dirty="0">
                <a:solidFill>
                  <a:sysClr val="windowText" lastClr="000000"/>
                </a:solidFill>
                <a:latin typeface="Tahoma"/>
                <a:cs typeface="Tahoma"/>
              </a:rPr>
              <a:t>товаров</a:t>
            </a:r>
            <a:r>
              <a:rPr sz="1400" kern="0" spc="15"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10/551@)</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25" dirty="0">
                <a:solidFill>
                  <a:sysClr val="windowText" lastClr="000000"/>
                </a:solidFill>
                <a:latin typeface="Tahoma"/>
                <a:cs typeface="Tahoma"/>
              </a:rPr>
              <a:t>Корректировочный</a:t>
            </a:r>
            <a:r>
              <a:rPr sz="1400" kern="0" spc="-40" dirty="0">
                <a:solidFill>
                  <a:sysClr val="windowText" lastClr="000000"/>
                </a:solidFill>
                <a:latin typeface="Tahoma"/>
                <a:cs typeface="Tahoma"/>
              </a:rPr>
              <a:t> </a:t>
            </a:r>
            <a:r>
              <a:rPr sz="1400" kern="0" spc="-35" dirty="0">
                <a:solidFill>
                  <a:sysClr val="windowText" lastClr="000000"/>
                </a:solidFill>
                <a:latin typeface="Tahoma"/>
                <a:cs typeface="Tahoma"/>
              </a:rPr>
              <a:t>документ</a:t>
            </a:r>
            <a:r>
              <a:rPr sz="1400" kern="0" spc="-55" dirty="0">
                <a:solidFill>
                  <a:sysClr val="windowText" lastClr="000000"/>
                </a:solidFill>
                <a:latin typeface="Tahoma"/>
                <a:cs typeface="Tahoma"/>
              </a:rPr>
              <a:t> </a:t>
            </a:r>
            <a:r>
              <a:rPr sz="1400" kern="0" spc="-20" dirty="0">
                <a:solidFill>
                  <a:sysClr val="windowText" lastClr="000000"/>
                </a:solidFill>
                <a:latin typeface="Tahoma"/>
                <a:cs typeface="Tahoma"/>
              </a:rPr>
              <a:t>(1С)</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10" dirty="0">
                <a:solidFill>
                  <a:sysClr val="windowText" lastClr="000000"/>
                </a:solidFill>
                <a:latin typeface="Tahoma"/>
                <a:cs typeface="Tahoma"/>
              </a:rPr>
              <a:t>Акт</a:t>
            </a:r>
            <a:r>
              <a:rPr sz="1400" kern="0" spc="-85" dirty="0">
                <a:solidFill>
                  <a:sysClr val="windowText" lastClr="000000"/>
                </a:solidFill>
                <a:latin typeface="Tahoma"/>
                <a:cs typeface="Tahoma"/>
              </a:rPr>
              <a:t> </a:t>
            </a:r>
            <a:r>
              <a:rPr sz="1400" kern="0" spc="-20" dirty="0">
                <a:solidFill>
                  <a:sysClr val="windowText" lastClr="000000"/>
                </a:solidFill>
                <a:latin typeface="Tahoma"/>
                <a:cs typeface="Tahoma"/>
              </a:rPr>
              <a:t>приемки</a:t>
            </a:r>
            <a:r>
              <a:rPr sz="1400" kern="0" spc="-95" dirty="0">
                <a:solidFill>
                  <a:sysClr val="windowText" lastClr="000000"/>
                </a:solidFill>
                <a:latin typeface="Tahoma"/>
                <a:cs typeface="Tahoma"/>
              </a:rPr>
              <a:t> </a:t>
            </a:r>
            <a:r>
              <a:rPr sz="1400" kern="0" spc="-45" dirty="0">
                <a:solidFill>
                  <a:sysClr val="windowText" lastClr="000000"/>
                </a:solidFill>
                <a:latin typeface="Tahoma"/>
                <a:cs typeface="Tahoma"/>
              </a:rPr>
              <a:t>строительных</a:t>
            </a:r>
            <a:r>
              <a:rPr sz="1400" kern="0" spc="-100" dirty="0">
                <a:solidFill>
                  <a:sysClr val="windowText" lastClr="000000"/>
                </a:solidFill>
                <a:latin typeface="Tahoma"/>
                <a:cs typeface="Tahoma"/>
              </a:rPr>
              <a:t> </a:t>
            </a:r>
            <a:r>
              <a:rPr sz="1400" kern="0" spc="-10" dirty="0">
                <a:solidFill>
                  <a:sysClr val="windowText" lastClr="000000"/>
                </a:solidFill>
                <a:latin typeface="Tahoma"/>
                <a:cs typeface="Tahoma"/>
              </a:rPr>
              <a:t>работ</a:t>
            </a:r>
            <a:r>
              <a:rPr sz="1400" kern="0" spc="-60" dirty="0">
                <a:solidFill>
                  <a:sysClr val="windowText" lastClr="000000"/>
                </a:solidFill>
                <a:latin typeface="Tahoma"/>
                <a:cs typeface="Tahoma"/>
              </a:rPr>
              <a:t> </a:t>
            </a:r>
            <a:r>
              <a:rPr sz="1400" kern="0" spc="-65" dirty="0">
                <a:solidFill>
                  <a:sysClr val="windowText" lastClr="000000"/>
                </a:solidFill>
                <a:latin typeface="Tahoma"/>
                <a:cs typeface="Tahoma"/>
              </a:rPr>
              <a:t>(ЕД-</a:t>
            </a:r>
            <a:r>
              <a:rPr sz="1400" kern="0" dirty="0">
                <a:solidFill>
                  <a:sysClr val="windowText" lastClr="000000"/>
                </a:solidFill>
                <a:latin typeface="Tahoma"/>
                <a:cs typeface="Tahoma"/>
              </a:rPr>
              <a:t>7-</a:t>
            </a:r>
            <a:r>
              <a:rPr sz="1400" kern="0" spc="-10" dirty="0">
                <a:solidFill>
                  <a:sysClr val="windowText" lastClr="000000"/>
                </a:solidFill>
                <a:latin typeface="Tahoma"/>
                <a:cs typeface="Tahoma"/>
              </a:rPr>
              <a:t>26/691@)</a:t>
            </a:r>
            <a:endParaRPr sz="1400" kern="0">
              <a:solidFill>
                <a:sysClr val="windowText" lastClr="000000"/>
              </a:solidFill>
              <a:latin typeface="Tahoma"/>
              <a:cs typeface="Tahoma"/>
            </a:endParaRPr>
          </a:p>
          <a:p>
            <a:pPr marL="354965" indent="-342265" fontAlgn="auto">
              <a:spcBef>
                <a:spcPts val="340"/>
              </a:spcBef>
              <a:spcAft>
                <a:spcPts val="0"/>
              </a:spcAft>
              <a:buClr>
                <a:srgbClr val="CC0000"/>
              </a:buClr>
              <a:buFontTx/>
              <a:buChar char="•"/>
              <a:tabLst>
                <a:tab pos="354965" algn="l"/>
              </a:tabLst>
              <a:defRPr/>
            </a:pPr>
            <a:r>
              <a:rPr sz="1400" kern="0" spc="-10" dirty="0">
                <a:solidFill>
                  <a:sysClr val="windowText" lastClr="000000"/>
                </a:solidFill>
                <a:latin typeface="Tahoma"/>
                <a:cs typeface="Tahoma"/>
              </a:rPr>
              <a:t>Акт</a:t>
            </a:r>
            <a:r>
              <a:rPr sz="1400" kern="0" spc="-90" dirty="0">
                <a:solidFill>
                  <a:sysClr val="windowText" lastClr="000000"/>
                </a:solidFill>
                <a:latin typeface="Tahoma"/>
                <a:cs typeface="Tahoma"/>
              </a:rPr>
              <a:t> </a:t>
            </a:r>
            <a:r>
              <a:rPr sz="1400" kern="0" spc="-35" dirty="0">
                <a:solidFill>
                  <a:sysClr val="windowText" lastClr="000000"/>
                </a:solidFill>
                <a:latin typeface="Tahoma"/>
                <a:cs typeface="Tahoma"/>
              </a:rPr>
              <a:t>сверки</a:t>
            </a:r>
            <a:r>
              <a:rPr sz="1400" kern="0" spc="-90" dirty="0">
                <a:solidFill>
                  <a:sysClr val="windowText" lastClr="000000"/>
                </a:solidFill>
                <a:latin typeface="Tahoma"/>
                <a:cs typeface="Tahoma"/>
              </a:rPr>
              <a:t> </a:t>
            </a:r>
            <a:r>
              <a:rPr sz="1400" kern="0" spc="-25" dirty="0">
                <a:solidFill>
                  <a:sysClr val="windowText" lastClr="000000"/>
                </a:solidFill>
                <a:latin typeface="Tahoma"/>
                <a:cs typeface="Tahoma"/>
              </a:rPr>
              <a:t>взаимных</a:t>
            </a:r>
            <a:r>
              <a:rPr sz="1400" kern="0" spc="-85" dirty="0">
                <a:solidFill>
                  <a:sysClr val="windowText" lastClr="000000"/>
                </a:solidFill>
                <a:latin typeface="Tahoma"/>
                <a:cs typeface="Tahoma"/>
              </a:rPr>
              <a:t> </a:t>
            </a:r>
            <a:r>
              <a:rPr sz="1400" kern="0" spc="-40" dirty="0">
                <a:solidFill>
                  <a:sysClr val="windowText" lastClr="000000"/>
                </a:solidFill>
                <a:latin typeface="Tahoma"/>
                <a:cs typeface="Tahoma"/>
              </a:rPr>
              <a:t>расчетов</a:t>
            </a:r>
            <a:r>
              <a:rPr sz="1400" kern="0" spc="-90" dirty="0">
                <a:solidFill>
                  <a:sysClr val="windowText" lastClr="000000"/>
                </a:solidFill>
                <a:latin typeface="Tahoma"/>
                <a:cs typeface="Tahoma"/>
              </a:rPr>
              <a:t> </a:t>
            </a:r>
            <a:r>
              <a:rPr sz="1400" kern="0" spc="-65" dirty="0">
                <a:solidFill>
                  <a:sysClr val="windowText" lastClr="000000"/>
                </a:solidFill>
                <a:latin typeface="Tahoma"/>
                <a:cs typeface="Tahoma"/>
              </a:rPr>
              <a:t>(ЕД-</a:t>
            </a:r>
            <a:r>
              <a:rPr sz="1400" kern="0" dirty="0">
                <a:solidFill>
                  <a:sysClr val="windowText" lastClr="000000"/>
                </a:solidFill>
                <a:latin typeface="Tahoma"/>
                <a:cs typeface="Tahoma"/>
              </a:rPr>
              <a:t>7-</a:t>
            </a:r>
            <a:r>
              <a:rPr sz="1400" kern="0" spc="-10" dirty="0">
                <a:solidFill>
                  <a:sysClr val="windowText" lastClr="000000"/>
                </a:solidFill>
                <a:latin typeface="Tahoma"/>
                <a:cs typeface="Tahoma"/>
              </a:rPr>
              <a:t>26/405@)</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60" dirty="0">
                <a:solidFill>
                  <a:sysClr val="windowText" lastClr="000000"/>
                </a:solidFill>
                <a:latin typeface="Tahoma"/>
                <a:cs typeface="Tahoma"/>
              </a:rPr>
              <a:t>Счет</a:t>
            </a:r>
            <a:r>
              <a:rPr sz="1400" kern="0" spc="-100" dirty="0">
                <a:solidFill>
                  <a:sysClr val="windowText" lastClr="000000"/>
                </a:solidFill>
                <a:latin typeface="Tahoma"/>
                <a:cs typeface="Tahoma"/>
              </a:rPr>
              <a:t> </a:t>
            </a:r>
            <a:r>
              <a:rPr sz="1400" kern="0" dirty="0">
                <a:solidFill>
                  <a:sysClr val="windowText" lastClr="000000"/>
                </a:solidFill>
                <a:latin typeface="Tahoma"/>
                <a:cs typeface="Tahoma"/>
              </a:rPr>
              <a:t>на</a:t>
            </a:r>
            <a:r>
              <a:rPr sz="1400" kern="0" spc="-65" dirty="0">
                <a:solidFill>
                  <a:sysClr val="windowText" lastClr="000000"/>
                </a:solidFill>
                <a:latin typeface="Tahoma"/>
                <a:cs typeface="Tahoma"/>
              </a:rPr>
              <a:t> </a:t>
            </a:r>
            <a:r>
              <a:rPr sz="1400" kern="0" spc="-30" dirty="0">
                <a:solidFill>
                  <a:sysClr val="windowText" lastClr="000000"/>
                </a:solidFill>
                <a:latin typeface="Tahoma"/>
                <a:cs typeface="Tahoma"/>
              </a:rPr>
              <a:t>оплату</a:t>
            </a:r>
            <a:r>
              <a:rPr sz="1400" kern="0" spc="-100" dirty="0">
                <a:solidFill>
                  <a:sysClr val="windowText" lastClr="000000"/>
                </a:solidFill>
                <a:latin typeface="Tahoma"/>
                <a:cs typeface="Tahoma"/>
              </a:rPr>
              <a:t> </a:t>
            </a:r>
            <a:r>
              <a:rPr sz="1400" kern="0" spc="-50" dirty="0">
                <a:solidFill>
                  <a:sysClr val="windowText" lastClr="000000"/>
                </a:solidFill>
                <a:latin typeface="Tahoma"/>
                <a:cs typeface="Tahoma"/>
              </a:rPr>
              <a:t>(по</a:t>
            </a:r>
            <a:r>
              <a:rPr sz="1400" kern="0" spc="-65" dirty="0">
                <a:solidFill>
                  <a:sysClr val="windowText" lastClr="000000"/>
                </a:solidFill>
                <a:latin typeface="Tahoma"/>
                <a:cs typeface="Tahoma"/>
              </a:rPr>
              <a:t> </a:t>
            </a:r>
            <a:r>
              <a:rPr sz="1400" kern="0" spc="-55" dirty="0">
                <a:solidFill>
                  <a:sysClr val="windowText" lastClr="000000"/>
                </a:solidFill>
                <a:latin typeface="Tahoma"/>
                <a:cs typeface="Tahoma"/>
              </a:rPr>
              <a:t>тестовому</a:t>
            </a:r>
            <a:r>
              <a:rPr sz="1400" kern="0" spc="-90" dirty="0">
                <a:solidFill>
                  <a:sysClr val="windowText" lastClr="000000"/>
                </a:solidFill>
                <a:latin typeface="Tahoma"/>
                <a:cs typeface="Tahoma"/>
              </a:rPr>
              <a:t> </a:t>
            </a:r>
            <a:r>
              <a:rPr sz="1400" kern="0" spc="-25" dirty="0">
                <a:solidFill>
                  <a:sysClr val="windowText" lastClr="000000"/>
                </a:solidFill>
                <a:latin typeface="Tahoma"/>
                <a:cs typeface="Tahoma"/>
              </a:rPr>
              <a:t>формату</a:t>
            </a:r>
            <a:r>
              <a:rPr sz="1400" kern="0" spc="-80" dirty="0">
                <a:solidFill>
                  <a:sysClr val="windowText" lastClr="000000"/>
                </a:solidFill>
                <a:latin typeface="Tahoma"/>
                <a:cs typeface="Tahoma"/>
              </a:rPr>
              <a:t> </a:t>
            </a:r>
            <a:r>
              <a:rPr sz="1400" kern="0" spc="-20" dirty="0">
                <a:solidFill>
                  <a:sysClr val="windowText" lastClr="000000"/>
                </a:solidFill>
                <a:latin typeface="Tahoma"/>
                <a:cs typeface="Tahoma"/>
              </a:rPr>
              <a:t>ФНС)</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35" dirty="0">
                <a:solidFill>
                  <a:sysClr val="windowText" lastClr="000000"/>
                </a:solidFill>
                <a:latin typeface="Tahoma"/>
                <a:cs typeface="Tahoma"/>
              </a:rPr>
              <a:t>Договорный</a:t>
            </a:r>
            <a:r>
              <a:rPr sz="1400" kern="0" spc="-20" dirty="0">
                <a:solidFill>
                  <a:sysClr val="windowText" lastClr="000000"/>
                </a:solidFill>
                <a:latin typeface="Tahoma"/>
                <a:cs typeface="Tahoma"/>
              </a:rPr>
              <a:t> </a:t>
            </a:r>
            <a:r>
              <a:rPr sz="1400" kern="0" spc="-35" dirty="0">
                <a:solidFill>
                  <a:sysClr val="windowText" lastClr="000000"/>
                </a:solidFill>
                <a:latin typeface="Tahoma"/>
                <a:cs typeface="Tahoma"/>
              </a:rPr>
              <a:t>документ</a:t>
            </a:r>
            <a:r>
              <a:rPr sz="1400" kern="0" spc="-80" dirty="0">
                <a:solidFill>
                  <a:sysClr val="windowText" lastClr="000000"/>
                </a:solidFill>
                <a:latin typeface="Tahoma"/>
                <a:cs typeface="Tahoma"/>
              </a:rPr>
              <a:t> </a:t>
            </a:r>
            <a:r>
              <a:rPr sz="1400" kern="0" spc="55" dirty="0">
                <a:solidFill>
                  <a:sysClr val="windowText" lastClr="000000"/>
                </a:solidFill>
                <a:latin typeface="Tahoma"/>
                <a:cs typeface="Tahoma"/>
              </a:rPr>
              <a:t>PDF/A-</a:t>
            </a:r>
            <a:r>
              <a:rPr sz="1400" kern="0" dirty="0">
                <a:solidFill>
                  <a:sysClr val="windowText" lastClr="000000"/>
                </a:solidFill>
                <a:latin typeface="Tahoma"/>
                <a:cs typeface="Tahoma"/>
              </a:rPr>
              <a:t>3</a:t>
            </a:r>
            <a:r>
              <a:rPr sz="1400" kern="0" spc="-45" dirty="0">
                <a:solidFill>
                  <a:sysClr val="windowText" lastClr="000000"/>
                </a:solidFill>
                <a:latin typeface="Tahoma"/>
                <a:cs typeface="Tahoma"/>
              </a:rPr>
              <a:t> </a:t>
            </a:r>
            <a:r>
              <a:rPr sz="1400" kern="0" spc="-70" dirty="0">
                <a:solidFill>
                  <a:sysClr val="windowText" lastClr="000000"/>
                </a:solidFill>
                <a:latin typeface="Tahoma"/>
                <a:cs typeface="Tahoma"/>
              </a:rPr>
              <a:t>(ЕД-</a:t>
            </a:r>
            <a:r>
              <a:rPr sz="1400" kern="0" dirty="0">
                <a:solidFill>
                  <a:sysClr val="windowText" lastClr="000000"/>
                </a:solidFill>
                <a:latin typeface="Tahoma"/>
                <a:cs typeface="Tahoma"/>
              </a:rPr>
              <a:t>7-</a:t>
            </a:r>
            <a:r>
              <a:rPr sz="1400" kern="0" spc="-10" dirty="0">
                <a:solidFill>
                  <a:sysClr val="windowText" lastClr="000000"/>
                </a:solidFill>
                <a:latin typeface="Tahoma"/>
                <a:cs typeface="Tahoma"/>
              </a:rPr>
              <a:t>26/236@)</a:t>
            </a:r>
            <a:endParaRPr sz="1400" kern="0">
              <a:solidFill>
                <a:sysClr val="windowText" lastClr="000000"/>
              </a:solidFill>
              <a:latin typeface="Tahoma"/>
              <a:cs typeface="Tahoma"/>
            </a:endParaRPr>
          </a:p>
          <a:p>
            <a:pPr marL="354965" indent="-342265" fontAlgn="auto">
              <a:spcBef>
                <a:spcPts val="340"/>
              </a:spcBef>
              <a:spcAft>
                <a:spcPts val="0"/>
              </a:spcAft>
              <a:buClr>
                <a:srgbClr val="CC0000"/>
              </a:buClr>
              <a:buFontTx/>
              <a:buChar char="•"/>
              <a:tabLst>
                <a:tab pos="354965" algn="l"/>
              </a:tabLst>
              <a:defRPr/>
            </a:pPr>
            <a:r>
              <a:rPr sz="1400" kern="0" dirty="0">
                <a:solidFill>
                  <a:sysClr val="windowText" lastClr="000000"/>
                </a:solidFill>
                <a:latin typeface="Tahoma"/>
                <a:cs typeface="Tahoma"/>
              </a:rPr>
              <a:t>УКД</a:t>
            </a:r>
            <a:r>
              <a:rPr sz="1400" kern="0" spc="90"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15/189@)</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dirty="0">
                <a:solidFill>
                  <a:sysClr val="windowText" lastClr="000000"/>
                </a:solidFill>
                <a:latin typeface="Tahoma"/>
                <a:cs typeface="Tahoma"/>
              </a:rPr>
              <a:t>Кор.</a:t>
            </a:r>
            <a:r>
              <a:rPr sz="1400" kern="0" spc="10" dirty="0">
                <a:solidFill>
                  <a:sysClr val="windowText" lastClr="000000"/>
                </a:solidFill>
                <a:latin typeface="Tahoma"/>
                <a:cs typeface="Tahoma"/>
              </a:rPr>
              <a:t> </a:t>
            </a:r>
            <a:r>
              <a:rPr sz="1400" kern="0" spc="-70" dirty="0">
                <a:solidFill>
                  <a:sysClr val="windowText" lastClr="000000"/>
                </a:solidFill>
                <a:latin typeface="Tahoma"/>
                <a:cs typeface="Tahoma"/>
              </a:rPr>
              <a:t>счет-</a:t>
            </a:r>
            <a:r>
              <a:rPr sz="1400" kern="0" spc="-10" dirty="0">
                <a:solidFill>
                  <a:sysClr val="windowText" lastClr="000000"/>
                </a:solidFill>
                <a:latin typeface="Tahoma"/>
                <a:cs typeface="Tahoma"/>
              </a:rPr>
              <a:t>фактура</a:t>
            </a:r>
            <a:r>
              <a:rPr sz="1400" kern="0" spc="-50"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6/93@)</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dirty="0">
                <a:solidFill>
                  <a:sysClr val="windowText" lastClr="000000"/>
                </a:solidFill>
                <a:latin typeface="Tahoma"/>
                <a:cs typeface="Tahoma"/>
              </a:rPr>
              <a:t>УКД</a:t>
            </a:r>
            <a:r>
              <a:rPr sz="1400" kern="0" spc="-20" dirty="0">
                <a:solidFill>
                  <a:sysClr val="windowText" lastClr="000000"/>
                </a:solidFill>
                <a:latin typeface="Tahoma"/>
                <a:cs typeface="Tahoma"/>
              </a:rPr>
              <a:t> </a:t>
            </a:r>
            <a:r>
              <a:rPr sz="1400" kern="0" spc="-70" dirty="0">
                <a:solidFill>
                  <a:sysClr val="windowText" lastClr="000000"/>
                </a:solidFill>
                <a:latin typeface="Tahoma"/>
                <a:cs typeface="Tahoma"/>
              </a:rPr>
              <a:t>(ЕД-</a:t>
            </a:r>
            <a:r>
              <a:rPr sz="1400" kern="0" dirty="0">
                <a:solidFill>
                  <a:sysClr val="windowText" lastClr="000000"/>
                </a:solidFill>
                <a:latin typeface="Tahoma"/>
                <a:cs typeface="Tahoma"/>
              </a:rPr>
              <a:t>7-</a:t>
            </a:r>
            <a:r>
              <a:rPr sz="1400" kern="0" spc="-10" dirty="0">
                <a:solidFill>
                  <a:sysClr val="windowText" lastClr="000000"/>
                </a:solidFill>
                <a:latin typeface="Tahoma"/>
                <a:cs typeface="Tahoma"/>
              </a:rPr>
              <a:t>26/736@)</a:t>
            </a:r>
            <a:endParaRPr sz="1400" kern="0">
              <a:solidFill>
                <a:sysClr val="windowText" lastClr="000000"/>
              </a:solidFill>
              <a:latin typeface="Tahoma"/>
              <a:cs typeface="Tahoma"/>
            </a:endParaRPr>
          </a:p>
          <a:p>
            <a:pPr marL="354965" indent="-342265" fontAlgn="auto">
              <a:spcBef>
                <a:spcPts val="340"/>
              </a:spcBef>
              <a:spcAft>
                <a:spcPts val="0"/>
              </a:spcAft>
              <a:buClr>
                <a:srgbClr val="CC0000"/>
              </a:buClr>
              <a:buFontTx/>
              <a:buChar char="•"/>
              <a:tabLst>
                <a:tab pos="354965" algn="l"/>
              </a:tabLst>
              <a:defRPr/>
            </a:pPr>
            <a:r>
              <a:rPr sz="1400" kern="0" dirty="0">
                <a:solidFill>
                  <a:sysClr val="windowText" lastClr="000000"/>
                </a:solidFill>
                <a:latin typeface="Tahoma"/>
                <a:cs typeface="Tahoma"/>
              </a:rPr>
              <a:t>УПД 2019</a:t>
            </a:r>
            <a:r>
              <a:rPr sz="1400" kern="0" spc="60"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15/820@)</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dirty="0">
                <a:solidFill>
                  <a:sysClr val="windowText" lastClr="000000"/>
                </a:solidFill>
                <a:latin typeface="Tahoma"/>
                <a:cs typeface="Tahoma"/>
              </a:rPr>
              <a:t>УПД</a:t>
            </a:r>
            <a:r>
              <a:rPr sz="1400" kern="0" spc="40"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15/155@)</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55" dirty="0">
                <a:solidFill>
                  <a:sysClr val="windowText" lastClr="000000"/>
                </a:solidFill>
                <a:latin typeface="Tahoma"/>
                <a:cs typeface="Tahoma"/>
              </a:rPr>
              <a:t>Счет-</a:t>
            </a:r>
            <a:r>
              <a:rPr sz="1400" kern="0" spc="-10" dirty="0">
                <a:solidFill>
                  <a:sysClr val="windowText" lastClr="000000"/>
                </a:solidFill>
                <a:latin typeface="Tahoma"/>
                <a:cs typeface="Tahoma"/>
              </a:rPr>
              <a:t>фактура</a:t>
            </a:r>
            <a:r>
              <a:rPr sz="1400" kern="0" spc="65" dirty="0">
                <a:solidFill>
                  <a:sysClr val="windowText" lastClr="000000"/>
                </a:solidFill>
                <a:latin typeface="Tahoma"/>
                <a:cs typeface="Tahoma"/>
              </a:rPr>
              <a:t> </a:t>
            </a:r>
            <a:r>
              <a:rPr sz="1400" kern="0" dirty="0">
                <a:solidFill>
                  <a:sysClr val="windowText" lastClr="000000"/>
                </a:solidFill>
                <a:latin typeface="Tahoma"/>
                <a:cs typeface="Tahoma"/>
              </a:rPr>
              <a:t>(ММВ-7-</a:t>
            </a:r>
            <a:r>
              <a:rPr sz="1400" kern="0" spc="-10" dirty="0">
                <a:solidFill>
                  <a:sysClr val="windowText" lastClr="000000"/>
                </a:solidFill>
                <a:latin typeface="Tahoma"/>
                <a:cs typeface="Tahoma"/>
              </a:rPr>
              <a:t>6/93@)</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spc="-35" dirty="0">
                <a:solidFill>
                  <a:sysClr val="windowText" lastClr="000000"/>
                </a:solidFill>
                <a:latin typeface="Tahoma"/>
                <a:cs typeface="Tahoma"/>
              </a:rPr>
              <a:t>Договорный</a:t>
            </a:r>
            <a:r>
              <a:rPr sz="1400" kern="0" spc="10" dirty="0">
                <a:solidFill>
                  <a:sysClr val="windowText" lastClr="000000"/>
                </a:solidFill>
                <a:latin typeface="Tahoma"/>
                <a:cs typeface="Tahoma"/>
              </a:rPr>
              <a:t> </a:t>
            </a:r>
            <a:r>
              <a:rPr sz="1400" kern="0" spc="-35" dirty="0">
                <a:solidFill>
                  <a:sysClr val="windowText" lastClr="000000"/>
                </a:solidFill>
                <a:latin typeface="Tahoma"/>
                <a:cs typeface="Tahoma"/>
              </a:rPr>
              <a:t>документ</a:t>
            </a:r>
            <a:r>
              <a:rPr sz="1400" kern="0" spc="-45" dirty="0">
                <a:solidFill>
                  <a:sysClr val="windowText" lastClr="000000"/>
                </a:solidFill>
                <a:latin typeface="Tahoma"/>
                <a:cs typeface="Tahoma"/>
              </a:rPr>
              <a:t> </a:t>
            </a:r>
            <a:r>
              <a:rPr sz="1400" kern="0" dirty="0">
                <a:solidFill>
                  <a:sysClr val="windowText" lastClr="000000"/>
                </a:solidFill>
                <a:latin typeface="Tahoma"/>
                <a:cs typeface="Tahoma"/>
              </a:rPr>
              <a:t>XML</a:t>
            </a:r>
            <a:r>
              <a:rPr sz="1400" kern="0" spc="-20" dirty="0">
                <a:solidFill>
                  <a:sysClr val="windowText" lastClr="000000"/>
                </a:solidFill>
                <a:latin typeface="Tahoma"/>
                <a:cs typeface="Tahoma"/>
              </a:rPr>
              <a:t> </a:t>
            </a:r>
            <a:r>
              <a:rPr sz="1400" kern="0" spc="-70" dirty="0">
                <a:solidFill>
                  <a:sysClr val="windowText" lastClr="000000"/>
                </a:solidFill>
                <a:latin typeface="Tahoma"/>
                <a:cs typeface="Tahoma"/>
              </a:rPr>
              <a:t>(ЕД-</a:t>
            </a:r>
            <a:r>
              <a:rPr sz="1400" kern="0" dirty="0">
                <a:solidFill>
                  <a:sysClr val="windowText" lastClr="000000"/>
                </a:solidFill>
                <a:latin typeface="Tahoma"/>
                <a:cs typeface="Tahoma"/>
              </a:rPr>
              <a:t>7-</a:t>
            </a:r>
            <a:r>
              <a:rPr sz="1400" kern="0" spc="-10" dirty="0">
                <a:solidFill>
                  <a:sysClr val="windowText" lastClr="000000"/>
                </a:solidFill>
                <a:latin typeface="Tahoma"/>
                <a:cs typeface="Tahoma"/>
              </a:rPr>
              <a:t>26/115@)</a:t>
            </a:r>
            <a:endParaRPr sz="1400" kern="0">
              <a:solidFill>
                <a:sysClr val="windowText" lastClr="000000"/>
              </a:solidFill>
              <a:latin typeface="Tahoma"/>
              <a:cs typeface="Tahoma"/>
            </a:endParaRPr>
          </a:p>
          <a:p>
            <a:pPr marL="354965" indent="-342265" fontAlgn="auto">
              <a:spcBef>
                <a:spcPts val="340"/>
              </a:spcBef>
              <a:spcAft>
                <a:spcPts val="0"/>
              </a:spcAft>
              <a:buClr>
                <a:srgbClr val="CC0000"/>
              </a:buClr>
              <a:buFontTx/>
              <a:buChar char="•"/>
              <a:tabLst>
                <a:tab pos="354965" algn="l"/>
              </a:tabLst>
              <a:defRPr/>
            </a:pPr>
            <a:r>
              <a:rPr sz="1400" kern="0" spc="-10" dirty="0">
                <a:solidFill>
                  <a:sysClr val="windowText" lastClr="000000"/>
                </a:solidFill>
                <a:latin typeface="Tahoma"/>
                <a:cs typeface="Tahoma"/>
              </a:rPr>
              <a:t>BNCommer</a:t>
            </a:r>
            <a:r>
              <a:rPr sz="1400" kern="0" cap="small" spc="-10" dirty="0">
                <a:solidFill>
                  <a:sysClr val="windowText" lastClr="000000"/>
                </a:solidFill>
                <a:latin typeface="Tahoma"/>
                <a:cs typeface="Tahoma"/>
              </a:rPr>
              <a:t>c</a:t>
            </a:r>
            <a:r>
              <a:rPr sz="1400" kern="0" spc="-10" dirty="0">
                <a:solidFill>
                  <a:sysClr val="windowText" lastClr="000000"/>
                </a:solidFill>
                <a:latin typeface="Tahoma"/>
                <a:cs typeface="Tahoma"/>
              </a:rPr>
              <a:t>eOffering</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dirty="0">
                <a:solidFill>
                  <a:sysClr val="windowText" lastClr="000000"/>
                </a:solidFill>
                <a:latin typeface="Tahoma"/>
                <a:cs typeface="Tahoma"/>
              </a:rPr>
              <a:t>CML</a:t>
            </a:r>
            <a:r>
              <a:rPr sz="1400" kern="0" spc="-75" dirty="0">
                <a:solidFill>
                  <a:sysClr val="windowText" lastClr="000000"/>
                </a:solidFill>
                <a:latin typeface="Tahoma"/>
                <a:cs typeface="Tahoma"/>
              </a:rPr>
              <a:t> </a:t>
            </a:r>
            <a:r>
              <a:rPr sz="1400" kern="0" spc="-20" dirty="0">
                <a:solidFill>
                  <a:sysClr val="windowText" lastClr="000000"/>
                </a:solidFill>
                <a:latin typeface="Tahoma"/>
                <a:cs typeface="Tahoma"/>
              </a:rPr>
              <a:t>2.08</a:t>
            </a:r>
            <a:endParaRPr sz="1400" kern="0">
              <a:solidFill>
                <a:sysClr val="windowText" lastClr="000000"/>
              </a:solidFill>
              <a:latin typeface="Tahoma"/>
              <a:cs typeface="Tahoma"/>
            </a:endParaRPr>
          </a:p>
          <a:p>
            <a:pPr marL="354965" indent="-342265" fontAlgn="auto">
              <a:spcBef>
                <a:spcPts val="335"/>
              </a:spcBef>
              <a:spcAft>
                <a:spcPts val="0"/>
              </a:spcAft>
              <a:buClr>
                <a:srgbClr val="CC0000"/>
              </a:buClr>
              <a:buFontTx/>
              <a:buChar char="•"/>
              <a:tabLst>
                <a:tab pos="354965" algn="l"/>
              </a:tabLst>
              <a:defRPr/>
            </a:pPr>
            <a:r>
              <a:rPr sz="1400" kern="0" dirty="0">
                <a:solidFill>
                  <a:sysClr val="windowText" lastClr="000000"/>
                </a:solidFill>
                <a:latin typeface="Tahoma"/>
                <a:cs typeface="Tahoma"/>
              </a:rPr>
              <a:t>CML</a:t>
            </a:r>
            <a:r>
              <a:rPr sz="1400" kern="0" spc="-75" dirty="0">
                <a:solidFill>
                  <a:sysClr val="windowText" lastClr="000000"/>
                </a:solidFill>
                <a:latin typeface="Tahoma"/>
                <a:cs typeface="Tahoma"/>
              </a:rPr>
              <a:t> </a:t>
            </a:r>
            <a:r>
              <a:rPr sz="1400" kern="0" spc="-20" dirty="0">
                <a:solidFill>
                  <a:sysClr val="windowText" lastClr="000000"/>
                </a:solidFill>
                <a:latin typeface="Tahoma"/>
                <a:cs typeface="Tahoma"/>
              </a:rPr>
              <a:t>4.02</a:t>
            </a:r>
            <a:endParaRPr sz="1400" kern="0">
              <a:solidFill>
                <a:sysClr val="windowText" lastClr="000000"/>
              </a:solidFill>
              <a:latin typeface="Tahoma"/>
              <a:cs typeface="Tahoma"/>
            </a:endParaRPr>
          </a:p>
          <a:p>
            <a:pPr marL="354965" indent="-342265" fontAlgn="auto">
              <a:spcBef>
                <a:spcPts val="340"/>
              </a:spcBef>
              <a:spcAft>
                <a:spcPts val="0"/>
              </a:spcAft>
              <a:buClr>
                <a:srgbClr val="CC0000"/>
              </a:buClr>
              <a:buFontTx/>
              <a:buChar char="•"/>
              <a:tabLst>
                <a:tab pos="354965" algn="l"/>
              </a:tabLst>
              <a:defRPr/>
            </a:pPr>
            <a:r>
              <a:rPr sz="1400" kern="0" spc="90" dirty="0">
                <a:solidFill>
                  <a:sysClr val="windowText" lastClr="000000"/>
                </a:solidFill>
                <a:latin typeface="Tahoma"/>
                <a:cs typeface="Tahoma"/>
              </a:rPr>
              <a:t>И</a:t>
            </a:r>
            <a:r>
              <a:rPr sz="1400" kern="0" spc="-75" dirty="0">
                <a:solidFill>
                  <a:sysClr val="windowText" lastClr="000000"/>
                </a:solidFill>
                <a:latin typeface="Tahoma"/>
                <a:cs typeface="Tahoma"/>
              </a:rPr>
              <a:t> </a:t>
            </a:r>
            <a:r>
              <a:rPr sz="1400" kern="0" spc="-20" dirty="0">
                <a:solidFill>
                  <a:sysClr val="windowText" lastClr="000000"/>
                </a:solidFill>
                <a:latin typeface="Tahoma"/>
                <a:cs typeface="Tahoma"/>
              </a:rPr>
              <a:t>еще</a:t>
            </a:r>
            <a:r>
              <a:rPr sz="1400" kern="0" spc="-95" dirty="0">
                <a:solidFill>
                  <a:sysClr val="windowText" lastClr="000000"/>
                </a:solidFill>
                <a:latin typeface="Tahoma"/>
                <a:cs typeface="Tahoma"/>
              </a:rPr>
              <a:t> </a:t>
            </a:r>
            <a:r>
              <a:rPr sz="1400" kern="0" spc="-40" dirty="0">
                <a:solidFill>
                  <a:sysClr val="windowText" lastClr="000000"/>
                </a:solidFill>
                <a:latin typeface="Tahoma"/>
                <a:cs typeface="Tahoma"/>
              </a:rPr>
              <a:t>много</a:t>
            </a:r>
            <a:r>
              <a:rPr sz="1400" kern="0" spc="-85" dirty="0">
                <a:solidFill>
                  <a:sysClr val="windowText" lastClr="000000"/>
                </a:solidFill>
                <a:latin typeface="Tahoma"/>
                <a:cs typeface="Tahoma"/>
              </a:rPr>
              <a:t> </a:t>
            </a:r>
            <a:r>
              <a:rPr sz="1400" kern="0" spc="-25" dirty="0">
                <a:solidFill>
                  <a:sysClr val="windowText" lastClr="000000"/>
                </a:solidFill>
                <a:latin typeface="Tahoma"/>
                <a:cs typeface="Tahoma"/>
              </a:rPr>
              <a:t>локальных</a:t>
            </a:r>
            <a:r>
              <a:rPr sz="1400" kern="0" spc="-120" dirty="0">
                <a:solidFill>
                  <a:sysClr val="windowText" lastClr="000000"/>
                </a:solidFill>
                <a:latin typeface="Tahoma"/>
                <a:cs typeface="Tahoma"/>
              </a:rPr>
              <a:t> </a:t>
            </a:r>
            <a:r>
              <a:rPr sz="1400" kern="0" spc="-35" dirty="0">
                <a:solidFill>
                  <a:sysClr val="windowText" lastClr="000000"/>
                </a:solidFill>
                <a:latin typeface="Tahoma"/>
                <a:cs typeface="Tahoma"/>
              </a:rPr>
              <a:t>форматов,</a:t>
            </a:r>
            <a:r>
              <a:rPr sz="1400" kern="0" spc="-75" dirty="0">
                <a:solidFill>
                  <a:sysClr val="windowText" lastClr="000000"/>
                </a:solidFill>
                <a:latin typeface="Tahoma"/>
                <a:cs typeface="Tahoma"/>
              </a:rPr>
              <a:t> </a:t>
            </a:r>
            <a:r>
              <a:rPr sz="1400" kern="0" spc="-10" dirty="0">
                <a:solidFill>
                  <a:sysClr val="windowText" lastClr="000000"/>
                </a:solidFill>
                <a:latin typeface="Tahoma"/>
                <a:cs typeface="Tahoma"/>
              </a:rPr>
              <a:t>например,</a:t>
            </a:r>
            <a:r>
              <a:rPr sz="1400" kern="0" spc="-114" dirty="0">
                <a:solidFill>
                  <a:sysClr val="windowText" lastClr="000000"/>
                </a:solidFill>
                <a:latin typeface="Tahoma"/>
                <a:cs typeface="Tahoma"/>
              </a:rPr>
              <a:t> </a:t>
            </a:r>
            <a:r>
              <a:rPr sz="1400" kern="0" spc="-60" dirty="0">
                <a:solidFill>
                  <a:sysClr val="windowText" lastClr="000000"/>
                </a:solidFill>
                <a:latin typeface="Tahoma"/>
                <a:cs typeface="Tahoma"/>
              </a:rPr>
              <a:t>Счет</a:t>
            </a:r>
            <a:r>
              <a:rPr sz="1400" kern="0" spc="-105" dirty="0">
                <a:solidFill>
                  <a:sysClr val="windowText" lastClr="000000"/>
                </a:solidFill>
                <a:latin typeface="Tahoma"/>
                <a:cs typeface="Tahoma"/>
              </a:rPr>
              <a:t> </a:t>
            </a:r>
            <a:r>
              <a:rPr sz="1400" kern="0" dirty="0">
                <a:solidFill>
                  <a:sysClr val="windowText" lastClr="000000"/>
                </a:solidFill>
                <a:latin typeface="Tahoma"/>
                <a:cs typeface="Tahoma"/>
              </a:rPr>
              <a:t>на</a:t>
            </a:r>
            <a:r>
              <a:rPr sz="1400" kern="0" spc="-90" dirty="0">
                <a:solidFill>
                  <a:sysClr val="windowText" lastClr="000000"/>
                </a:solidFill>
                <a:latin typeface="Tahoma"/>
                <a:cs typeface="Tahoma"/>
              </a:rPr>
              <a:t> </a:t>
            </a:r>
            <a:r>
              <a:rPr sz="1400" kern="0" spc="-30" dirty="0">
                <a:solidFill>
                  <a:sysClr val="windowText" lastClr="000000"/>
                </a:solidFill>
                <a:latin typeface="Tahoma"/>
                <a:cs typeface="Tahoma"/>
              </a:rPr>
              <a:t>оплату</a:t>
            </a:r>
            <a:r>
              <a:rPr sz="1400" kern="0" spc="-90" dirty="0">
                <a:solidFill>
                  <a:sysClr val="windowText" lastClr="000000"/>
                </a:solidFill>
                <a:latin typeface="Tahoma"/>
                <a:cs typeface="Tahoma"/>
              </a:rPr>
              <a:t> </a:t>
            </a:r>
            <a:r>
              <a:rPr sz="1400" kern="0" spc="-60" dirty="0">
                <a:solidFill>
                  <a:sysClr val="windowText" lastClr="000000"/>
                </a:solidFill>
                <a:latin typeface="Tahoma"/>
                <a:cs typeface="Tahoma"/>
              </a:rPr>
              <a:t>от</a:t>
            </a:r>
            <a:r>
              <a:rPr sz="1400" kern="0" spc="-80" dirty="0">
                <a:solidFill>
                  <a:sysClr val="windowText" lastClr="000000"/>
                </a:solidFill>
                <a:latin typeface="Tahoma"/>
                <a:cs typeface="Tahoma"/>
              </a:rPr>
              <a:t> </a:t>
            </a:r>
            <a:r>
              <a:rPr sz="1400" kern="0" spc="-10" dirty="0">
                <a:solidFill>
                  <a:sysClr val="windowText" lastClr="000000"/>
                </a:solidFill>
                <a:latin typeface="Tahoma"/>
                <a:cs typeface="Tahoma"/>
              </a:rPr>
              <a:t>Водоканала</a:t>
            </a:r>
            <a:endParaRPr sz="1400" kern="0">
              <a:solidFill>
                <a:sysClr val="windowText" lastClr="000000"/>
              </a:solidFill>
              <a:latin typeface="Tahoma"/>
              <a:cs typeface="Tahoma"/>
            </a:endParaRPr>
          </a:p>
        </p:txBody>
      </p:sp>
      <p:grpSp>
        <p:nvGrpSpPr>
          <p:cNvPr id="9219" name="object 4"/>
          <p:cNvGrpSpPr>
            <a:grpSpLocks/>
          </p:cNvGrpSpPr>
          <p:nvPr/>
        </p:nvGrpSpPr>
        <p:grpSpPr bwMode="auto">
          <a:xfrm>
            <a:off x="6497638" y="2506663"/>
            <a:ext cx="3357562" cy="2182812"/>
            <a:chOff x="6497637" y="2506662"/>
            <a:chExt cx="3357879" cy="2183130"/>
          </a:xfrm>
        </p:grpSpPr>
        <p:sp>
          <p:nvSpPr>
            <p:cNvPr id="9221" name="object 5"/>
            <p:cNvSpPr>
              <a:spLocks/>
            </p:cNvSpPr>
            <p:nvPr/>
          </p:nvSpPr>
          <p:spPr bwMode="auto">
            <a:xfrm>
              <a:off x="6508750" y="2517774"/>
              <a:ext cx="3335654" cy="2160905"/>
            </a:xfrm>
            <a:custGeom>
              <a:avLst/>
              <a:gdLst/>
              <a:ahLst/>
              <a:cxnLst>
                <a:cxn ang="0">
                  <a:pos x="2975229" y="0"/>
                </a:cxn>
                <a:cxn ang="0">
                  <a:pos x="360045" y="0"/>
                </a:cxn>
                <a:cxn ang="0">
                  <a:pos x="311181" y="3286"/>
                </a:cxn>
                <a:cxn ang="0">
                  <a:pos x="264318" y="12858"/>
                </a:cxn>
                <a:cxn ang="0">
                  <a:pos x="219884" y="28289"/>
                </a:cxn>
                <a:cxn ang="0">
                  <a:pos x="178307" y="49148"/>
                </a:cxn>
                <a:cxn ang="0">
                  <a:pos x="140017" y="75009"/>
                </a:cxn>
                <a:cxn ang="0">
                  <a:pos x="105441" y="105441"/>
                </a:cxn>
                <a:cxn ang="0">
                  <a:pos x="75009" y="140017"/>
                </a:cxn>
                <a:cxn ang="0">
                  <a:pos x="49149" y="178307"/>
                </a:cxn>
                <a:cxn ang="0">
                  <a:pos x="28289" y="219884"/>
                </a:cxn>
                <a:cxn ang="0">
                  <a:pos x="12858" y="264318"/>
                </a:cxn>
                <a:cxn ang="0">
                  <a:pos x="3286" y="311181"/>
                </a:cxn>
                <a:cxn ang="0">
                  <a:pos x="0" y="360045"/>
                </a:cxn>
                <a:cxn ang="0">
                  <a:pos x="0" y="1800479"/>
                </a:cxn>
                <a:cxn ang="0">
                  <a:pos x="3286" y="1849344"/>
                </a:cxn>
                <a:cxn ang="0">
                  <a:pos x="12858" y="1896214"/>
                </a:cxn>
                <a:cxn ang="0">
                  <a:pos x="28289" y="1940659"/>
                </a:cxn>
                <a:cxn ang="0">
                  <a:pos x="49149" y="1982248"/>
                </a:cxn>
                <a:cxn ang="0">
                  <a:pos x="75009" y="2020554"/>
                </a:cxn>
                <a:cxn ang="0">
                  <a:pos x="105441" y="2055145"/>
                </a:cxn>
                <a:cxn ang="0">
                  <a:pos x="140017" y="2085593"/>
                </a:cxn>
                <a:cxn ang="0">
                  <a:pos x="178308" y="2111469"/>
                </a:cxn>
                <a:cxn ang="0">
                  <a:pos x="219884" y="2132341"/>
                </a:cxn>
                <a:cxn ang="0">
                  <a:pos x="264318" y="2147782"/>
                </a:cxn>
                <a:cxn ang="0">
                  <a:pos x="311181" y="2157362"/>
                </a:cxn>
                <a:cxn ang="0">
                  <a:pos x="360045" y="2160651"/>
                </a:cxn>
                <a:cxn ang="0">
                  <a:pos x="2975229" y="2160651"/>
                </a:cxn>
                <a:cxn ang="0">
                  <a:pos x="3024094" y="2157362"/>
                </a:cxn>
                <a:cxn ang="0">
                  <a:pos x="3070964" y="2147782"/>
                </a:cxn>
                <a:cxn ang="0">
                  <a:pos x="3115409" y="2132341"/>
                </a:cxn>
                <a:cxn ang="0">
                  <a:pos x="3156998" y="2111469"/>
                </a:cxn>
                <a:cxn ang="0">
                  <a:pos x="3195304" y="2085593"/>
                </a:cxn>
                <a:cxn ang="0">
                  <a:pos x="3229895" y="2055145"/>
                </a:cxn>
                <a:cxn ang="0">
                  <a:pos x="3260343" y="2020554"/>
                </a:cxn>
                <a:cxn ang="0">
                  <a:pos x="3286219" y="1982248"/>
                </a:cxn>
                <a:cxn ang="0">
                  <a:pos x="3307091" y="1940659"/>
                </a:cxn>
                <a:cxn ang="0">
                  <a:pos x="3322532" y="1896214"/>
                </a:cxn>
                <a:cxn ang="0">
                  <a:pos x="3332112" y="1849344"/>
                </a:cxn>
                <a:cxn ang="0">
                  <a:pos x="3335401" y="1800479"/>
                </a:cxn>
                <a:cxn ang="0">
                  <a:pos x="3335401" y="360045"/>
                </a:cxn>
                <a:cxn ang="0">
                  <a:pos x="3332112" y="311181"/>
                </a:cxn>
                <a:cxn ang="0">
                  <a:pos x="3322532" y="264318"/>
                </a:cxn>
                <a:cxn ang="0">
                  <a:pos x="3307091" y="219884"/>
                </a:cxn>
                <a:cxn ang="0">
                  <a:pos x="3286219" y="178308"/>
                </a:cxn>
                <a:cxn ang="0">
                  <a:pos x="3260343" y="140017"/>
                </a:cxn>
                <a:cxn ang="0">
                  <a:pos x="3229895" y="105441"/>
                </a:cxn>
                <a:cxn ang="0">
                  <a:pos x="3195304" y="75009"/>
                </a:cxn>
                <a:cxn ang="0">
                  <a:pos x="3156998" y="49149"/>
                </a:cxn>
                <a:cxn ang="0">
                  <a:pos x="3115409" y="28289"/>
                </a:cxn>
                <a:cxn ang="0">
                  <a:pos x="3070964" y="12858"/>
                </a:cxn>
                <a:cxn ang="0">
                  <a:pos x="3024094" y="3286"/>
                </a:cxn>
                <a:cxn ang="0">
                  <a:pos x="2975229" y="0"/>
                </a:cxn>
              </a:cxnLst>
              <a:rect l="0" t="0" r="r" b="b"/>
              <a:pathLst>
                <a:path w="3335654" h="2160904">
                  <a:moveTo>
                    <a:pt x="2975229" y="0"/>
                  </a:moveTo>
                  <a:lnTo>
                    <a:pt x="360045" y="0"/>
                  </a:lnTo>
                  <a:lnTo>
                    <a:pt x="311181" y="3286"/>
                  </a:lnTo>
                  <a:lnTo>
                    <a:pt x="264318" y="12858"/>
                  </a:lnTo>
                  <a:lnTo>
                    <a:pt x="219884" y="28289"/>
                  </a:lnTo>
                  <a:lnTo>
                    <a:pt x="178307" y="49148"/>
                  </a:lnTo>
                  <a:lnTo>
                    <a:pt x="140017" y="75009"/>
                  </a:lnTo>
                  <a:lnTo>
                    <a:pt x="105441" y="105441"/>
                  </a:lnTo>
                  <a:lnTo>
                    <a:pt x="75009" y="140017"/>
                  </a:lnTo>
                  <a:lnTo>
                    <a:pt x="49149" y="178307"/>
                  </a:lnTo>
                  <a:lnTo>
                    <a:pt x="28289" y="219884"/>
                  </a:lnTo>
                  <a:lnTo>
                    <a:pt x="12858" y="264318"/>
                  </a:lnTo>
                  <a:lnTo>
                    <a:pt x="3286" y="311181"/>
                  </a:lnTo>
                  <a:lnTo>
                    <a:pt x="0" y="360045"/>
                  </a:lnTo>
                  <a:lnTo>
                    <a:pt x="0" y="1800479"/>
                  </a:lnTo>
                  <a:lnTo>
                    <a:pt x="3286" y="1849344"/>
                  </a:lnTo>
                  <a:lnTo>
                    <a:pt x="12858" y="1896214"/>
                  </a:lnTo>
                  <a:lnTo>
                    <a:pt x="28289" y="1940659"/>
                  </a:lnTo>
                  <a:lnTo>
                    <a:pt x="49149" y="1982248"/>
                  </a:lnTo>
                  <a:lnTo>
                    <a:pt x="75009" y="2020554"/>
                  </a:lnTo>
                  <a:lnTo>
                    <a:pt x="105441" y="2055145"/>
                  </a:lnTo>
                  <a:lnTo>
                    <a:pt x="140017" y="2085593"/>
                  </a:lnTo>
                  <a:lnTo>
                    <a:pt x="178308" y="2111469"/>
                  </a:lnTo>
                  <a:lnTo>
                    <a:pt x="219884" y="2132341"/>
                  </a:lnTo>
                  <a:lnTo>
                    <a:pt x="264318" y="2147782"/>
                  </a:lnTo>
                  <a:lnTo>
                    <a:pt x="311181" y="2157362"/>
                  </a:lnTo>
                  <a:lnTo>
                    <a:pt x="360045" y="2160651"/>
                  </a:lnTo>
                  <a:lnTo>
                    <a:pt x="2975229" y="2160651"/>
                  </a:lnTo>
                  <a:lnTo>
                    <a:pt x="3024094" y="2157362"/>
                  </a:lnTo>
                  <a:lnTo>
                    <a:pt x="3070964" y="2147782"/>
                  </a:lnTo>
                  <a:lnTo>
                    <a:pt x="3115409" y="2132341"/>
                  </a:lnTo>
                  <a:lnTo>
                    <a:pt x="3156998" y="2111469"/>
                  </a:lnTo>
                  <a:lnTo>
                    <a:pt x="3195304" y="2085593"/>
                  </a:lnTo>
                  <a:lnTo>
                    <a:pt x="3229895" y="2055145"/>
                  </a:lnTo>
                  <a:lnTo>
                    <a:pt x="3260343" y="2020554"/>
                  </a:lnTo>
                  <a:lnTo>
                    <a:pt x="3286219" y="1982248"/>
                  </a:lnTo>
                  <a:lnTo>
                    <a:pt x="3307091" y="1940659"/>
                  </a:lnTo>
                  <a:lnTo>
                    <a:pt x="3322532" y="1896214"/>
                  </a:lnTo>
                  <a:lnTo>
                    <a:pt x="3332112" y="1849344"/>
                  </a:lnTo>
                  <a:lnTo>
                    <a:pt x="3335401" y="1800479"/>
                  </a:lnTo>
                  <a:lnTo>
                    <a:pt x="3335401" y="360045"/>
                  </a:lnTo>
                  <a:lnTo>
                    <a:pt x="3332112" y="311181"/>
                  </a:lnTo>
                  <a:lnTo>
                    <a:pt x="3322532" y="264318"/>
                  </a:lnTo>
                  <a:lnTo>
                    <a:pt x="3307091" y="219884"/>
                  </a:lnTo>
                  <a:lnTo>
                    <a:pt x="3286219" y="178308"/>
                  </a:lnTo>
                  <a:lnTo>
                    <a:pt x="3260343" y="140017"/>
                  </a:lnTo>
                  <a:lnTo>
                    <a:pt x="3229895" y="105441"/>
                  </a:lnTo>
                  <a:lnTo>
                    <a:pt x="3195304" y="75009"/>
                  </a:lnTo>
                  <a:lnTo>
                    <a:pt x="3156998" y="49149"/>
                  </a:lnTo>
                  <a:lnTo>
                    <a:pt x="3115409" y="28289"/>
                  </a:lnTo>
                  <a:lnTo>
                    <a:pt x="3070964" y="12858"/>
                  </a:lnTo>
                  <a:lnTo>
                    <a:pt x="3024094" y="3286"/>
                  </a:lnTo>
                  <a:lnTo>
                    <a:pt x="2975229" y="0"/>
                  </a:lnTo>
                  <a:close/>
                </a:path>
              </a:pathLst>
            </a:custGeom>
            <a:solidFill>
              <a:srgbClr val="FFC000">
                <a:alpha val="74901"/>
              </a:srgbClr>
            </a:solidFill>
            <a:ln w="9525">
              <a:noFill/>
              <a:round/>
              <a:headEnd/>
              <a:tailEnd/>
            </a:ln>
          </p:spPr>
          <p:txBody>
            <a:bodyPr lIns="0" tIns="0" rIns="0" bIns="0"/>
            <a:lstStyle/>
            <a:p>
              <a:endParaRPr lang="ru-RU"/>
            </a:p>
          </p:txBody>
        </p:sp>
        <p:sp>
          <p:nvSpPr>
            <p:cNvPr id="9222" name="object 6"/>
            <p:cNvSpPr>
              <a:spLocks/>
            </p:cNvSpPr>
            <p:nvPr/>
          </p:nvSpPr>
          <p:spPr bwMode="auto">
            <a:xfrm>
              <a:off x="6508750" y="2517774"/>
              <a:ext cx="3335654" cy="2160905"/>
            </a:xfrm>
            <a:custGeom>
              <a:avLst/>
              <a:gdLst/>
              <a:ahLst/>
              <a:cxnLst>
                <a:cxn ang="0">
                  <a:pos x="0" y="360045"/>
                </a:cxn>
                <a:cxn ang="0">
                  <a:pos x="3286" y="311181"/>
                </a:cxn>
                <a:cxn ang="0">
                  <a:pos x="12858" y="264318"/>
                </a:cxn>
                <a:cxn ang="0">
                  <a:pos x="28289" y="219884"/>
                </a:cxn>
                <a:cxn ang="0">
                  <a:pos x="49149" y="178307"/>
                </a:cxn>
                <a:cxn ang="0">
                  <a:pos x="75009" y="140017"/>
                </a:cxn>
                <a:cxn ang="0">
                  <a:pos x="105441" y="105441"/>
                </a:cxn>
                <a:cxn ang="0">
                  <a:pos x="140017" y="75009"/>
                </a:cxn>
                <a:cxn ang="0">
                  <a:pos x="178307" y="49148"/>
                </a:cxn>
                <a:cxn ang="0">
                  <a:pos x="219884" y="28289"/>
                </a:cxn>
                <a:cxn ang="0">
                  <a:pos x="264318" y="12858"/>
                </a:cxn>
                <a:cxn ang="0">
                  <a:pos x="311181" y="3286"/>
                </a:cxn>
                <a:cxn ang="0">
                  <a:pos x="360045" y="0"/>
                </a:cxn>
                <a:cxn ang="0">
                  <a:pos x="2975229" y="0"/>
                </a:cxn>
                <a:cxn ang="0">
                  <a:pos x="3024094" y="3286"/>
                </a:cxn>
                <a:cxn ang="0">
                  <a:pos x="3070964" y="12858"/>
                </a:cxn>
                <a:cxn ang="0">
                  <a:pos x="3115409" y="28289"/>
                </a:cxn>
                <a:cxn ang="0">
                  <a:pos x="3156998" y="49149"/>
                </a:cxn>
                <a:cxn ang="0">
                  <a:pos x="3195304" y="75009"/>
                </a:cxn>
                <a:cxn ang="0">
                  <a:pos x="3229895" y="105441"/>
                </a:cxn>
                <a:cxn ang="0">
                  <a:pos x="3260343" y="140017"/>
                </a:cxn>
                <a:cxn ang="0">
                  <a:pos x="3286219" y="178308"/>
                </a:cxn>
                <a:cxn ang="0">
                  <a:pos x="3307091" y="219884"/>
                </a:cxn>
                <a:cxn ang="0">
                  <a:pos x="3322532" y="264318"/>
                </a:cxn>
                <a:cxn ang="0">
                  <a:pos x="3332112" y="311181"/>
                </a:cxn>
                <a:cxn ang="0">
                  <a:pos x="3335401" y="360045"/>
                </a:cxn>
                <a:cxn ang="0">
                  <a:pos x="3335401" y="1800479"/>
                </a:cxn>
                <a:cxn ang="0">
                  <a:pos x="3332112" y="1849344"/>
                </a:cxn>
                <a:cxn ang="0">
                  <a:pos x="3322532" y="1896214"/>
                </a:cxn>
                <a:cxn ang="0">
                  <a:pos x="3307091" y="1940659"/>
                </a:cxn>
                <a:cxn ang="0">
                  <a:pos x="3286219" y="1982248"/>
                </a:cxn>
                <a:cxn ang="0">
                  <a:pos x="3260343" y="2020554"/>
                </a:cxn>
                <a:cxn ang="0">
                  <a:pos x="3229895" y="2055145"/>
                </a:cxn>
                <a:cxn ang="0">
                  <a:pos x="3195304" y="2085593"/>
                </a:cxn>
                <a:cxn ang="0">
                  <a:pos x="3156998" y="2111469"/>
                </a:cxn>
                <a:cxn ang="0">
                  <a:pos x="3115409" y="2132341"/>
                </a:cxn>
                <a:cxn ang="0">
                  <a:pos x="3070964" y="2147782"/>
                </a:cxn>
                <a:cxn ang="0">
                  <a:pos x="3024094" y="2157362"/>
                </a:cxn>
                <a:cxn ang="0">
                  <a:pos x="2975229" y="2160651"/>
                </a:cxn>
                <a:cxn ang="0">
                  <a:pos x="360045" y="2160651"/>
                </a:cxn>
                <a:cxn ang="0">
                  <a:pos x="311181" y="2157362"/>
                </a:cxn>
                <a:cxn ang="0">
                  <a:pos x="264318" y="2147782"/>
                </a:cxn>
                <a:cxn ang="0">
                  <a:pos x="219884" y="2132341"/>
                </a:cxn>
                <a:cxn ang="0">
                  <a:pos x="178308" y="2111469"/>
                </a:cxn>
                <a:cxn ang="0">
                  <a:pos x="140017" y="2085593"/>
                </a:cxn>
                <a:cxn ang="0">
                  <a:pos x="105441" y="2055145"/>
                </a:cxn>
                <a:cxn ang="0">
                  <a:pos x="75009" y="2020554"/>
                </a:cxn>
                <a:cxn ang="0">
                  <a:pos x="49149" y="1982248"/>
                </a:cxn>
                <a:cxn ang="0">
                  <a:pos x="28289" y="1940659"/>
                </a:cxn>
                <a:cxn ang="0">
                  <a:pos x="12858" y="1896214"/>
                </a:cxn>
                <a:cxn ang="0">
                  <a:pos x="3286" y="1849344"/>
                </a:cxn>
                <a:cxn ang="0">
                  <a:pos x="0" y="1800479"/>
                </a:cxn>
                <a:cxn ang="0">
                  <a:pos x="0" y="360045"/>
                </a:cxn>
              </a:cxnLst>
              <a:rect l="0" t="0" r="r" b="b"/>
              <a:pathLst>
                <a:path w="3335654" h="2160904">
                  <a:moveTo>
                    <a:pt x="0" y="360045"/>
                  </a:moveTo>
                  <a:lnTo>
                    <a:pt x="3286" y="311181"/>
                  </a:lnTo>
                  <a:lnTo>
                    <a:pt x="12858" y="264318"/>
                  </a:lnTo>
                  <a:lnTo>
                    <a:pt x="28289" y="219884"/>
                  </a:lnTo>
                  <a:lnTo>
                    <a:pt x="49149" y="178307"/>
                  </a:lnTo>
                  <a:lnTo>
                    <a:pt x="75009" y="140017"/>
                  </a:lnTo>
                  <a:lnTo>
                    <a:pt x="105441" y="105441"/>
                  </a:lnTo>
                  <a:lnTo>
                    <a:pt x="140017" y="75009"/>
                  </a:lnTo>
                  <a:lnTo>
                    <a:pt x="178307" y="49148"/>
                  </a:lnTo>
                  <a:lnTo>
                    <a:pt x="219884" y="28289"/>
                  </a:lnTo>
                  <a:lnTo>
                    <a:pt x="264318" y="12858"/>
                  </a:lnTo>
                  <a:lnTo>
                    <a:pt x="311181" y="3286"/>
                  </a:lnTo>
                  <a:lnTo>
                    <a:pt x="360045" y="0"/>
                  </a:lnTo>
                  <a:lnTo>
                    <a:pt x="2975229" y="0"/>
                  </a:lnTo>
                  <a:lnTo>
                    <a:pt x="3024094" y="3286"/>
                  </a:lnTo>
                  <a:lnTo>
                    <a:pt x="3070964" y="12858"/>
                  </a:lnTo>
                  <a:lnTo>
                    <a:pt x="3115409" y="28289"/>
                  </a:lnTo>
                  <a:lnTo>
                    <a:pt x="3156998" y="49149"/>
                  </a:lnTo>
                  <a:lnTo>
                    <a:pt x="3195304" y="75009"/>
                  </a:lnTo>
                  <a:lnTo>
                    <a:pt x="3229895" y="105441"/>
                  </a:lnTo>
                  <a:lnTo>
                    <a:pt x="3260343" y="140017"/>
                  </a:lnTo>
                  <a:lnTo>
                    <a:pt x="3286219" y="178308"/>
                  </a:lnTo>
                  <a:lnTo>
                    <a:pt x="3307091" y="219884"/>
                  </a:lnTo>
                  <a:lnTo>
                    <a:pt x="3322532" y="264318"/>
                  </a:lnTo>
                  <a:lnTo>
                    <a:pt x="3332112" y="311181"/>
                  </a:lnTo>
                  <a:lnTo>
                    <a:pt x="3335401" y="360045"/>
                  </a:lnTo>
                  <a:lnTo>
                    <a:pt x="3335401" y="1800479"/>
                  </a:lnTo>
                  <a:lnTo>
                    <a:pt x="3332112" y="1849344"/>
                  </a:lnTo>
                  <a:lnTo>
                    <a:pt x="3322532" y="1896214"/>
                  </a:lnTo>
                  <a:lnTo>
                    <a:pt x="3307091" y="1940659"/>
                  </a:lnTo>
                  <a:lnTo>
                    <a:pt x="3286219" y="1982248"/>
                  </a:lnTo>
                  <a:lnTo>
                    <a:pt x="3260343" y="2020554"/>
                  </a:lnTo>
                  <a:lnTo>
                    <a:pt x="3229895" y="2055145"/>
                  </a:lnTo>
                  <a:lnTo>
                    <a:pt x="3195304" y="2085593"/>
                  </a:lnTo>
                  <a:lnTo>
                    <a:pt x="3156998" y="2111469"/>
                  </a:lnTo>
                  <a:lnTo>
                    <a:pt x="3115409" y="2132341"/>
                  </a:lnTo>
                  <a:lnTo>
                    <a:pt x="3070964" y="2147782"/>
                  </a:lnTo>
                  <a:lnTo>
                    <a:pt x="3024094" y="2157362"/>
                  </a:lnTo>
                  <a:lnTo>
                    <a:pt x="2975229" y="2160651"/>
                  </a:lnTo>
                  <a:lnTo>
                    <a:pt x="360045" y="2160651"/>
                  </a:lnTo>
                  <a:lnTo>
                    <a:pt x="311181" y="2157362"/>
                  </a:lnTo>
                  <a:lnTo>
                    <a:pt x="264318" y="2147782"/>
                  </a:lnTo>
                  <a:lnTo>
                    <a:pt x="219884" y="2132341"/>
                  </a:lnTo>
                  <a:lnTo>
                    <a:pt x="178308" y="2111469"/>
                  </a:lnTo>
                  <a:lnTo>
                    <a:pt x="140017" y="2085593"/>
                  </a:lnTo>
                  <a:lnTo>
                    <a:pt x="105441" y="2055145"/>
                  </a:lnTo>
                  <a:lnTo>
                    <a:pt x="75009" y="2020554"/>
                  </a:lnTo>
                  <a:lnTo>
                    <a:pt x="49149" y="1982248"/>
                  </a:lnTo>
                  <a:lnTo>
                    <a:pt x="28289" y="1940659"/>
                  </a:lnTo>
                  <a:lnTo>
                    <a:pt x="12858" y="1896214"/>
                  </a:lnTo>
                  <a:lnTo>
                    <a:pt x="3286" y="1849344"/>
                  </a:lnTo>
                  <a:lnTo>
                    <a:pt x="0" y="1800479"/>
                  </a:lnTo>
                  <a:lnTo>
                    <a:pt x="0" y="360045"/>
                  </a:lnTo>
                  <a:close/>
                </a:path>
              </a:pathLst>
            </a:custGeom>
            <a:noFill/>
            <a:ln w="22225">
              <a:solidFill>
                <a:srgbClr val="C00000"/>
              </a:solidFill>
              <a:round/>
              <a:headEnd/>
              <a:tailEnd/>
            </a:ln>
          </p:spPr>
          <p:txBody>
            <a:bodyPr lIns="0" tIns="0" rIns="0" bIns="0"/>
            <a:lstStyle/>
            <a:p>
              <a:endParaRPr lang="ru-RU"/>
            </a:p>
          </p:txBody>
        </p:sp>
      </p:grpSp>
      <p:sp>
        <p:nvSpPr>
          <p:cNvPr id="7" name="object 7"/>
          <p:cNvSpPr txBox="1"/>
          <p:nvPr/>
        </p:nvSpPr>
        <p:spPr>
          <a:xfrm>
            <a:off x="6665913" y="2606675"/>
            <a:ext cx="2833687" cy="1890713"/>
          </a:xfrm>
          <a:prstGeom prst="rect">
            <a:avLst/>
          </a:prstGeom>
        </p:spPr>
        <p:txBody>
          <a:bodyPr lIns="0" rIns="0" bIns="0">
            <a:spAutoFit/>
          </a:bodyPr>
          <a:lstStyle/>
          <a:p>
            <a:pPr marL="266700" indent="-254000" algn="just">
              <a:lnSpc>
                <a:spcPts val="1425"/>
              </a:lnSpc>
              <a:spcBef>
                <a:spcPts val="363"/>
              </a:spcBef>
              <a:buSzPct val="118000"/>
              <a:buFont typeface="Microsoft Sans Serif" pitchFamily="34" charset="0"/>
              <a:buChar char="•"/>
              <a:tabLst>
                <a:tab pos="268288" algn="l"/>
              </a:tabLst>
            </a:pPr>
            <a:r>
              <a:rPr lang="ru-RU" sz="1400" b="1">
                <a:solidFill>
                  <a:srgbClr val="000000"/>
                </a:solidFill>
              </a:rPr>
              <a:t>В решениях 1С поддержаны 	все официальные форматы, закрепленные законодательно</a:t>
            </a:r>
            <a:endParaRPr lang="ru-RU" sz="1400">
              <a:solidFill>
                <a:srgbClr val="000000"/>
              </a:solidFill>
            </a:endParaRPr>
          </a:p>
          <a:p>
            <a:pPr marL="266700" indent="-254000">
              <a:lnSpc>
                <a:spcPts val="1425"/>
              </a:lnSpc>
              <a:spcBef>
                <a:spcPts val="850"/>
              </a:spcBef>
              <a:buSzPct val="118000"/>
              <a:buFont typeface="Microsoft Sans Serif" pitchFamily="34" charset="0"/>
              <a:buChar char="•"/>
              <a:tabLst>
                <a:tab pos="268288" algn="l"/>
              </a:tabLst>
            </a:pPr>
            <a:r>
              <a:rPr lang="ru-RU" sz="1400" b="1">
                <a:solidFill>
                  <a:srgbClr val="000000"/>
                </a:solidFill>
              </a:rPr>
              <a:t>Популярные локальные форматы учреждений, ведомств, групп компаний</a:t>
            </a:r>
            <a:endParaRPr lang="ru-RU" sz="1400">
              <a:solidFill>
                <a:srgbClr val="000000"/>
              </a:solidFill>
            </a:endParaRPr>
          </a:p>
          <a:p>
            <a:pPr marL="266700" indent="-254000">
              <a:lnSpc>
                <a:spcPts val="1425"/>
              </a:lnSpc>
              <a:spcBef>
                <a:spcPts val="850"/>
              </a:spcBef>
              <a:buSzPct val="118000"/>
              <a:buFont typeface="Microsoft Sans Serif" pitchFamily="34" charset="0"/>
              <a:buChar char="•"/>
              <a:tabLst>
                <a:tab pos="268288" algn="l"/>
              </a:tabLst>
            </a:pPr>
            <a:r>
              <a:rPr lang="ru-RU" sz="1400" b="1">
                <a:solidFill>
                  <a:srgbClr val="000000"/>
                </a:solidFill>
              </a:rPr>
              <a:t>Произвольные документы любых форматов</a:t>
            </a:r>
            <a:endParaRPr lang="ru-RU"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48335" rtlCol="0"/>
          <a:lstStyle/>
          <a:p>
            <a:pPr marL="957580" eaLnBrk="1" fontAlgn="auto" hangingPunct="1">
              <a:spcBef>
                <a:spcPts val="105"/>
              </a:spcBef>
              <a:spcAft>
                <a:spcPts val="0"/>
              </a:spcAft>
              <a:defRPr/>
            </a:pPr>
            <a:r>
              <a:rPr dirty="0">
                <a:latin typeface="Microsoft Sans Serif"/>
                <a:cs typeface="Microsoft Sans Serif"/>
              </a:rPr>
              <a:t>Акт</a:t>
            </a:r>
            <a:r>
              <a:rPr spc="-110" dirty="0">
                <a:latin typeface="Microsoft Sans Serif"/>
                <a:cs typeface="Microsoft Sans Serif"/>
              </a:rPr>
              <a:t> </a:t>
            </a:r>
            <a:r>
              <a:rPr spc="-25" dirty="0">
                <a:latin typeface="Microsoft Sans Serif"/>
                <a:cs typeface="Microsoft Sans Serif"/>
              </a:rPr>
              <a:t>приемки</a:t>
            </a:r>
            <a:r>
              <a:rPr spc="-114" dirty="0">
                <a:latin typeface="Microsoft Sans Serif"/>
                <a:cs typeface="Microsoft Sans Serif"/>
              </a:rPr>
              <a:t> </a:t>
            </a:r>
            <a:r>
              <a:rPr dirty="0">
                <a:latin typeface="Microsoft Sans Serif"/>
                <a:cs typeface="Microsoft Sans Serif"/>
              </a:rPr>
              <a:t>выполненных</a:t>
            </a:r>
            <a:r>
              <a:rPr spc="-155" dirty="0">
                <a:latin typeface="Microsoft Sans Serif"/>
                <a:cs typeface="Microsoft Sans Serif"/>
              </a:rPr>
              <a:t> </a:t>
            </a:r>
            <a:r>
              <a:rPr spc="-10" dirty="0">
                <a:latin typeface="Microsoft Sans Serif"/>
                <a:cs typeface="Microsoft Sans Serif"/>
              </a:rPr>
              <a:t>работ</a:t>
            </a:r>
          </a:p>
        </p:txBody>
      </p:sp>
      <p:sp>
        <p:nvSpPr>
          <p:cNvPr id="3" name="object 3"/>
          <p:cNvSpPr txBox="1"/>
          <p:nvPr/>
        </p:nvSpPr>
        <p:spPr>
          <a:xfrm>
            <a:off x="350838" y="1528763"/>
            <a:ext cx="5335587" cy="2063750"/>
          </a:xfrm>
          <a:prstGeom prst="rect">
            <a:avLst/>
          </a:prstGeom>
        </p:spPr>
        <p:txBody>
          <a:bodyPr lIns="0" tIns="12700" rIns="0" bIns="0">
            <a:spAutoFit/>
          </a:bodyPr>
          <a:lstStyle/>
          <a:p>
            <a:pPr marL="355600" indent="-342900">
              <a:spcBef>
                <a:spcPts val="100"/>
              </a:spcBef>
              <a:buClr>
                <a:srgbClr val="CC0000"/>
              </a:buClr>
              <a:buFontTx/>
              <a:buChar char="•"/>
              <a:tabLst>
                <a:tab pos="355600" algn="l"/>
              </a:tabLst>
            </a:pPr>
            <a:r>
              <a:rPr lang="ru-RU" sz="2100">
                <a:solidFill>
                  <a:srgbClr val="000000"/>
                </a:solidFill>
                <a:latin typeface="Tahoma" pitchFamily="34" charset="0"/>
                <a:cs typeface="Tahoma" pitchFamily="34" charset="0"/>
              </a:rPr>
              <a:t>Поддержан формат электронного документа «Акт приемки выполненных работ в строительстве»</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В соответствии с приказом ФНС России №</a:t>
            </a:r>
            <a:r>
              <a:rPr lang="ru-RU" sz="2100">
                <a:solidFill>
                  <a:srgbClr val="000000"/>
                </a:solidFill>
                <a:cs typeface="Tahoma" pitchFamily="34" charset="0"/>
              </a:rPr>
              <a:t> </a:t>
            </a:r>
            <a:r>
              <a:rPr lang="ru-RU" sz="2100">
                <a:solidFill>
                  <a:srgbClr val="000000"/>
                </a:solidFill>
                <a:latin typeface="Tahoma" pitchFamily="34" charset="0"/>
                <a:cs typeface="Tahoma" pitchFamily="34" charset="0"/>
              </a:rPr>
              <a:t>ЕД-7-26/691@ от 28.07.2022 г</a:t>
            </a:r>
          </a:p>
          <a:p>
            <a:pPr marL="355600" indent="-342900">
              <a:spcBef>
                <a:spcPts val="500"/>
              </a:spcBef>
              <a:buClr>
                <a:srgbClr val="CC0000"/>
              </a:buClr>
              <a:buFontTx/>
              <a:buChar char="•"/>
              <a:tabLst>
                <a:tab pos="355600" algn="l"/>
              </a:tabLst>
            </a:pPr>
            <a:r>
              <a:rPr lang="ru-RU" sz="2100">
                <a:solidFill>
                  <a:srgbClr val="000000"/>
                </a:solidFill>
                <a:latin typeface="Tahoma" pitchFamily="34" charset="0"/>
                <a:cs typeface="Tahoma" pitchFamily="34" charset="0"/>
              </a:rPr>
              <a:t>Привязан к учетным документам</a:t>
            </a:r>
          </a:p>
        </p:txBody>
      </p:sp>
      <p:grpSp>
        <p:nvGrpSpPr>
          <p:cNvPr id="10243" name="object 4"/>
          <p:cNvGrpSpPr>
            <a:grpSpLocks/>
          </p:cNvGrpSpPr>
          <p:nvPr/>
        </p:nvGrpSpPr>
        <p:grpSpPr bwMode="auto">
          <a:xfrm>
            <a:off x="6213475" y="741363"/>
            <a:ext cx="5241925" cy="5738812"/>
            <a:chOff x="6213347" y="740663"/>
            <a:chExt cx="5242560" cy="5739765"/>
          </a:xfrm>
        </p:grpSpPr>
        <p:pic>
          <p:nvPicPr>
            <p:cNvPr id="10244" name="object 5"/>
            <p:cNvPicPr>
              <a:picLocks noChangeAspect="1" noChangeArrowheads="1"/>
            </p:cNvPicPr>
            <p:nvPr/>
          </p:nvPicPr>
          <p:blipFill>
            <a:blip r:embed="rId2"/>
            <a:srcRect/>
            <a:stretch>
              <a:fillRect/>
            </a:stretch>
          </p:blipFill>
          <p:spPr bwMode="auto">
            <a:xfrm>
              <a:off x="6213347" y="740663"/>
              <a:ext cx="5242559" cy="5739384"/>
            </a:xfrm>
            <a:prstGeom prst="rect">
              <a:avLst/>
            </a:prstGeom>
            <a:noFill/>
            <a:ln w="9525">
              <a:noFill/>
              <a:miter lim="800000"/>
              <a:headEnd/>
              <a:tailEnd/>
            </a:ln>
          </p:spPr>
        </p:pic>
        <p:pic>
          <p:nvPicPr>
            <p:cNvPr id="10245" name="object 6"/>
            <p:cNvPicPr>
              <a:picLocks noChangeAspect="1" noChangeArrowheads="1"/>
            </p:cNvPicPr>
            <p:nvPr/>
          </p:nvPicPr>
          <p:blipFill>
            <a:blip r:embed="rId3"/>
            <a:srcRect/>
            <a:stretch>
              <a:fillRect/>
            </a:stretch>
          </p:blipFill>
          <p:spPr bwMode="auto">
            <a:xfrm>
              <a:off x="6408800" y="936624"/>
              <a:ext cx="4654550" cy="5400675"/>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34619" rtlCol="0"/>
          <a:lstStyle/>
          <a:p>
            <a:pPr marL="957580" eaLnBrk="1" fontAlgn="auto" hangingPunct="1">
              <a:spcBef>
                <a:spcPts val="105"/>
              </a:spcBef>
              <a:spcAft>
                <a:spcPts val="0"/>
              </a:spcAft>
              <a:defRPr/>
            </a:pPr>
            <a:r>
              <a:rPr spc="-40" dirty="0"/>
              <a:t>Акт</a:t>
            </a:r>
            <a:r>
              <a:rPr spc="-195" dirty="0"/>
              <a:t> </a:t>
            </a:r>
            <a:r>
              <a:rPr spc="-40" dirty="0"/>
              <a:t>приемки</a:t>
            </a:r>
            <a:r>
              <a:rPr spc="-195" dirty="0"/>
              <a:t> </a:t>
            </a:r>
            <a:r>
              <a:rPr spc="-90" dirty="0"/>
              <a:t>выполненных</a:t>
            </a:r>
            <a:r>
              <a:rPr spc="-185" dirty="0"/>
              <a:t> </a:t>
            </a:r>
            <a:r>
              <a:rPr spc="-10" dirty="0"/>
              <a:t>работ</a:t>
            </a:r>
          </a:p>
        </p:txBody>
      </p:sp>
      <p:sp>
        <p:nvSpPr>
          <p:cNvPr id="3" name="object 3"/>
          <p:cNvSpPr txBox="1"/>
          <p:nvPr/>
        </p:nvSpPr>
        <p:spPr>
          <a:xfrm>
            <a:off x="350838" y="1558925"/>
            <a:ext cx="10742612" cy="1166813"/>
          </a:xfrm>
          <a:prstGeom prst="rect">
            <a:avLst/>
          </a:prstGeom>
        </p:spPr>
        <p:txBody>
          <a:bodyPr lIns="0" tIns="76200" rIns="0" bIns="0">
            <a:spAutoFit/>
          </a:bodyPr>
          <a:lstStyle/>
          <a:p>
            <a:pPr marL="355600" indent="-342900" fontAlgn="auto">
              <a:spcBef>
                <a:spcPts val="600"/>
              </a:spcBef>
              <a:spcAft>
                <a:spcPts val="0"/>
              </a:spcAft>
              <a:buClr>
                <a:srgbClr val="CC0000"/>
              </a:buClr>
              <a:buFontTx/>
              <a:buChar char="•"/>
              <a:tabLst>
                <a:tab pos="355600" algn="l"/>
              </a:tabLst>
              <a:defRPr/>
            </a:pPr>
            <a:r>
              <a:rPr sz="2100" kern="0" dirty="0">
                <a:solidFill>
                  <a:sysClr val="windowText" lastClr="000000"/>
                </a:solidFill>
                <a:latin typeface="Tahoma"/>
                <a:cs typeface="Tahoma"/>
              </a:rPr>
              <a:t>По</a:t>
            </a:r>
            <a:r>
              <a:rPr sz="2100" kern="0" spc="-140" dirty="0">
                <a:solidFill>
                  <a:sysClr val="windowText" lastClr="000000"/>
                </a:solidFill>
                <a:latin typeface="Tahoma"/>
                <a:cs typeface="Tahoma"/>
              </a:rPr>
              <a:t> </a:t>
            </a:r>
            <a:r>
              <a:rPr sz="2100" kern="0" spc="-30" dirty="0">
                <a:solidFill>
                  <a:sysClr val="windowText" lastClr="000000"/>
                </a:solidFill>
                <a:latin typeface="Tahoma"/>
                <a:cs typeface="Tahoma"/>
              </a:rPr>
              <a:t>формату</a:t>
            </a:r>
            <a:r>
              <a:rPr sz="2100" kern="0" spc="-120" dirty="0">
                <a:solidFill>
                  <a:sysClr val="windowText" lastClr="000000"/>
                </a:solidFill>
                <a:latin typeface="Tahoma"/>
                <a:cs typeface="Tahoma"/>
              </a:rPr>
              <a:t> </a:t>
            </a:r>
            <a:r>
              <a:rPr sz="2100" kern="0" spc="65" dirty="0">
                <a:solidFill>
                  <a:sysClr val="windowText" lastClr="000000"/>
                </a:solidFill>
                <a:latin typeface="Tahoma"/>
                <a:cs typeface="Tahoma"/>
              </a:rPr>
              <a:t>ФНС</a:t>
            </a:r>
            <a:r>
              <a:rPr sz="2100" kern="0" spc="-114" dirty="0">
                <a:solidFill>
                  <a:sysClr val="windowText" lastClr="000000"/>
                </a:solidFill>
                <a:latin typeface="Tahoma"/>
                <a:cs typeface="Tahoma"/>
              </a:rPr>
              <a:t> </a:t>
            </a:r>
            <a:r>
              <a:rPr sz="2100" kern="0" spc="-50" dirty="0">
                <a:solidFill>
                  <a:sysClr val="windowText" lastClr="000000"/>
                </a:solidFill>
                <a:latin typeface="Tahoma"/>
                <a:cs typeface="Tahoma"/>
              </a:rPr>
              <a:t>предполагает</a:t>
            </a:r>
            <a:r>
              <a:rPr sz="2100" kern="0" spc="-140" dirty="0">
                <a:solidFill>
                  <a:sysClr val="windowText" lastClr="000000"/>
                </a:solidFill>
                <a:latin typeface="Tahoma"/>
                <a:cs typeface="Tahoma"/>
              </a:rPr>
              <a:t> </a:t>
            </a:r>
            <a:r>
              <a:rPr sz="2100" kern="0" spc="-25" dirty="0">
                <a:solidFill>
                  <a:sysClr val="windowText" lastClr="000000"/>
                </a:solidFill>
                <a:latin typeface="Tahoma"/>
                <a:cs typeface="Tahoma"/>
              </a:rPr>
              <a:t>разные</a:t>
            </a:r>
            <a:r>
              <a:rPr sz="2100" kern="0" spc="-120" dirty="0">
                <a:solidFill>
                  <a:sysClr val="windowText" lastClr="000000"/>
                </a:solidFill>
                <a:latin typeface="Tahoma"/>
                <a:cs typeface="Tahoma"/>
              </a:rPr>
              <a:t> </a:t>
            </a:r>
            <a:r>
              <a:rPr sz="2100" kern="0" spc="-50" dirty="0">
                <a:solidFill>
                  <a:sysClr val="windowText" lastClr="000000"/>
                </a:solidFill>
                <a:latin typeface="Tahoma"/>
                <a:cs typeface="Tahoma"/>
              </a:rPr>
              <a:t>варианты</a:t>
            </a:r>
            <a:r>
              <a:rPr sz="2100" kern="0" spc="-120" dirty="0">
                <a:solidFill>
                  <a:sysClr val="windowText" lastClr="000000"/>
                </a:solidFill>
                <a:latin typeface="Tahoma"/>
                <a:cs typeface="Tahoma"/>
              </a:rPr>
              <a:t> </a:t>
            </a:r>
            <a:r>
              <a:rPr sz="2100" kern="0" spc="-80" dirty="0">
                <a:solidFill>
                  <a:sysClr val="windowText" lastClr="000000"/>
                </a:solidFill>
                <a:latin typeface="Tahoma"/>
                <a:cs typeface="Tahoma"/>
              </a:rPr>
              <a:t>ответного</a:t>
            </a:r>
            <a:r>
              <a:rPr sz="2100" kern="0" spc="-120" dirty="0">
                <a:solidFill>
                  <a:sysClr val="windowText" lastClr="000000"/>
                </a:solidFill>
                <a:latin typeface="Tahoma"/>
                <a:cs typeface="Tahoma"/>
              </a:rPr>
              <a:t> </a:t>
            </a:r>
            <a:r>
              <a:rPr sz="2100" kern="0" spc="-10" dirty="0">
                <a:solidFill>
                  <a:sysClr val="windowText" lastClr="000000"/>
                </a:solidFill>
                <a:latin typeface="Tahoma"/>
                <a:cs typeface="Tahoma"/>
              </a:rPr>
              <a:t>титула</a:t>
            </a:r>
            <a:endParaRPr sz="2100" kern="0">
              <a:solidFill>
                <a:sysClr val="windowText" lastClr="000000"/>
              </a:solidFill>
              <a:latin typeface="Tahoma"/>
              <a:cs typeface="Tahoma"/>
            </a:endParaRPr>
          </a:p>
          <a:p>
            <a:pPr marL="355600" indent="-342900" fontAlgn="auto">
              <a:spcBef>
                <a:spcPts val="509"/>
              </a:spcBef>
              <a:spcAft>
                <a:spcPts val="0"/>
              </a:spcAft>
              <a:buClr>
                <a:srgbClr val="CC0000"/>
              </a:buClr>
              <a:buFontTx/>
              <a:buChar char="•"/>
              <a:tabLst>
                <a:tab pos="355600" algn="l"/>
              </a:tabLst>
              <a:defRPr/>
            </a:pPr>
            <a:r>
              <a:rPr sz="2100" kern="0" spc="-75" dirty="0">
                <a:solidFill>
                  <a:sysClr val="windowText" lastClr="000000"/>
                </a:solidFill>
                <a:latin typeface="Tahoma"/>
                <a:cs typeface="Tahoma"/>
              </a:rPr>
              <a:t>Эти</a:t>
            </a:r>
            <a:r>
              <a:rPr sz="2100" kern="0" spc="-125" dirty="0">
                <a:solidFill>
                  <a:sysClr val="windowText" lastClr="000000"/>
                </a:solidFill>
                <a:latin typeface="Tahoma"/>
                <a:cs typeface="Tahoma"/>
              </a:rPr>
              <a:t> </a:t>
            </a:r>
            <a:r>
              <a:rPr sz="2100" kern="0" spc="-45" dirty="0">
                <a:solidFill>
                  <a:sysClr val="windowText" lastClr="000000"/>
                </a:solidFill>
                <a:latin typeface="Tahoma"/>
                <a:cs typeface="Tahoma"/>
              </a:rPr>
              <a:t>варианты</a:t>
            </a:r>
            <a:r>
              <a:rPr sz="2100" kern="0" spc="-125" dirty="0">
                <a:solidFill>
                  <a:sysClr val="windowText" lastClr="000000"/>
                </a:solidFill>
                <a:latin typeface="Tahoma"/>
                <a:cs typeface="Tahoma"/>
              </a:rPr>
              <a:t> </a:t>
            </a:r>
            <a:r>
              <a:rPr sz="2100" kern="0" spc="-55" dirty="0">
                <a:solidFill>
                  <a:sysClr val="windowText" lastClr="000000"/>
                </a:solidFill>
                <a:latin typeface="Tahoma"/>
                <a:cs typeface="Tahoma"/>
              </a:rPr>
              <a:t>не</a:t>
            </a:r>
            <a:r>
              <a:rPr sz="2100" kern="0" spc="-130" dirty="0">
                <a:solidFill>
                  <a:sysClr val="windowText" lastClr="000000"/>
                </a:solidFill>
                <a:latin typeface="Tahoma"/>
                <a:cs typeface="Tahoma"/>
              </a:rPr>
              <a:t> </a:t>
            </a:r>
            <a:r>
              <a:rPr sz="2100" kern="0" spc="-70" dirty="0">
                <a:solidFill>
                  <a:sysClr val="windowText" lastClr="000000"/>
                </a:solidFill>
                <a:latin typeface="Tahoma"/>
                <a:cs typeface="Tahoma"/>
              </a:rPr>
              <a:t>поддерживаются</a:t>
            </a:r>
            <a:r>
              <a:rPr sz="2100" kern="0" spc="-130" dirty="0">
                <a:solidFill>
                  <a:sysClr val="windowText" lastClr="000000"/>
                </a:solidFill>
                <a:latin typeface="Tahoma"/>
                <a:cs typeface="Tahoma"/>
              </a:rPr>
              <a:t> </a:t>
            </a:r>
            <a:r>
              <a:rPr sz="2100" kern="0" spc="-150" dirty="0">
                <a:solidFill>
                  <a:sysClr val="windowText" lastClr="000000"/>
                </a:solidFill>
                <a:latin typeface="Tahoma"/>
                <a:cs typeface="Tahoma"/>
              </a:rPr>
              <a:t>в</a:t>
            </a:r>
            <a:r>
              <a:rPr sz="2100" kern="0" spc="-125" dirty="0">
                <a:solidFill>
                  <a:sysClr val="windowText" lastClr="000000"/>
                </a:solidFill>
                <a:latin typeface="Tahoma"/>
                <a:cs typeface="Tahoma"/>
              </a:rPr>
              <a:t> </a:t>
            </a:r>
            <a:r>
              <a:rPr sz="2100" kern="0" spc="-60" dirty="0">
                <a:solidFill>
                  <a:sysClr val="windowText" lastClr="000000"/>
                </a:solidFill>
                <a:latin typeface="Tahoma"/>
                <a:cs typeface="Tahoma"/>
              </a:rPr>
              <a:t>учетном</a:t>
            </a:r>
            <a:r>
              <a:rPr sz="2100" kern="0" spc="-125" dirty="0">
                <a:solidFill>
                  <a:sysClr val="windowText" lastClr="000000"/>
                </a:solidFill>
                <a:latin typeface="Tahoma"/>
                <a:cs typeface="Tahoma"/>
              </a:rPr>
              <a:t> </a:t>
            </a:r>
            <a:r>
              <a:rPr sz="2100" kern="0" spc="-10" dirty="0">
                <a:solidFill>
                  <a:sysClr val="windowText" lastClr="000000"/>
                </a:solidFill>
                <a:latin typeface="Tahoma"/>
                <a:cs typeface="Tahoma"/>
              </a:rPr>
              <a:t>документе</a:t>
            </a:r>
            <a:endParaRPr sz="2100" kern="0">
              <a:solidFill>
                <a:sysClr val="windowText" lastClr="000000"/>
              </a:solidFill>
              <a:latin typeface="Tahoma"/>
              <a:cs typeface="Tahoma"/>
            </a:endParaRPr>
          </a:p>
          <a:p>
            <a:pPr marL="355600" indent="-342900" fontAlgn="auto">
              <a:spcBef>
                <a:spcPts val="500"/>
              </a:spcBef>
              <a:spcAft>
                <a:spcPts val="0"/>
              </a:spcAft>
              <a:buClr>
                <a:srgbClr val="CC0000"/>
              </a:buClr>
              <a:buFontTx/>
              <a:buChar char="•"/>
              <a:tabLst>
                <a:tab pos="355600" algn="l"/>
              </a:tabLst>
              <a:defRPr/>
            </a:pPr>
            <a:r>
              <a:rPr sz="2100" kern="0" dirty="0">
                <a:solidFill>
                  <a:sysClr val="windowText" lastClr="000000"/>
                </a:solidFill>
                <a:latin typeface="Tahoma"/>
                <a:cs typeface="Tahoma"/>
              </a:rPr>
              <a:t>Но</a:t>
            </a:r>
            <a:r>
              <a:rPr sz="2100" kern="0" spc="-120" dirty="0">
                <a:solidFill>
                  <a:sysClr val="windowText" lastClr="000000"/>
                </a:solidFill>
                <a:latin typeface="Tahoma"/>
                <a:cs typeface="Tahoma"/>
              </a:rPr>
              <a:t> </a:t>
            </a:r>
            <a:r>
              <a:rPr sz="2100" kern="0" spc="-50" dirty="0">
                <a:solidFill>
                  <a:sysClr val="windowText" lastClr="000000"/>
                </a:solidFill>
                <a:latin typeface="Tahoma"/>
                <a:cs typeface="Tahoma"/>
              </a:rPr>
              <a:t>запрашиваются</a:t>
            </a:r>
            <a:r>
              <a:rPr sz="2100" kern="0" spc="-105" dirty="0">
                <a:solidFill>
                  <a:sysClr val="windowText" lastClr="000000"/>
                </a:solidFill>
                <a:latin typeface="Tahoma"/>
                <a:cs typeface="Tahoma"/>
              </a:rPr>
              <a:t> </a:t>
            </a:r>
            <a:r>
              <a:rPr sz="2100" kern="0" spc="-30" dirty="0">
                <a:solidFill>
                  <a:sysClr val="windowText" lastClr="000000"/>
                </a:solidFill>
                <a:latin typeface="Tahoma"/>
                <a:cs typeface="Tahoma"/>
              </a:rPr>
              <a:t>при</a:t>
            </a:r>
            <a:r>
              <a:rPr sz="2100" kern="0" spc="-100" dirty="0">
                <a:solidFill>
                  <a:sysClr val="windowText" lastClr="000000"/>
                </a:solidFill>
                <a:latin typeface="Tahoma"/>
                <a:cs typeface="Tahoma"/>
              </a:rPr>
              <a:t> </a:t>
            </a:r>
            <a:r>
              <a:rPr sz="2100" kern="0" spc="-45" dirty="0">
                <a:solidFill>
                  <a:sysClr val="windowText" lastClr="000000"/>
                </a:solidFill>
                <a:latin typeface="Tahoma"/>
                <a:cs typeface="Tahoma"/>
              </a:rPr>
              <a:t>установке</a:t>
            </a:r>
            <a:r>
              <a:rPr sz="2100" kern="0" spc="-120" dirty="0">
                <a:solidFill>
                  <a:sysClr val="windowText" lastClr="000000"/>
                </a:solidFill>
                <a:latin typeface="Tahoma"/>
                <a:cs typeface="Tahoma"/>
              </a:rPr>
              <a:t> </a:t>
            </a:r>
            <a:r>
              <a:rPr sz="2100" kern="0" spc="-75" dirty="0">
                <a:solidFill>
                  <a:sysClr val="windowText" lastClr="000000"/>
                </a:solidFill>
                <a:latin typeface="Tahoma"/>
                <a:cs typeface="Tahoma"/>
              </a:rPr>
              <a:t>ответной </a:t>
            </a:r>
            <a:r>
              <a:rPr sz="2100" kern="0" spc="-10" dirty="0">
                <a:solidFill>
                  <a:sysClr val="windowText" lastClr="000000"/>
                </a:solidFill>
                <a:latin typeface="Tahoma"/>
                <a:cs typeface="Tahoma"/>
              </a:rPr>
              <a:t>подписи</a:t>
            </a:r>
            <a:endParaRPr sz="2100" kern="0">
              <a:solidFill>
                <a:sysClr val="windowText" lastClr="000000"/>
              </a:solidFill>
              <a:latin typeface="Tahoma"/>
              <a:cs typeface="Tahoma"/>
            </a:endParaRPr>
          </a:p>
        </p:txBody>
      </p:sp>
      <p:grpSp>
        <p:nvGrpSpPr>
          <p:cNvPr id="11267" name="object 4"/>
          <p:cNvGrpSpPr>
            <a:grpSpLocks/>
          </p:cNvGrpSpPr>
          <p:nvPr/>
        </p:nvGrpSpPr>
        <p:grpSpPr bwMode="auto">
          <a:xfrm>
            <a:off x="4486275" y="2684463"/>
            <a:ext cx="5492750" cy="3795712"/>
            <a:chOff x="4486655" y="2683763"/>
            <a:chExt cx="5492750" cy="3796665"/>
          </a:xfrm>
        </p:grpSpPr>
        <p:pic>
          <p:nvPicPr>
            <p:cNvPr id="11272" name="object 5"/>
            <p:cNvPicPr>
              <a:picLocks noChangeAspect="1" noChangeArrowheads="1"/>
            </p:cNvPicPr>
            <p:nvPr/>
          </p:nvPicPr>
          <p:blipFill>
            <a:blip r:embed="rId2"/>
            <a:srcRect/>
            <a:stretch>
              <a:fillRect/>
            </a:stretch>
          </p:blipFill>
          <p:spPr bwMode="auto">
            <a:xfrm>
              <a:off x="4486655" y="2683763"/>
              <a:ext cx="5492496" cy="3796284"/>
            </a:xfrm>
            <a:prstGeom prst="rect">
              <a:avLst/>
            </a:prstGeom>
            <a:noFill/>
            <a:ln w="9525">
              <a:noFill/>
              <a:miter lim="800000"/>
              <a:headEnd/>
              <a:tailEnd/>
            </a:ln>
          </p:spPr>
        </p:pic>
        <p:pic>
          <p:nvPicPr>
            <p:cNvPr id="11273" name="object 6"/>
            <p:cNvPicPr>
              <a:picLocks noChangeAspect="1" noChangeArrowheads="1"/>
            </p:cNvPicPr>
            <p:nvPr/>
          </p:nvPicPr>
          <p:blipFill>
            <a:blip r:embed="rId3"/>
            <a:srcRect/>
            <a:stretch>
              <a:fillRect/>
            </a:stretch>
          </p:blipFill>
          <p:spPr bwMode="auto">
            <a:xfrm>
              <a:off x="4681600" y="2879724"/>
              <a:ext cx="4905375" cy="3311525"/>
            </a:xfrm>
            <a:prstGeom prst="rect">
              <a:avLst/>
            </a:prstGeom>
            <a:noFill/>
            <a:ln w="9525">
              <a:noFill/>
              <a:miter lim="800000"/>
              <a:headEnd/>
              <a:tailEnd/>
            </a:ln>
          </p:spPr>
        </p:pic>
      </p:grpSp>
      <p:grpSp>
        <p:nvGrpSpPr>
          <p:cNvPr id="11268" name="object 7"/>
          <p:cNvGrpSpPr>
            <a:grpSpLocks/>
          </p:cNvGrpSpPr>
          <p:nvPr/>
        </p:nvGrpSpPr>
        <p:grpSpPr bwMode="auto">
          <a:xfrm>
            <a:off x="538163" y="3797300"/>
            <a:ext cx="3549650" cy="1893888"/>
            <a:chOff x="538162" y="3797363"/>
            <a:chExt cx="3549650" cy="1894205"/>
          </a:xfrm>
        </p:grpSpPr>
        <p:sp>
          <p:nvSpPr>
            <p:cNvPr id="11270" name="object 8"/>
            <p:cNvSpPr>
              <a:spLocks/>
            </p:cNvSpPr>
            <p:nvPr/>
          </p:nvSpPr>
          <p:spPr bwMode="auto">
            <a:xfrm>
              <a:off x="549275" y="3808476"/>
              <a:ext cx="3527425" cy="1871980"/>
            </a:xfrm>
            <a:custGeom>
              <a:avLst/>
              <a:gdLst/>
              <a:ahLst/>
              <a:cxnLst>
                <a:cxn ang="0">
                  <a:pos x="3215513" y="0"/>
                </a:cxn>
                <a:cxn ang="0">
                  <a:pos x="311950" y="0"/>
                </a:cxn>
                <a:cxn ang="0">
                  <a:pos x="265851" y="3380"/>
                </a:cxn>
                <a:cxn ang="0">
                  <a:pos x="221853" y="13199"/>
                </a:cxn>
                <a:cxn ang="0">
                  <a:pos x="180438" y="28977"/>
                </a:cxn>
                <a:cxn ang="0">
                  <a:pos x="142088" y="50232"/>
                </a:cxn>
                <a:cxn ang="0">
                  <a:pos x="107286" y="76481"/>
                </a:cxn>
                <a:cxn ang="0">
                  <a:pos x="76515" y="107244"/>
                </a:cxn>
                <a:cxn ang="0">
                  <a:pos x="50256" y="142039"/>
                </a:cxn>
                <a:cxn ang="0">
                  <a:pos x="28992" y="180385"/>
                </a:cxn>
                <a:cxn ang="0">
                  <a:pos x="13207" y="221800"/>
                </a:cxn>
                <a:cxn ang="0">
                  <a:pos x="3382" y="265803"/>
                </a:cxn>
                <a:cxn ang="0">
                  <a:pos x="0" y="311912"/>
                </a:cxn>
                <a:cxn ang="0">
                  <a:pos x="0" y="1559648"/>
                </a:cxn>
                <a:cxn ang="0">
                  <a:pos x="3382" y="1605747"/>
                </a:cxn>
                <a:cxn ang="0">
                  <a:pos x="13207" y="1649745"/>
                </a:cxn>
                <a:cxn ang="0">
                  <a:pos x="28992" y="1691160"/>
                </a:cxn>
                <a:cxn ang="0">
                  <a:pos x="50256" y="1729510"/>
                </a:cxn>
                <a:cxn ang="0">
                  <a:pos x="76515" y="1764312"/>
                </a:cxn>
                <a:cxn ang="0">
                  <a:pos x="107286" y="1795083"/>
                </a:cxn>
                <a:cxn ang="0">
                  <a:pos x="142088" y="1821342"/>
                </a:cxn>
                <a:cxn ang="0">
                  <a:pos x="180438" y="1842606"/>
                </a:cxn>
                <a:cxn ang="0">
                  <a:pos x="221853" y="1858391"/>
                </a:cxn>
                <a:cxn ang="0">
                  <a:pos x="265851" y="1868216"/>
                </a:cxn>
                <a:cxn ang="0">
                  <a:pos x="311950" y="1871599"/>
                </a:cxn>
                <a:cxn ang="0">
                  <a:pos x="3215513" y="1871599"/>
                </a:cxn>
                <a:cxn ang="0">
                  <a:pos x="3261593" y="1868216"/>
                </a:cxn>
                <a:cxn ang="0">
                  <a:pos x="3305578" y="1858391"/>
                </a:cxn>
                <a:cxn ang="0">
                  <a:pos x="3346984" y="1842606"/>
                </a:cxn>
                <a:cxn ang="0">
                  <a:pos x="3385329" y="1821342"/>
                </a:cxn>
                <a:cxn ang="0">
                  <a:pos x="3420128" y="1795083"/>
                </a:cxn>
                <a:cxn ang="0">
                  <a:pos x="3450900" y="1764312"/>
                </a:cxn>
                <a:cxn ang="0">
                  <a:pos x="3477160" y="1729510"/>
                </a:cxn>
                <a:cxn ang="0">
                  <a:pos x="3498426" y="1691160"/>
                </a:cxn>
                <a:cxn ang="0">
                  <a:pos x="3514214" y="1649745"/>
                </a:cxn>
                <a:cxn ang="0">
                  <a:pos x="3524041" y="1605747"/>
                </a:cxn>
                <a:cxn ang="0">
                  <a:pos x="3527425" y="1559648"/>
                </a:cxn>
                <a:cxn ang="0">
                  <a:pos x="3527425" y="311912"/>
                </a:cxn>
                <a:cxn ang="0">
                  <a:pos x="3524041" y="265803"/>
                </a:cxn>
                <a:cxn ang="0">
                  <a:pos x="3514214" y="221800"/>
                </a:cxn>
                <a:cxn ang="0">
                  <a:pos x="3498426" y="180385"/>
                </a:cxn>
                <a:cxn ang="0">
                  <a:pos x="3477160" y="142039"/>
                </a:cxn>
                <a:cxn ang="0">
                  <a:pos x="3450900" y="107244"/>
                </a:cxn>
                <a:cxn ang="0">
                  <a:pos x="3420128" y="76481"/>
                </a:cxn>
                <a:cxn ang="0">
                  <a:pos x="3385329" y="50232"/>
                </a:cxn>
                <a:cxn ang="0">
                  <a:pos x="3346984" y="28977"/>
                </a:cxn>
                <a:cxn ang="0">
                  <a:pos x="3305578" y="13199"/>
                </a:cxn>
                <a:cxn ang="0">
                  <a:pos x="3261593" y="3380"/>
                </a:cxn>
                <a:cxn ang="0">
                  <a:pos x="3215513" y="0"/>
                </a:cxn>
              </a:cxnLst>
              <a:rect l="0" t="0" r="r" b="b"/>
              <a:pathLst>
                <a:path w="3527425" h="1871979">
                  <a:moveTo>
                    <a:pt x="3215513" y="0"/>
                  </a:moveTo>
                  <a:lnTo>
                    <a:pt x="311950" y="0"/>
                  </a:lnTo>
                  <a:lnTo>
                    <a:pt x="265851" y="3380"/>
                  </a:lnTo>
                  <a:lnTo>
                    <a:pt x="221853" y="13199"/>
                  </a:lnTo>
                  <a:lnTo>
                    <a:pt x="180438" y="28977"/>
                  </a:lnTo>
                  <a:lnTo>
                    <a:pt x="142088" y="50232"/>
                  </a:lnTo>
                  <a:lnTo>
                    <a:pt x="107286" y="76481"/>
                  </a:lnTo>
                  <a:lnTo>
                    <a:pt x="76515" y="107244"/>
                  </a:lnTo>
                  <a:lnTo>
                    <a:pt x="50256" y="142039"/>
                  </a:lnTo>
                  <a:lnTo>
                    <a:pt x="28992" y="180385"/>
                  </a:lnTo>
                  <a:lnTo>
                    <a:pt x="13207" y="221800"/>
                  </a:lnTo>
                  <a:lnTo>
                    <a:pt x="3382" y="265803"/>
                  </a:lnTo>
                  <a:lnTo>
                    <a:pt x="0" y="311912"/>
                  </a:lnTo>
                  <a:lnTo>
                    <a:pt x="0" y="1559648"/>
                  </a:lnTo>
                  <a:lnTo>
                    <a:pt x="3382" y="1605747"/>
                  </a:lnTo>
                  <a:lnTo>
                    <a:pt x="13207" y="1649745"/>
                  </a:lnTo>
                  <a:lnTo>
                    <a:pt x="28992" y="1691160"/>
                  </a:lnTo>
                  <a:lnTo>
                    <a:pt x="50256" y="1729510"/>
                  </a:lnTo>
                  <a:lnTo>
                    <a:pt x="76515" y="1764312"/>
                  </a:lnTo>
                  <a:lnTo>
                    <a:pt x="107286" y="1795083"/>
                  </a:lnTo>
                  <a:lnTo>
                    <a:pt x="142088" y="1821342"/>
                  </a:lnTo>
                  <a:lnTo>
                    <a:pt x="180438" y="1842606"/>
                  </a:lnTo>
                  <a:lnTo>
                    <a:pt x="221853" y="1858391"/>
                  </a:lnTo>
                  <a:lnTo>
                    <a:pt x="265851" y="1868216"/>
                  </a:lnTo>
                  <a:lnTo>
                    <a:pt x="311950" y="1871599"/>
                  </a:lnTo>
                  <a:lnTo>
                    <a:pt x="3215513" y="1871599"/>
                  </a:lnTo>
                  <a:lnTo>
                    <a:pt x="3261593" y="1868216"/>
                  </a:lnTo>
                  <a:lnTo>
                    <a:pt x="3305578" y="1858391"/>
                  </a:lnTo>
                  <a:lnTo>
                    <a:pt x="3346984" y="1842606"/>
                  </a:lnTo>
                  <a:lnTo>
                    <a:pt x="3385329" y="1821342"/>
                  </a:lnTo>
                  <a:lnTo>
                    <a:pt x="3420128" y="1795083"/>
                  </a:lnTo>
                  <a:lnTo>
                    <a:pt x="3450900" y="1764312"/>
                  </a:lnTo>
                  <a:lnTo>
                    <a:pt x="3477160" y="1729510"/>
                  </a:lnTo>
                  <a:lnTo>
                    <a:pt x="3498426" y="1691160"/>
                  </a:lnTo>
                  <a:lnTo>
                    <a:pt x="3514214" y="1649745"/>
                  </a:lnTo>
                  <a:lnTo>
                    <a:pt x="3524041" y="1605747"/>
                  </a:lnTo>
                  <a:lnTo>
                    <a:pt x="3527425" y="1559648"/>
                  </a:lnTo>
                  <a:lnTo>
                    <a:pt x="3527425" y="311912"/>
                  </a:lnTo>
                  <a:lnTo>
                    <a:pt x="3524041" y="265803"/>
                  </a:lnTo>
                  <a:lnTo>
                    <a:pt x="3514214" y="221800"/>
                  </a:lnTo>
                  <a:lnTo>
                    <a:pt x="3498426" y="180385"/>
                  </a:lnTo>
                  <a:lnTo>
                    <a:pt x="3477160" y="142039"/>
                  </a:lnTo>
                  <a:lnTo>
                    <a:pt x="3450900" y="107244"/>
                  </a:lnTo>
                  <a:lnTo>
                    <a:pt x="3420128" y="76481"/>
                  </a:lnTo>
                  <a:lnTo>
                    <a:pt x="3385329" y="50232"/>
                  </a:lnTo>
                  <a:lnTo>
                    <a:pt x="3346984" y="28977"/>
                  </a:lnTo>
                  <a:lnTo>
                    <a:pt x="3305578" y="13199"/>
                  </a:lnTo>
                  <a:lnTo>
                    <a:pt x="3261593" y="3380"/>
                  </a:lnTo>
                  <a:lnTo>
                    <a:pt x="3215513" y="0"/>
                  </a:lnTo>
                  <a:close/>
                </a:path>
              </a:pathLst>
            </a:custGeom>
            <a:solidFill>
              <a:srgbClr val="FFC000">
                <a:alpha val="74901"/>
              </a:srgbClr>
            </a:solidFill>
            <a:ln w="9525">
              <a:noFill/>
              <a:round/>
              <a:headEnd/>
              <a:tailEnd/>
            </a:ln>
          </p:spPr>
          <p:txBody>
            <a:bodyPr lIns="0" tIns="0" rIns="0" bIns="0"/>
            <a:lstStyle/>
            <a:p>
              <a:endParaRPr lang="ru-RU"/>
            </a:p>
          </p:txBody>
        </p:sp>
        <p:sp>
          <p:nvSpPr>
            <p:cNvPr id="11271" name="object 9"/>
            <p:cNvSpPr>
              <a:spLocks/>
            </p:cNvSpPr>
            <p:nvPr/>
          </p:nvSpPr>
          <p:spPr bwMode="auto">
            <a:xfrm>
              <a:off x="549275" y="3808476"/>
              <a:ext cx="3527425" cy="1871980"/>
            </a:xfrm>
            <a:custGeom>
              <a:avLst/>
              <a:gdLst/>
              <a:ahLst/>
              <a:cxnLst>
                <a:cxn ang="0">
                  <a:pos x="0" y="311912"/>
                </a:cxn>
                <a:cxn ang="0">
                  <a:pos x="3382" y="265803"/>
                </a:cxn>
                <a:cxn ang="0">
                  <a:pos x="13207" y="221800"/>
                </a:cxn>
                <a:cxn ang="0">
                  <a:pos x="28992" y="180385"/>
                </a:cxn>
                <a:cxn ang="0">
                  <a:pos x="50256" y="142039"/>
                </a:cxn>
                <a:cxn ang="0">
                  <a:pos x="76515" y="107244"/>
                </a:cxn>
                <a:cxn ang="0">
                  <a:pos x="107286" y="76481"/>
                </a:cxn>
                <a:cxn ang="0">
                  <a:pos x="142088" y="50232"/>
                </a:cxn>
                <a:cxn ang="0">
                  <a:pos x="180438" y="28977"/>
                </a:cxn>
                <a:cxn ang="0">
                  <a:pos x="221853" y="13199"/>
                </a:cxn>
                <a:cxn ang="0">
                  <a:pos x="265851" y="3380"/>
                </a:cxn>
                <a:cxn ang="0">
                  <a:pos x="311950" y="0"/>
                </a:cxn>
                <a:cxn ang="0">
                  <a:pos x="3215513" y="0"/>
                </a:cxn>
                <a:cxn ang="0">
                  <a:pos x="3261593" y="3380"/>
                </a:cxn>
                <a:cxn ang="0">
                  <a:pos x="3305578" y="13199"/>
                </a:cxn>
                <a:cxn ang="0">
                  <a:pos x="3346984" y="28977"/>
                </a:cxn>
                <a:cxn ang="0">
                  <a:pos x="3385329" y="50232"/>
                </a:cxn>
                <a:cxn ang="0">
                  <a:pos x="3420128" y="76481"/>
                </a:cxn>
                <a:cxn ang="0">
                  <a:pos x="3450900" y="107244"/>
                </a:cxn>
                <a:cxn ang="0">
                  <a:pos x="3477160" y="142039"/>
                </a:cxn>
                <a:cxn ang="0">
                  <a:pos x="3498426" y="180385"/>
                </a:cxn>
                <a:cxn ang="0">
                  <a:pos x="3514214" y="221800"/>
                </a:cxn>
                <a:cxn ang="0">
                  <a:pos x="3524041" y="265803"/>
                </a:cxn>
                <a:cxn ang="0">
                  <a:pos x="3527425" y="311912"/>
                </a:cxn>
                <a:cxn ang="0">
                  <a:pos x="3527425" y="1559648"/>
                </a:cxn>
                <a:cxn ang="0">
                  <a:pos x="3524041" y="1605747"/>
                </a:cxn>
                <a:cxn ang="0">
                  <a:pos x="3514214" y="1649745"/>
                </a:cxn>
                <a:cxn ang="0">
                  <a:pos x="3498426" y="1691160"/>
                </a:cxn>
                <a:cxn ang="0">
                  <a:pos x="3477160" y="1729510"/>
                </a:cxn>
                <a:cxn ang="0">
                  <a:pos x="3450900" y="1764312"/>
                </a:cxn>
                <a:cxn ang="0">
                  <a:pos x="3420128" y="1795083"/>
                </a:cxn>
                <a:cxn ang="0">
                  <a:pos x="3385329" y="1821342"/>
                </a:cxn>
                <a:cxn ang="0">
                  <a:pos x="3346984" y="1842606"/>
                </a:cxn>
                <a:cxn ang="0">
                  <a:pos x="3305578" y="1858391"/>
                </a:cxn>
                <a:cxn ang="0">
                  <a:pos x="3261593" y="1868216"/>
                </a:cxn>
                <a:cxn ang="0">
                  <a:pos x="3215513" y="1871599"/>
                </a:cxn>
                <a:cxn ang="0">
                  <a:pos x="311950" y="1871599"/>
                </a:cxn>
                <a:cxn ang="0">
                  <a:pos x="265851" y="1868216"/>
                </a:cxn>
                <a:cxn ang="0">
                  <a:pos x="221853" y="1858391"/>
                </a:cxn>
                <a:cxn ang="0">
                  <a:pos x="180438" y="1842606"/>
                </a:cxn>
                <a:cxn ang="0">
                  <a:pos x="142088" y="1821342"/>
                </a:cxn>
                <a:cxn ang="0">
                  <a:pos x="107286" y="1795083"/>
                </a:cxn>
                <a:cxn ang="0">
                  <a:pos x="76515" y="1764312"/>
                </a:cxn>
                <a:cxn ang="0">
                  <a:pos x="50256" y="1729510"/>
                </a:cxn>
                <a:cxn ang="0">
                  <a:pos x="28992" y="1691160"/>
                </a:cxn>
                <a:cxn ang="0">
                  <a:pos x="13207" y="1649745"/>
                </a:cxn>
                <a:cxn ang="0">
                  <a:pos x="3382" y="1605747"/>
                </a:cxn>
                <a:cxn ang="0">
                  <a:pos x="0" y="1559648"/>
                </a:cxn>
                <a:cxn ang="0">
                  <a:pos x="0" y="311912"/>
                </a:cxn>
              </a:cxnLst>
              <a:rect l="0" t="0" r="r" b="b"/>
              <a:pathLst>
                <a:path w="3527425" h="1871979">
                  <a:moveTo>
                    <a:pt x="0" y="311912"/>
                  </a:moveTo>
                  <a:lnTo>
                    <a:pt x="3382" y="265803"/>
                  </a:lnTo>
                  <a:lnTo>
                    <a:pt x="13207" y="221800"/>
                  </a:lnTo>
                  <a:lnTo>
                    <a:pt x="28992" y="180385"/>
                  </a:lnTo>
                  <a:lnTo>
                    <a:pt x="50256" y="142039"/>
                  </a:lnTo>
                  <a:lnTo>
                    <a:pt x="76515" y="107244"/>
                  </a:lnTo>
                  <a:lnTo>
                    <a:pt x="107286" y="76481"/>
                  </a:lnTo>
                  <a:lnTo>
                    <a:pt x="142088" y="50232"/>
                  </a:lnTo>
                  <a:lnTo>
                    <a:pt x="180438" y="28977"/>
                  </a:lnTo>
                  <a:lnTo>
                    <a:pt x="221853" y="13199"/>
                  </a:lnTo>
                  <a:lnTo>
                    <a:pt x="265851" y="3380"/>
                  </a:lnTo>
                  <a:lnTo>
                    <a:pt x="311950" y="0"/>
                  </a:lnTo>
                  <a:lnTo>
                    <a:pt x="3215513" y="0"/>
                  </a:lnTo>
                  <a:lnTo>
                    <a:pt x="3261593" y="3380"/>
                  </a:lnTo>
                  <a:lnTo>
                    <a:pt x="3305578" y="13199"/>
                  </a:lnTo>
                  <a:lnTo>
                    <a:pt x="3346984" y="28977"/>
                  </a:lnTo>
                  <a:lnTo>
                    <a:pt x="3385329" y="50232"/>
                  </a:lnTo>
                  <a:lnTo>
                    <a:pt x="3420128" y="76481"/>
                  </a:lnTo>
                  <a:lnTo>
                    <a:pt x="3450900" y="107244"/>
                  </a:lnTo>
                  <a:lnTo>
                    <a:pt x="3477160" y="142039"/>
                  </a:lnTo>
                  <a:lnTo>
                    <a:pt x="3498426" y="180385"/>
                  </a:lnTo>
                  <a:lnTo>
                    <a:pt x="3514214" y="221800"/>
                  </a:lnTo>
                  <a:lnTo>
                    <a:pt x="3524041" y="265803"/>
                  </a:lnTo>
                  <a:lnTo>
                    <a:pt x="3527425" y="311912"/>
                  </a:lnTo>
                  <a:lnTo>
                    <a:pt x="3527425" y="1559648"/>
                  </a:lnTo>
                  <a:lnTo>
                    <a:pt x="3524041" y="1605747"/>
                  </a:lnTo>
                  <a:lnTo>
                    <a:pt x="3514214" y="1649745"/>
                  </a:lnTo>
                  <a:lnTo>
                    <a:pt x="3498426" y="1691160"/>
                  </a:lnTo>
                  <a:lnTo>
                    <a:pt x="3477160" y="1729510"/>
                  </a:lnTo>
                  <a:lnTo>
                    <a:pt x="3450900" y="1764312"/>
                  </a:lnTo>
                  <a:lnTo>
                    <a:pt x="3420128" y="1795083"/>
                  </a:lnTo>
                  <a:lnTo>
                    <a:pt x="3385329" y="1821342"/>
                  </a:lnTo>
                  <a:lnTo>
                    <a:pt x="3346984" y="1842606"/>
                  </a:lnTo>
                  <a:lnTo>
                    <a:pt x="3305578" y="1858391"/>
                  </a:lnTo>
                  <a:lnTo>
                    <a:pt x="3261593" y="1868216"/>
                  </a:lnTo>
                  <a:lnTo>
                    <a:pt x="3215513" y="1871599"/>
                  </a:lnTo>
                  <a:lnTo>
                    <a:pt x="311950" y="1871599"/>
                  </a:lnTo>
                  <a:lnTo>
                    <a:pt x="265851" y="1868216"/>
                  </a:lnTo>
                  <a:lnTo>
                    <a:pt x="221853" y="1858391"/>
                  </a:lnTo>
                  <a:lnTo>
                    <a:pt x="180438" y="1842606"/>
                  </a:lnTo>
                  <a:lnTo>
                    <a:pt x="142088" y="1821342"/>
                  </a:lnTo>
                  <a:lnTo>
                    <a:pt x="107286" y="1795083"/>
                  </a:lnTo>
                  <a:lnTo>
                    <a:pt x="76515" y="1764312"/>
                  </a:lnTo>
                  <a:lnTo>
                    <a:pt x="50256" y="1729510"/>
                  </a:lnTo>
                  <a:lnTo>
                    <a:pt x="28992" y="1691160"/>
                  </a:lnTo>
                  <a:lnTo>
                    <a:pt x="13207" y="1649745"/>
                  </a:lnTo>
                  <a:lnTo>
                    <a:pt x="3382" y="1605747"/>
                  </a:lnTo>
                  <a:lnTo>
                    <a:pt x="0" y="1559648"/>
                  </a:lnTo>
                  <a:lnTo>
                    <a:pt x="0" y="311912"/>
                  </a:lnTo>
                  <a:close/>
                </a:path>
              </a:pathLst>
            </a:custGeom>
            <a:noFill/>
            <a:ln w="22225">
              <a:solidFill>
                <a:srgbClr val="C00000"/>
              </a:solidFill>
              <a:round/>
              <a:headEnd/>
              <a:tailEnd/>
            </a:ln>
          </p:spPr>
          <p:txBody>
            <a:bodyPr lIns="0" tIns="0" rIns="0" bIns="0"/>
            <a:lstStyle/>
            <a:p>
              <a:endParaRPr lang="ru-RU"/>
            </a:p>
          </p:txBody>
        </p:sp>
      </p:grpSp>
      <p:sp>
        <p:nvSpPr>
          <p:cNvPr id="10" name="object 10"/>
          <p:cNvSpPr txBox="1"/>
          <p:nvPr/>
        </p:nvSpPr>
        <p:spPr>
          <a:xfrm>
            <a:off x="712788" y="3879850"/>
            <a:ext cx="3062287" cy="1668463"/>
          </a:xfrm>
          <a:prstGeom prst="rect">
            <a:avLst/>
          </a:prstGeom>
        </p:spPr>
        <p:txBody>
          <a:bodyPr lIns="0" tIns="57785" rIns="0" bIns="0">
            <a:spAutoFit/>
          </a:bodyPr>
          <a:lstStyle/>
          <a:p>
            <a:pPr marL="12700">
              <a:lnSpc>
                <a:spcPts val="2025"/>
              </a:lnSpc>
              <a:spcBef>
                <a:spcPts val="450"/>
              </a:spcBef>
            </a:pPr>
            <a:r>
              <a:rPr lang="ru-RU" sz="1900">
                <a:solidFill>
                  <a:srgbClr val="000000"/>
                </a:solidFill>
                <a:latin typeface="Microsoft Sans Serif" pitchFamily="34" charset="0"/>
                <a:cs typeface="Microsoft Sans Serif" pitchFamily="34" charset="0"/>
              </a:rPr>
              <a:t>Теперь есть 6 разных способов ответа на Акт</a:t>
            </a:r>
          </a:p>
          <a:p>
            <a:pPr marL="12700">
              <a:lnSpc>
                <a:spcPts val="2175"/>
              </a:lnSpc>
              <a:spcBef>
                <a:spcPts val="863"/>
              </a:spcBef>
              <a:buSzPct val="121000"/>
              <a:buFontTx/>
              <a:buChar char="•"/>
            </a:pPr>
            <a:r>
              <a:rPr lang="ru-RU" sz="1900">
                <a:solidFill>
                  <a:srgbClr val="000000"/>
                </a:solidFill>
                <a:latin typeface="Microsoft Sans Serif" pitchFamily="34" charset="0"/>
                <a:cs typeface="Microsoft Sans Serif" pitchFamily="34" charset="0"/>
              </a:rPr>
              <a:t>Подписать Акт с одним</a:t>
            </a:r>
          </a:p>
          <a:p>
            <a:pPr marL="12700">
              <a:lnSpc>
                <a:spcPts val="2175"/>
              </a:lnSpc>
            </a:pPr>
            <a:r>
              <a:rPr lang="ru-RU" sz="1900">
                <a:solidFill>
                  <a:srgbClr val="000000"/>
                </a:solidFill>
                <a:latin typeface="Microsoft Sans Serif" pitchFamily="34" charset="0"/>
                <a:cs typeface="Microsoft Sans Serif" pitchFamily="34" charset="0"/>
              </a:rPr>
              <a:t>из 5 вариантов ответа</a:t>
            </a:r>
          </a:p>
          <a:p>
            <a:pPr marL="12700">
              <a:spcBef>
                <a:spcPts val="875"/>
              </a:spcBef>
              <a:buSzPct val="121000"/>
              <a:buFontTx/>
              <a:buChar char="•"/>
            </a:pPr>
            <a:r>
              <a:rPr lang="ru-RU" sz="1900">
                <a:solidFill>
                  <a:srgbClr val="000000"/>
                </a:solidFill>
                <a:latin typeface="Microsoft Sans Serif" pitchFamily="34" charset="0"/>
                <a:cs typeface="Microsoft Sans Serif" pitchFamily="34" charset="0"/>
              </a:rPr>
              <a:t>Отклонить Акт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48335" rtlCol="0"/>
          <a:lstStyle/>
          <a:p>
            <a:pPr marL="957580" eaLnBrk="1" fontAlgn="auto" hangingPunct="1">
              <a:spcBef>
                <a:spcPts val="105"/>
              </a:spcBef>
              <a:spcAft>
                <a:spcPts val="0"/>
              </a:spcAft>
              <a:defRPr/>
            </a:pPr>
            <a:r>
              <a:rPr spc="-25" dirty="0">
                <a:latin typeface="Microsoft Sans Serif"/>
                <a:cs typeface="Microsoft Sans Serif"/>
              </a:rPr>
              <a:t>Поддержка</a:t>
            </a:r>
            <a:r>
              <a:rPr spc="-145" dirty="0">
                <a:latin typeface="Microsoft Sans Serif"/>
                <a:cs typeface="Microsoft Sans Serif"/>
              </a:rPr>
              <a:t> </a:t>
            </a:r>
            <a:r>
              <a:rPr dirty="0">
                <a:latin typeface="Microsoft Sans Serif"/>
                <a:cs typeface="Microsoft Sans Serif"/>
              </a:rPr>
              <a:t>PDF/А-</a:t>
            </a:r>
            <a:r>
              <a:rPr spc="-60" dirty="0">
                <a:latin typeface="Microsoft Sans Serif"/>
                <a:cs typeface="Microsoft Sans Serif"/>
              </a:rPr>
              <a:t>3</a:t>
            </a:r>
          </a:p>
        </p:txBody>
      </p:sp>
      <p:sp>
        <p:nvSpPr>
          <p:cNvPr id="3" name="object 3"/>
          <p:cNvSpPr txBox="1">
            <a:spLocks noGrp="1"/>
          </p:cNvSpPr>
          <p:nvPr>
            <p:ph type="body" idx="1"/>
          </p:nvPr>
        </p:nvSpPr>
        <p:spPr/>
        <p:txBody>
          <a:bodyPr tIns="12700"/>
          <a:lstStyle/>
          <a:p>
            <a:pPr marL="354013" indent="-341313" eaLnBrk="1" hangingPunct="1">
              <a:spcBef>
                <a:spcPts val="100"/>
              </a:spcBef>
              <a:buClr>
                <a:srgbClr val="CC0000"/>
              </a:buClr>
              <a:buFontTx/>
              <a:buChar char="•"/>
              <a:tabLst>
                <a:tab pos="354013" algn="l"/>
              </a:tabLst>
            </a:pPr>
            <a:r>
              <a:rPr lang="ru-RU" smtClean="0">
                <a:latin typeface="Microsoft Sans Serif" pitchFamily="34" charset="0"/>
                <a:cs typeface="Microsoft Sans Serif" pitchFamily="34" charset="0"/>
              </a:rPr>
              <a:t>Реализована поддержка PDF/А-3 формата представления договорных документов</a:t>
            </a:r>
            <a:r>
              <a:rPr lang="ru-RU" smtClean="0">
                <a:latin typeface="Arial" charset="0"/>
                <a:cs typeface="Microsoft Sans Serif" pitchFamily="34" charset="0"/>
              </a:rPr>
              <a:t> </a:t>
            </a:r>
            <a:r>
              <a:rPr lang="ru-RU" smtClean="0">
                <a:latin typeface="Microsoft Sans Serif" pitchFamily="34" charset="0"/>
                <a:cs typeface="Microsoft Sans Serif" pitchFamily="34" charset="0"/>
              </a:rPr>
              <a:t>в электронной форме, в соответствии с приказом ФНС России от 24.03.2022 №</a:t>
            </a:r>
            <a:r>
              <a:rPr lang="ru-RU" smtClean="0">
                <a:latin typeface="Arial" charset="0"/>
                <a:cs typeface="Microsoft Sans Serif" pitchFamily="34" charset="0"/>
              </a:rPr>
              <a:t> </a:t>
            </a:r>
            <a:r>
              <a:rPr lang="ru-RU" smtClean="0">
                <a:latin typeface="Microsoft Sans Serif" pitchFamily="34" charset="0"/>
                <a:cs typeface="Microsoft Sans Serif" pitchFamily="34" charset="0"/>
              </a:rPr>
              <a:t>ЕД-7-26/236@. Обмен происходит по регламенту обмена произвольными</a:t>
            </a:r>
            <a:r>
              <a:rPr lang="ru-RU" smtClean="0">
                <a:latin typeface="Arial" charset="0"/>
                <a:cs typeface="Microsoft Sans Serif" pitchFamily="34" charset="0"/>
              </a:rPr>
              <a:t> </a:t>
            </a:r>
            <a:r>
              <a:rPr lang="ru-RU" smtClean="0">
                <a:latin typeface="Microsoft Sans Serif" pitchFamily="34" charset="0"/>
                <a:cs typeface="Microsoft Sans Serif" pitchFamily="34" charset="0"/>
              </a:rPr>
              <a:t>документами. В качестве произвольного документа выступает PDF-документ, содержащий визуализацию договора, и XML-файл с реквизитами договора.</a:t>
            </a:r>
          </a:p>
        </p:txBody>
      </p:sp>
      <p:pic>
        <p:nvPicPr>
          <p:cNvPr id="12291" name="object 4"/>
          <p:cNvPicPr>
            <a:picLocks noChangeAspect="1" noChangeArrowheads="1"/>
          </p:cNvPicPr>
          <p:nvPr/>
        </p:nvPicPr>
        <p:blipFill>
          <a:blip r:embed="rId2"/>
          <a:srcRect/>
          <a:stretch>
            <a:fillRect/>
          </a:stretch>
        </p:blipFill>
        <p:spPr bwMode="auto">
          <a:xfrm>
            <a:off x="5689600" y="3311525"/>
            <a:ext cx="5473700" cy="3057525"/>
          </a:xfrm>
          <a:prstGeom prst="rect">
            <a:avLst/>
          </a:prstGeom>
          <a:noFill/>
          <a:ln w="9525">
            <a:noFill/>
            <a:miter lim="800000"/>
            <a:headEnd/>
            <a:tailEnd/>
          </a:ln>
        </p:spPr>
      </p:pic>
      <p:pic>
        <p:nvPicPr>
          <p:cNvPr id="12292" name="object 5"/>
          <p:cNvPicPr>
            <a:picLocks noChangeAspect="1" noChangeArrowheads="1"/>
          </p:cNvPicPr>
          <p:nvPr/>
        </p:nvPicPr>
        <p:blipFill>
          <a:blip r:embed="rId3"/>
          <a:srcRect/>
          <a:stretch>
            <a:fillRect/>
          </a:stretch>
        </p:blipFill>
        <p:spPr bwMode="auto">
          <a:xfrm>
            <a:off x="806450" y="3698875"/>
            <a:ext cx="4191000" cy="23399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2363" y="361950"/>
            <a:ext cx="4129087" cy="454025"/>
          </a:xfrm>
        </p:spPr>
        <p:txBody>
          <a:bodyPr tIns="13335" rtlCol="0"/>
          <a:lstStyle/>
          <a:p>
            <a:pPr marL="12700" eaLnBrk="1" fontAlgn="auto" hangingPunct="1">
              <a:spcBef>
                <a:spcPts val="105"/>
              </a:spcBef>
              <a:spcAft>
                <a:spcPts val="0"/>
              </a:spcAft>
              <a:defRPr/>
            </a:pPr>
            <a:r>
              <a:rPr spc="-114" dirty="0"/>
              <a:t>Счет</a:t>
            </a:r>
            <a:r>
              <a:rPr spc="-225" dirty="0"/>
              <a:t> </a:t>
            </a:r>
            <a:r>
              <a:rPr dirty="0"/>
              <a:t>на</a:t>
            </a:r>
            <a:r>
              <a:rPr spc="-200" dirty="0"/>
              <a:t> </a:t>
            </a:r>
            <a:r>
              <a:rPr spc="-35" dirty="0"/>
              <a:t>оплату</a:t>
            </a:r>
          </a:p>
        </p:txBody>
      </p:sp>
      <p:sp>
        <p:nvSpPr>
          <p:cNvPr id="3" name="object 3"/>
          <p:cNvSpPr txBox="1"/>
          <p:nvPr/>
        </p:nvSpPr>
        <p:spPr>
          <a:xfrm>
            <a:off x="350838" y="1622425"/>
            <a:ext cx="10115550" cy="3063875"/>
          </a:xfrm>
          <a:prstGeom prst="rect">
            <a:avLst/>
          </a:prstGeom>
        </p:spPr>
        <p:txBody>
          <a:bodyPr lIns="0" tIns="12700" rIns="0" bIns="0">
            <a:spAutoFit/>
          </a:bodyPr>
          <a:lstStyle/>
          <a:p>
            <a:pPr marL="355600" indent="-342900" fontAlgn="auto">
              <a:spcBef>
                <a:spcPts val="100"/>
              </a:spcBef>
              <a:spcAft>
                <a:spcPts val="0"/>
              </a:spcAft>
              <a:buClr>
                <a:srgbClr val="CC0000"/>
              </a:buClr>
              <a:buFontTx/>
              <a:buChar char="•"/>
              <a:tabLst>
                <a:tab pos="355600" algn="l"/>
              </a:tabLst>
              <a:defRPr/>
            </a:pPr>
            <a:r>
              <a:rPr sz="2100" kern="0" spc="-45" dirty="0">
                <a:solidFill>
                  <a:sysClr val="windowText" lastClr="000000"/>
                </a:solidFill>
                <a:latin typeface="Tahoma"/>
                <a:cs typeface="Tahoma"/>
              </a:rPr>
              <a:t>Это</a:t>
            </a:r>
            <a:r>
              <a:rPr sz="2100" kern="0" spc="-130" dirty="0">
                <a:solidFill>
                  <a:sysClr val="windowText" lastClr="000000"/>
                </a:solidFill>
                <a:latin typeface="Tahoma"/>
                <a:cs typeface="Tahoma"/>
              </a:rPr>
              <a:t> </a:t>
            </a:r>
            <a:r>
              <a:rPr sz="2100" kern="0" dirty="0">
                <a:solidFill>
                  <a:sysClr val="windowText" lastClr="000000"/>
                </a:solidFill>
                <a:latin typeface="Tahoma"/>
                <a:cs typeface="Tahoma"/>
              </a:rPr>
              <a:t>пока</a:t>
            </a:r>
            <a:r>
              <a:rPr sz="2100" kern="0" spc="-125" dirty="0">
                <a:solidFill>
                  <a:sysClr val="windowText" lastClr="000000"/>
                </a:solidFill>
                <a:latin typeface="Tahoma"/>
                <a:cs typeface="Tahoma"/>
              </a:rPr>
              <a:t> </a:t>
            </a:r>
            <a:r>
              <a:rPr sz="2100" kern="0" spc="-45" dirty="0">
                <a:solidFill>
                  <a:sysClr val="windowText" lastClr="000000"/>
                </a:solidFill>
                <a:latin typeface="Tahoma"/>
                <a:cs typeface="Tahoma"/>
              </a:rPr>
              <a:t>проект</a:t>
            </a:r>
            <a:r>
              <a:rPr sz="2100" kern="0" spc="-120" dirty="0">
                <a:solidFill>
                  <a:sysClr val="windowText" lastClr="000000"/>
                </a:solidFill>
                <a:latin typeface="Tahoma"/>
                <a:cs typeface="Tahoma"/>
              </a:rPr>
              <a:t> </a:t>
            </a:r>
            <a:r>
              <a:rPr sz="2100" kern="0" dirty="0">
                <a:solidFill>
                  <a:sysClr val="windowText" lastClr="000000"/>
                </a:solidFill>
                <a:latin typeface="Tahoma"/>
                <a:cs typeface="Tahoma"/>
              </a:rPr>
              <a:t>«Об</a:t>
            </a:r>
            <a:r>
              <a:rPr sz="2100" kern="0" spc="-125" dirty="0">
                <a:solidFill>
                  <a:sysClr val="windowText" lastClr="000000"/>
                </a:solidFill>
                <a:latin typeface="Tahoma"/>
                <a:cs typeface="Tahoma"/>
              </a:rPr>
              <a:t> </a:t>
            </a:r>
            <a:r>
              <a:rPr sz="2100" kern="0" spc="-60" dirty="0">
                <a:solidFill>
                  <a:sysClr val="windowText" lastClr="000000"/>
                </a:solidFill>
                <a:latin typeface="Tahoma"/>
                <a:cs typeface="Tahoma"/>
              </a:rPr>
              <a:t>утверждении</a:t>
            </a:r>
            <a:r>
              <a:rPr sz="2100" kern="0" spc="-105" dirty="0">
                <a:solidFill>
                  <a:sysClr val="windowText" lastClr="000000"/>
                </a:solidFill>
                <a:latin typeface="Tahoma"/>
                <a:cs typeface="Tahoma"/>
              </a:rPr>
              <a:t> </a:t>
            </a:r>
            <a:r>
              <a:rPr sz="2100" kern="0" spc="-30" dirty="0">
                <a:solidFill>
                  <a:sysClr val="windowText" lastClr="000000"/>
                </a:solidFill>
                <a:latin typeface="Tahoma"/>
                <a:cs typeface="Tahoma"/>
              </a:rPr>
              <a:t>формата</a:t>
            </a:r>
            <a:r>
              <a:rPr sz="2100" kern="0" spc="-114" dirty="0">
                <a:solidFill>
                  <a:sysClr val="windowText" lastClr="000000"/>
                </a:solidFill>
                <a:latin typeface="Tahoma"/>
                <a:cs typeface="Tahoma"/>
              </a:rPr>
              <a:t> </a:t>
            </a:r>
            <a:r>
              <a:rPr sz="2100" kern="0" spc="-75" dirty="0">
                <a:solidFill>
                  <a:sysClr val="windowText" lastClr="000000"/>
                </a:solidFill>
                <a:latin typeface="Tahoma"/>
                <a:cs typeface="Tahoma"/>
              </a:rPr>
              <a:t>представления</a:t>
            </a:r>
            <a:r>
              <a:rPr sz="2100" kern="0" spc="-120" dirty="0">
                <a:solidFill>
                  <a:sysClr val="windowText" lastClr="000000"/>
                </a:solidFill>
                <a:latin typeface="Tahoma"/>
                <a:cs typeface="Tahoma"/>
              </a:rPr>
              <a:t> </a:t>
            </a:r>
            <a:r>
              <a:rPr sz="2100" kern="0" spc="-80" dirty="0">
                <a:solidFill>
                  <a:sysClr val="windowText" lastClr="000000"/>
                </a:solidFill>
                <a:latin typeface="Tahoma"/>
                <a:cs typeface="Tahoma"/>
              </a:rPr>
              <a:t>счета</a:t>
            </a:r>
            <a:r>
              <a:rPr sz="2100" kern="0" spc="-120" dirty="0">
                <a:solidFill>
                  <a:sysClr val="windowText" lastClr="000000"/>
                </a:solidFill>
                <a:latin typeface="Tahoma"/>
                <a:cs typeface="Tahoma"/>
              </a:rPr>
              <a:t> </a:t>
            </a:r>
            <a:r>
              <a:rPr sz="2100" kern="0" dirty="0">
                <a:solidFill>
                  <a:sysClr val="windowText" lastClr="000000"/>
                </a:solidFill>
                <a:latin typeface="Tahoma"/>
                <a:cs typeface="Tahoma"/>
              </a:rPr>
              <a:t>на</a:t>
            </a:r>
            <a:r>
              <a:rPr sz="2100" kern="0" spc="-114" dirty="0">
                <a:solidFill>
                  <a:sysClr val="windowText" lastClr="000000"/>
                </a:solidFill>
                <a:latin typeface="Tahoma"/>
                <a:cs typeface="Tahoma"/>
              </a:rPr>
              <a:t> </a:t>
            </a:r>
            <a:r>
              <a:rPr sz="2100" kern="0" spc="-40" dirty="0">
                <a:solidFill>
                  <a:sysClr val="windowText" lastClr="000000"/>
                </a:solidFill>
                <a:latin typeface="Tahoma"/>
                <a:cs typeface="Tahoma"/>
              </a:rPr>
              <a:t>оплату</a:t>
            </a:r>
            <a:r>
              <a:rPr sz="2100" kern="0" spc="-130" dirty="0">
                <a:solidFill>
                  <a:sysClr val="windowText" lastClr="000000"/>
                </a:solidFill>
                <a:latin typeface="Tahoma"/>
                <a:cs typeface="Tahoma"/>
              </a:rPr>
              <a:t> </a:t>
            </a:r>
            <a:r>
              <a:rPr sz="2100" kern="0" spc="-50" dirty="0">
                <a:solidFill>
                  <a:sysClr val="windowText" lastClr="000000"/>
                </a:solidFill>
                <a:latin typeface="Tahoma"/>
                <a:cs typeface="Tahoma"/>
              </a:rPr>
              <a:t>в</a:t>
            </a:r>
            <a:endParaRPr sz="2100" kern="0">
              <a:solidFill>
                <a:sysClr val="windowText" lastClr="000000"/>
              </a:solidFill>
              <a:latin typeface="Tahoma"/>
              <a:cs typeface="Tahoma"/>
            </a:endParaRPr>
          </a:p>
          <a:p>
            <a:pPr marL="355600" fontAlgn="auto">
              <a:spcBef>
                <a:spcPts val="0"/>
              </a:spcBef>
              <a:spcAft>
                <a:spcPts val="0"/>
              </a:spcAft>
              <a:defRPr/>
            </a:pPr>
            <a:r>
              <a:rPr sz="2100" kern="0" spc="-50" dirty="0">
                <a:solidFill>
                  <a:sysClr val="windowText" lastClr="000000"/>
                </a:solidFill>
                <a:latin typeface="Tahoma"/>
                <a:cs typeface="Tahoma"/>
              </a:rPr>
              <a:t>электронной</a:t>
            </a:r>
            <a:r>
              <a:rPr sz="2100" kern="0" spc="-90" dirty="0">
                <a:solidFill>
                  <a:sysClr val="windowText" lastClr="000000"/>
                </a:solidFill>
                <a:latin typeface="Tahoma"/>
                <a:cs typeface="Tahoma"/>
              </a:rPr>
              <a:t> </a:t>
            </a:r>
            <a:r>
              <a:rPr sz="2100" kern="0" spc="-10" dirty="0">
                <a:solidFill>
                  <a:sysClr val="windowText" lastClr="000000"/>
                </a:solidFill>
                <a:latin typeface="Tahoma"/>
                <a:cs typeface="Tahoma"/>
              </a:rPr>
              <a:t>форме»</a:t>
            </a:r>
            <a:endParaRPr sz="2100" kern="0">
              <a:solidFill>
                <a:sysClr val="windowText" lastClr="000000"/>
              </a:solidFill>
              <a:latin typeface="Tahoma"/>
              <a:cs typeface="Tahoma"/>
            </a:endParaRPr>
          </a:p>
          <a:p>
            <a:pPr marL="756285" lvl="1" indent="-288290" fontAlgn="auto">
              <a:spcBef>
                <a:spcPts val="434"/>
              </a:spcBef>
              <a:spcAft>
                <a:spcPts val="0"/>
              </a:spcAft>
              <a:buClr>
                <a:srgbClr val="CC0000"/>
              </a:buClr>
              <a:buFontTx/>
              <a:buChar char="•"/>
              <a:tabLst>
                <a:tab pos="756285" algn="l"/>
              </a:tabLst>
              <a:defRPr/>
            </a:pPr>
            <a:r>
              <a:rPr sz="1700" kern="0" spc="-10" dirty="0">
                <a:solidFill>
                  <a:sysClr val="windowText" lastClr="000000"/>
                </a:solidFill>
                <a:latin typeface="Tahoma"/>
                <a:cs typeface="Tahoma"/>
              </a:rPr>
              <a:t>https://regulation.gov.ru/proje</a:t>
            </a:r>
            <a:r>
              <a:rPr sz="1700" kern="0" cap="small" spc="-10" dirty="0">
                <a:solidFill>
                  <a:sysClr val="windowText" lastClr="000000"/>
                </a:solidFill>
                <a:latin typeface="Tahoma"/>
                <a:cs typeface="Tahoma"/>
              </a:rPr>
              <a:t>c</a:t>
            </a:r>
            <a:r>
              <a:rPr sz="1700" kern="0" spc="-10" dirty="0">
                <a:solidFill>
                  <a:sysClr val="windowText" lastClr="000000"/>
                </a:solidFill>
                <a:latin typeface="Tahoma"/>
                <a:cs typeface="Tahoma"/>
              </a:rPr>
              <a:t>ts#npa=134902</a:t>
            </a:r>
            <a:endParaRPr sz="1700" kern="0">
              <a:solidFill>
                <a:sysClr val="windowText" lastClr="000000"/>
              </a:solidFill>
              <a:latin typeface="Tahoma"/>
              <a:cs typeface="Tahoma"/>
            </a:endParaRPr>
          </a:p>
          <a:p>
            <a:pPr marL="355600" indent="-342900" fontAlgn="auto">
              <a:spcBef>
                <a:spcPts val="480"/>
              </a:spcBef>
              <a:spcAft>
                <a:spcPts val="0"/>
              </a:spcAft>
              <a:buClr>
                <a:srgbClr val="CC0000"/>
              </a:buClr>
              <a:buFontTx/>
              <a:buChar char="•"/>
              <a:tabLst>
                <a:tab pos="355600" algn="l"/>
              </a:tabLst>
              <a:defRPr/>
            </a:pPr>
            <a:r>
              <a:rPr sz="2100" kern="0" dirty="0">
                <a:solidFill>
                  <a:sysClr val="windowText" lastClr="000000"/>
                </a:solidFill>
                <a:latin typeface="Tahoma"/>
                <a:cs typeface="Tahoma"/>
              </a:rPr>
              <a:t>Но</a:t>
            </a:r>
            <a:r>
              <a:rPr sz="2100" kern="0" spc="-130" dirty="0">
                <a:solidFill>
                  <a:sysClr val="windowText" lastClr="000000"/>
                </a:solidFill>
                <a:latin typeface="Tahoma"/>
                <a:cs typeface="Tahoma"/>
              </a:rPr>
              <a:t> </a:t>
            </a:r>
            <a:r>
              <a:rPr sz="2100" kern="0" spc="-20" dirty="0">
                <a:solidFill>
                  <a:sysClr val="windowText" lastClr="000000"/>
                </a:solidFill>
                <a:latin typeface="Tahoma"/>
                <a:cs typeface="Tahoma"/>
              </a:rPr>
              <a:t>он</a:t>
            </a:r>
            <a:r>
              <a:rPr sz="2100" kern="0" spc="-120" dirty="0">
                <a:solidFill>
                  <a:sysClr val="windowText" lastClr="000000"/>
                </a:solidFill>
                <a:latin typeface="Tahoma"/>
                <a:cs typeface="Tahoma"/>
              </a:rPr>
              <a:t> </a:t>
            </a:r>
            <a:r>
              <a:rPr sz="2100" kern="0" spc="-30" dirty="0">
                <a:solidFill>
                  <a:sysClr val="windowText" lastClr="000000"/>
                </a:solidFill>
                <a:latin typeface="Tahoma"/>
                <a:cs typeface="Tahoma"/>
              </a:rPr>
              <a:t>уже</a:t>
            </a:r>
            <a:r>
              <a:rPr sz="2100" kern="0" spc="-130" dirty="0">
                <a:solidFill>
                  <a:sysClr val="windowText" lastClr="000000"/>
                </a:solidFill>
                <a:latin typeface="Tahoma"/>
                <a:cs typeface="Tahoma"/>
              </a:rPr>
              <a:t> </a:t>
            </a:r>
            <a:r>
              <a:rPr sz="2100" kern="0" spc="-45" dirty="0">
                <a:solidFill>
                  <a:sysClr val="windowText" lastClr="000000"/>
                </a:solidFill>
                <a:latin typeface="Tahoma"/>
                <a:cs typeface="Tahoma"/>
              </a:rPr>
              <a:t>поддержан</a:t>
            </a:r>
            <a:r>
              <a:rPr sz="2100" kern="0" spc="-120" dirty="0">
                <a:solidFill>
                  <a:sysClr val="windowText" lastClr="000000"/>
                </a:solidFill>
                <a:latin typeface="Tahoma"/>
                <a:cs typeface="Tahoma"/>
              </a:rPr>
              <a:t> </a:t>
            </a:r>
            <a:r>
              <a:rPr sz="2100" kern="0" spc="-150" dirty="0">
                <a:solidFill>
                  <a:sysClr val="windowText" lastClr="000000"/>
                </a:solidFill>
                <a:latin typeface="Tahoma"/>
                <a:cs typeface="Tahoma"/>
              </a:rPr>
              <a:t>в</a:t>
            </a:r>
            <a:r>
              <a:rPr sz="2100" kern="0" spc="-120" dirty="0">
                <a:solidFill>
                  <a:sysClr val="windowText" lastClr="000000"/>
                </a:solidFill>
                <a:latin typeface="Tahoma"/>
                <a:cs typeface="Tahoma"/>
              </a:rPr>
              <a:t> </a:t>
            </a:r>
            <a:r>
              <a:rPr sz="2100" kern="0" spc="-25" dirty="0">
                <a:solidFill>
                  <a:sysClr val="windowText" lastClr="000000"/>
                </a:solidFill>
                <a:latin typeface="Tahoma"/>
                <a:cs typeface="Tahoma"/>
              </a:rPr>
              <a:t>решениях</a:t>
            </a:r>
            <a:r>
              <a:rPr sz="2100" kern="0" spc="-110" dirty="0">
                <a:solidFill>
                  <a:sysClr val="windowText" lastClr="000000"/>
                </a:solidFill>
                <a:latin typeface="Tahoma"/>
                <a:cs typeface="Tahoma"/>
              </a:rPr>
              <a:t> </a:t>
            </a:r>
            <a:r>
              <a:rPr sz="2100" kern="0" dirty="0">
                <a:solidFill>
                  <a:sysClr val="windowText" lastClr="000000"/>
                </a:solidFill>
                <a:latin typeface="Tahoma"/>
                <a:cs typeface="Tahoma"/>
              </a:rPr>
              <a:t>1С</a:t>
            </a:r>
            <a:r>
              <a:rPr sz="2100" kern="0" spc="-130" dirty="0">
                <a:solidFill>
                  <a:sysClr val="windowText" lastClr="000000"/>
                </a:solidFill>
                <a:latin typeface="Tahoma"/>
                <a:cs typeface="Tahoma"/>
              </a:rPr>
              <a:t> </a:t>
            </a:r>
            <a:r>
              <a:rPr sz="2100" kern="0" dirty="0">
                <a:solidFill>
                  <a:sysClr val="windowText" lastClr="000000"/>
                </a:solidFill>
                <a:latin typeface="Tahoma"/>
                <a:cs typeface="Tahoma"/>
              </a:rPr>
              <a:t>как</a:t>
            </a:r>
            <a:r>
              <a:rPr sz="2100" kern="0" spc="-120" dirty="0">
                <a:solidFill>
                  <a:sysClr val="windowText" lastClr="000000"/>
                </a:solidFill>
                <a:latin typeface="Tahoma"/>
                <a:cs typeface="Tahoma"/>
              </a:rPr>
              <a:t> </a:t>
            </a:r>
            <a:r>
              <a:rPr sz="2100" kern="0" spc="-114" dirty="0">
                <a:solidFill>
                  <a:sysClr val="windowText" lastClr="000000"/>
                </a:solidFill>
                <a:latin typeface="Tahoma"/>
                <a:cs typeface="Tahoma"/>
              </a:rPr>
              <a:t>«Тестовый </a:t>
            </a:r>
            <a:r>
              <a:rPr sz="2100" kern="0" spc="-55" dirty="0">
                <a:solidFill>
                  <a:sysClr val="windowText" lastClr="000000"/>
                </a:solidFill>
                <a:latin typeface="Tahoma"/>
                <a:cs typeface="Tahoma"/>
              </a:rPr>
              <a:t>формат</a:t>
            </a:r>
            <a:r>
              <a:rPr sz="2100" kern="0" spc="-120" dirty="0">
                <a:solidFill>
                  <a:sysClr val="windowText" lastClr="000000"/>
                </a:solidFill>
                <a:latin typeface="Tahoma"/>
                <a:cs typeface="Tahoma"/>
              </a:rPr>
              <a:t> </a:t>
            </a:r>
            <a:r>
              <a:rPr sz="2100" kern="0" spc="-20" dirty="0">
                <a:solidFill>
                  <a:sysClr val="windowText" lastClr="000000"/>
                </a:solidFill>
                <a:latin typeface="Tahoma"/>
                <a:cs typeface="Tahoma"/>
              </a:rPr>
              <a:t>ФНС»</a:t>
            </a:r>
            <a:endParaRPr sz="2100" kern="0">
              <a:solidFill>
                <a:sysClr val="windowText" lastClr="000000"/>
              </a:solidFill>
              <a:latin typeface="Tahoma"/>
              <a:cs typeface="Tahoma"/>
            </a:endParaRPr>
          </a:p>
          <a:p>
            <a:pPr marL="355600" indent="-342900" fontAlgn="auto">
              <a:spcBef>
                <a:spcPts val="505"/>
              </a:spcBef>
              <a:spcAft>
                <a:spcPts val="0"/>
              </a:spcAft>
              <a:buClr>
                <a:srgbClr val="CC0000"/>
              </a:buClr>
              <a:buFontTx/>
              <a:buChar char="•"/>
              <a:tabLst>
                <a:tab pos="355600" algn="l"/>
              </a:tabLst>
              <a:defRPr/>
            </a:pPr>
            <a:r>
              <a:rPr sz="2100" kern="0" spc="-50" dirty="0">
                <a:solidFill>
                  <a:sysClr val="windowText" lastClr="000000"/>
                </a:solidFill>
                <a:latin typeface="Tahoma"/>
                <a:cs typeface="Tahoma"/>
              </a:rPr>
              <a:t>Привязан</a:t>
            </a:r>
            <a:r>
              <a:rPr sz="2100" kern="0" spc="-145" dirty="0">
                <a:solidFill>
                  <a:sysClr val="windowText" lastClr="000000"/>
                </a:solidFill>
                <a:latin typeface="Tahoma"/>
                <a:cs typeface="Tahoma"/>
              </a:rPr>
              <a:t> </a:t>
            </a:r>
            <a:r>
              <a:rPr sz="2100" kern="0" dirty="0">
                <a:solidFill>
                  <a:sysClr val="windowText" lastClr="000000"/>
                </a:solidFill>
                <a:latin typeface="Tahoma"/>
                <a:cs typeface="Tahoma"/>
              </a:rPr>
              <a:t>к</a:t>
            </a:r>
            <a:r>
              <a:rPr sz="2100" kern="0" spc="-120" dirty="0">
                <a:solidFill>
                  <a:sysClr val="windowText" lastClr="000000"/>
                </a:solidFill>
                <a:latin typeface="Tahoma"/>
                <a:cs typeface="Tahoma"/>
              </a:rPr>
              <a:t> </a:t>
            </a:r>
            <a:r>
              <a:rPr sz="2100" kern="0" spc="-80" dirty="0">
                <a:solidFill>
                  <a:sysClr val="windowText" lastClr="000000"/>
                </a:solidFill>
                <a:latin typeface="Tahoma"/>
                <a:cs typeface="Tahoma"/>
              </a:rPr>
              <a:t>учетным</a:t>
            </a:r>
            <a:r>
              <a:rPr sz="2100" kern="0" spc="-130" dirty="0">
                <a:solidFill>
                  <a:sysClr val="windowText" lastClr="000000"/>
                </a:solidFill>
                <a:latin typeface="Tahoma"/>
                <a:cs typeface="Tahoma"/>
              </a:rPr>
              <a:t> </a:t>
            </a:r>
            <a:r>
              <a:rPr sz="2100" kern="0" spc="-10" dirty="0">
                <a:solidFill>
                  <a:sysClr val="windowText" lastClr="000000"/>
                </a:solidFill>
                <a:latin typeface="Tahoma"/>
                <a:cs typeface="Tahoma"/>
              </a:rPr>
              <a:t>документам</a:t>
            </a:r>
            <a:endParaRPr sz="2100" kern="0">
              <a:solidFill>
                <a:sysClr val="windowText" lastClr="000000"/>
              </a:solidFill>
              <a:latin typeface="Tahoma"/>
              <a:cs typeface="Tahoma"/>
            </a:endParaRPr>
          </a:p>
          <a:p>
            <a:pPr marL="756285" lvl="1" indent="-288290" fontAlgn="auto">
              <a:spcBef>
                <a:spcPts val="434"/>
              </a:spcBef>
              <a:spcAft>
                <a:spcPts val="0"/>
              </a:spcAft>
              <a:buClr>
                <a:srgbClr val="CC0000"/>
              </a:buClr>
              <a:buFontTx/>
              <a:buChar char="•"/>
              <a:tabLst>
                <a:tab pos="756285" algn="l"/>
              </a:tabLst>
              <a:defRPr/>
            </a:pPr>
            <a:r>
              <a:rPr sz="1700" kern="0" spc="-75" dirty="0">
                <a:solidFill>
                  <a:sysClr val="windowText" lastClr="000000"/>
                </a:solidFill>
                <a:latin typeface="Tahoma"/>
                <a:cs typeface="Tahoma"/>
              </a:rPr>
              <a:t>Счет</a:t>
            </a:r>
            <a:r>
              <a:rPr sz="1700" kern="0" spc="-80" dirty="0">
                <a:solidFill>
                  <a:sysClr val="windowText" lastClr="000000"/>
                </a:solidFill>
                <a:latin typeface="Tahoma"/>
                <a:cs typeface="Tahoma"/>
              </a:rPr>
              <a:t> </a:t>
            </a:r>
            <a:r>
              <a:rPr sz="1700" kern="0" spc="-35" dirty="0">
                <a:solidFill>
                  <a:sysClr val="windowText" lastClr="000000"/>
                </a:solidFill>
                <a:latin typeface="Tahoma"/>
                <a:cs typeface="Tahoma"/>
              </a:rPr>
              <a:t>покупателю</a:t>
            </a:r>
            <a:r>
              <a:rPr sz="1700" kern="0" spc="-105" dirty="0">
                <a:solidFill>
                  <a:sysClr val="windowText" lastClr="000000"/>
                </a:solidFill>
                <a:latin typeface="Tahoma"/>
                <a:cs typeface="Tahoma"/>
              </a:rPr>
              <a:t> </a:t>
            </a:r>
            <a:r>
              <a:rPr sz="1700" kern="0" spc="-10" dirty="0">
                <a:solidFill>
                  <a:sysClr val="windowText" lastClr="000000"/>
                </a:solidFill>
                <a:latin typeface="Tahoma"/>
                <a:cs typeface="Tahoma"/>
              </a:rPr>
              <a:t>(Исходящий)</a:t>
            </a:r>
            <a:endParaRPr sz="1700" kern="0">
              <a:solidFill>
                <a:sysClr val="windowText" lastClr="000000"/>
              </a:solidFill>
              <a:latin typeface="Tahoma"/>
              <a:cs typeface="Tahoma"/>
            </a:endParaRPr>
          </a:p>
          <a:p>
            <a:pPr marL="756285" lvl="1" indent="-288290" fontAlgn="auto">
              <a:spcBef>
                <a:spcPts val="409"/>
              </a:spcBef>
              <a:spcAft>
                <a:spcPts val="0"/>
              </a:spcAft>
              <a:buClr>
                <a:srgbClr val="CC0000"/>
              </a:buClr>
              <a:buFontTx/>
              <a:buChar char="•"/>
              <a:tabLst>
                <a:tab pos="756285" algn="l"/>
              </a:tabLst>
              <a:defRPr/>
            </a:pPr>
            <a:r>
              <a:rPr sz="1700" kern="0" spc="-75" dirty="0">
                <a:solidFill>
                  <a:sysClr val="windowText" lastClr="000000"/>
                </a:solidFill>
                <a:latin typeface="Tahoma"/>
                <a:cs typeface="Tahoma"/>
              </a:rPr>
              <a:t>Счет</a:t>
            </a:r>
            <a:r>
              <a:rPr sz="1700" kern="0" spc="-110" dirty="0">
                <a:solidFill>
                  <a:sysClr val="windowText" lastClr="000000"/>
                </a:solidFill>
                <a:latin typeface="Tahoma"/>
                <a:cs typeface="Tahoma"/>
              </a:rPr>
              <a:t> </a:t>
            </a:r>
            <a:r>
              <a:rPr sz="1700" kern="0" dirty="0">
                <a:solidFill>
                  <a:sysClr val="windowText" lastClr="000000"/>
                </a:solidFill>
                <a:latin typeface="Tahoma"/>
                <a:cs typeface="Tahoma"/>
              </a:rPr>
              <a:t>на</a:t>
            </a:r>
            <a:r>
              <a:rPr sz="1700" kern="0" spc="-105" dirty="0">
                <a:solidFill>
                  <a:sysClr val="windowText" lastClr="000000"/>
                </a:solidFill>
                <a:latin typeface="Tahoma"/>
                <a:cs typeface="Tahoma"/>
              </a:rPr>
              <a:t> </a:t>
            </a:r>
            <a:r>
              <a:rPr sz="1700" kern="0" spc="-30" dirty="0">
                <a:solidFill>
                  <a:sysClr val="windowText" lastClr="000000"/>
                </a:solidFill>
                <a:latin typeface="Tahoma"/>
                <a:cs typeface="Tahoma"/>
              </a:rPr>
              <a:t>оплату</a:t>
            </a:r>
            <a:r>
              <a:rPr sz="1700" kern="0" spc="-114" dirty="0">
                <a:solidFill>
                  <a:sysClr val="windowText" lastClr="000000"/>
                </a:solidFill>
                <a:latin typeface="Tahoma"/>
                <a:cs typeface="Tahoma"/>
              </a:rPr>
              <a:t> </a:t>
            </a:r>
            <a:r>
              <a:rPr sz="1700" kern="0" spc="-10" dirty="0">
                <a:solidFill>
                  <a:sysClr val="windowText" lastClr="000000"/>
                </a:solidFill>
                <a:latin typeface="Tahoma"/>
                <a:cs typeface="Tahoma"/>
              </a:rPr>
              <a:t>(Входящий)</a:t>
            </a:r>
            <a:endParaRPr sz="1700" kern="0">
              <a:solidFill>
                <a:sysClr val="windowText" lastClr="000000"/>
              </a:solidFill>
              <a:latin typeface="Tahoma"/>
              <a:cs typeface="Tahoma"/>
            </a:endParaRPr>
          </a:p>
          <a:p>
            <a:pPr marL="0" lvl="1" fontAlgn="auto">
              <a:spcBef>
                <a:spcPts val="869"/>
              </a:spcBef>
              <a:spcAft>
                <a:spcPts val="0"/>
              </a:spcAft>
              <a:buClr>
                <a:srgbClr val="CC0000"/>
              </a:buClr>
              <a:buFont typeface="Tahoma"/>
              <a:buChar char="•"/>
              <a:defRPr/>
            </a:pPr>
            <a:endParaRPr sz="1700" kern="0">
              <a:solidFill>
                <a:sysClr val="windowText" lastClr="000000"/>
              </a:solidFill>
              <a:latin typeface="Tahoma"/>
              <a:cs typeface="Tahoma"/>
            </a:endParaRPr>
          </a:p>
          <a:p>
            <a:pPr marL="355600" indent="-342900" fontAlgn="auto">
              <a:spcBef>
                <a:spcPts val="5"/>
              </a:spcBef>
              <a:spcAft>
                <a:spcPts val="0"/>
              </a:spcAft>
              <a:buClr>
                <a:srgbClr val="CC0000"/>
              </a:buClr>
              <a:buFontTx/>
              <a:buChar char="•"/>
              <a:tabLst>
                <a:tab pos="355600" algn="l"/>
              </a:tabLst>
              <a:defRPr/>
            </a:pPr>
            <a:r>
              <a:rPr sz="2100" kern="0" spc="-90" dirty="0">
                <a:solidFill>
                  <a:sysClr val="windowText" lastClr="000000"/>
                </a:solidFill>
                <a:latin typeface="Tahoma"/>
                <a:cs typeface="Tahoma"/>
              </a:rPr>
              <a:t>Если</a:t>
            </a:r>
            <a:r>
              <a:rPr sz="2100" kern="0" spc="-155" dirty="0">
                <a:solidFill>
                  <a:sysClr val="windowText" lastClr="000000"/>
                </a:solidFill>
                <a:latin typeface="Tahoma"/>
                <a:cs typeface="Tahoma"/>
              </a:rPr>
              <a:t> </a:t>
            </a:r>
            <a:r>
              <a:rPr sz="2100" kern="0" spc="-35" dirty="0">
                <a:solidFill>
                  <a:sysClr val="windowText" lastClr="000000"/>
                </a:solidFill>
                <a:latin typeface="Tahoma"/>
                <a:cs typeface="Tahoma"/>
              </a:rPr>
              <a:t>ваши</a:t>
            </a:r>
            <a:r>
              <a:rPr sz="2100" kern="0" spc="-130" dirty="0">
                <a:solidFill>
                  <a:sysClr val="windowText" lastClr="000000"/>
                </a:solidFill>
                <a:latin typeface="Tahoma"/>
                <a:cs typeface="Tahoma"/>
              </a:rPr>
              <a:t> </a:t>
            </a:r>
            <a:r>
              <a:rPr sz="2100" kern="0" spc="-65" dirty="0">
                <a:solidFill>
                  <a:sysClr val="windowText" lastClr="000000"/>
                </a:solidFill>
                <a:latin typeface="Tahoma"/>
                <a:cs typeface="Tahoma"/>
              </a:rPr>
              <a:t>контрагенты</a:t>
            </a:r>
            <a:r>
              <a:rPr sz="2100" kern="0" spc="-125" dirty="0">
                <a:solidFill>
                  <a:sysClr val="windowText" lastClr="000000"/>
                </a:solidFill>
                <a:latin typeface="Tahoma"/>
                <a:cs typeface="Tahoma"/>
              </a:rPr>
              <a:t> </a:t>
            </a:r>
            <a:r>
              <a:rPr sz="2100" kern="0" spc="-25" dirty="0">
                <a:solidFill>
                  <a:sysClr val="windowText" lastClr="000000"/>
                </a:solidFill>
                <a:latin typeface="Tahoma"/>
                <a:cs typeface="Tahoma"/>
              </a:rPr>
              <a:t>работают</a:t>
            </a:r>
            <a:r>
              <a:rPr sz="2100" kern="0" spc="-125" dirty="0">
                <a:solidFill>
                  <a:sysClr val="windowText" lastClr="000000"/>
                </a:solidFill>
                <a:latin typeface="Tahoma"/>
                <a:cs typeface="Tahoma"/>
              </a:rPr>
              <a:t> </a:t>
            </a:r>
            <a:r>
              <a:rPr sz="2100" kern="0" spc="-150" dirty="0">
                <a:solidFill>
                  <a:sysClr val="windowText" lastClr="000000"/>
                </a:solidFill>
                <a:latin typeface="Tahoma"/>
                <a:cs typeface="Tahoma"/>
              </a:rPr>
              <a:t>в</a:t>
            </a:r>
            <a:r>
              <a:rPr sz="2100" kern="0" spc="-130" dirty="0">
                <a:solidFill>
                  <a:sysClr val="windowText" lastClr="000000"/>
                </a:solidFill>
                <a:latin typeface="Tahoma"/>
                <a:cs typeface="Tahoma"/>
              </a:rPr>
              <a:t> </a:t>
            </a:r>
            <a:r>
              <a:rPr sz="2100" kern="0" dirty="0">
                <a:solidFill>
                  <a:sysClr val="windowText" lastClr="000000"/>
                </a:solidFill>
                <a:latin typeface="Tahoma"/>
                <a:cs typeface="Tahoma"/>
              </a:rPr>
              <a:t>1С,</a:t>
            </a:r>
            <a:r>
              <a:rPr sz="2100" kern="0" spc="-145" dirty="0">
                <a:solidFill>
                  <a:sysClr val="windowText" lastClr="000000"/>
                </a:solidFill>
                <a:latin typeface="Tahoma"/>
                <a:cs typeface="Tahoma"/>
              </a:rPr>
              <a:t> </a:t>
            </a:r>
            <a:r>
              <a:rPr sz="2100" kern="0" spc="-80" dirty="0">
                <a:solidFill>
                  <a:sysClr val="windowText" lastClr="000000"/>
                </a:solidFill>
                <a:latin typeface="Tahoma"/>
                <a:cs typeface="Tahoma"/>
              </a:rPr>
              <a:t>то</a:t>
            </a:r>
            <a:r>
              <a:rPr sz="2100" kern="0" spc="-140" dirty="0">
                <a:solidFill>
                  <a:sysClr val="windowText" lastClr="000000"/>
                </a:solidFill>
                <a:latin typeface="Tahoma"/>
                <a:cs typeface="Tahoma"/>
              </a:rPr>
              <a:t> </a:t>
            </a:r>
            <a:r>
              <a:rPr sz="2100" kern="0" spc="-80" dirty="0">
                <a:solidFill>
                  <a:sysClr val="windowText" lastClr="000000"/>
                </a:solidFill>
                <a:latin typeface="Tahoma"/>
                <a:cs typeface="Tahoma"/>
              </a:rPr>
              <a:t>можете</a:t>
            </a:r>
            <a:r>
              <a:rPr sz="2100" kern="0" spc="-120" dirty="0">
                <a:solidFill>
                  <a:sysClr val="windowText" lastClr="000000"/>
                </a:solidFill>
                <a:latin typeface="Tahoma"/>
                <a:cs typeface="Tahoma"/>
              </a:rPr>
              <a:t> </a:t>
            </a:r>
            <a:r>
              <a:rPr sz="2100" kern="0" spc="-125" dirty="0">
                <a:solidFill>
                  <a:sysClr val="windowText" lastClr="000000"/>
                </a:solidFill>
                <a:latin typeface="Tahoma"/>
                <a:cs typeface="Tahoma"/>
              </a:rPr>
              <a:t>выставлять</a:t>
            </a:r>
            <a:r>
              <a:rPr sz="2100" kern="0" spc="-135" dirty="0">
                <a:solidFill>
                  <a:sysClr val="windowText" lastClr="000000"/>
                </a:solidFill>
                <a:latin typeface="Tahoma"/>
                <a:cs typeface="Tahoma"/>
              </a:rPr>
              <a:t> </a:t>
            </a:r>
            <a:r>
              <a:rPr sz="2100" kern="0" spc="-75" dirty="0">
                <a:solidFill>
                  <a:sysClr val="windowText" lastClr="000000"/>
                </a:solidFill>
                <a:latin typeface="Tahoma"/>
                <a:cs typeface="Tahoma"/>
              </a:rPr>
              <a:t>счета</a:t>
            </a:r>
            <a:r>
              <a:rPr sz="2100" kern="0" spc="-130" dirty="0">
                <a:solidFill>
                  <a:sysClr val="windowText" lastClr="000000"/>
                </a:solidFill>
                <a:latin typeface="Tahoma"/>
                <a:cs typeface="Tahoma"/>
              </a:rPr>
              <a:t> </a:t>
            </a:r>
            <a:r>
              <a:rPr sz="2100" kern="0" spc="-150" dirty="0">
                <a:solidFill>
                  <a:sysClr val="windowText" lastClr="000000"/>
                </a:solidFill>
                <a:latin typeface="Tahoma"/>
                <a:cs typeface="Tahoma"/>
              </a:rPr>
              <a:t>в</a:t>
            </a:r>
            <a:r>
              <a:rPr sz="2100" kern="0" spc="-120" dirty="0">
                <a:solidFill>
                  <a:sysClr val="windowText" lastClr="000000"/>
                </a:solidFill>
                <a:latin typeface="Tahoma"/>
                <a:cs typeface="Tahoma"/>
              </a:rPr>
              <a:t> </a:t>
            </a:r>
            <a:r>
              <a:rPr sz="2100" kern="0" spc="-85" dirty="0">
                <a:solidFill>
                  <a:sysClr val="windowText" lastClr="000000"/>
                </a:solidFill>
                <a:latin typeface="Tahoma"/>
                <a:cs typeface="Tahoma"/>
              </a:rPr>
              <a:t>этом</a:t>
            </a:r>
            <a:r>
              <a:rPr sz="2100" kern="0" spc="-125" dirty="0">
                <a:solidFill>
                  <a:sysClr val="windowText" lastClr="000000"/>
                </a:solidFill>
                <a:latin typeface="Tahoma"/>
                <a:cs typeface="Tahoma"/>
              </a:rPr>
              <a:t> </a:t>
            </a:r>
            <a:r>
              <a:rPr sz="2100" kern="0" spc="-10" dirty="0">
                <a:solidFill>
                  <a:sysClr val="windowText" lastClr="000000"/>
                </a:solidFill>
                <a:latin typeface="Tahoma"/>
                <a:cs typeface="Tahoma"/>
              </a:rPr>
              <a:t>формате</a:t>
            </a:r>
            <a:endParaRPr sz="2100" kern="0">
              <a:solidFill>
                <a:sysClr val="windowText" lastClr="000000"/>
              </a:solidFill>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2363" y="361950"/>
            <a:ext cx="6491287" cy="454025"/>
          </a:xfrm>
        </p:spPr>
        <p:txBody>
          <a:bodyPr tIns="13335" rtlCol="0"/>
          <a:lstStyle/>
          <a:p>
            <a:pPr marL="12700" eaLnBrk="1" fontAlgn="auto" hangingPunct="1">
              <a:spcBef>
                <a:spcPts val="105"/>
              </a:spcBef>
              <a:spcAft>
                <a:spcPts val="0"/>
              </a:spcAft>
              <a:defRPr/>
            </a:pPr>
            <a:r>
              <a:rPr spc="-60" dirty="0"/>
              <a:t>Новый</a:t>
            </a:r>
            <a:r>
              <a:rPr spc="-185" dirty="0"/>
              <a:t> </a:t>
            </a:r>
            <a:r>
              <a:rPr spc="-75" dirty="0"/>
              <a:t>формат</a:t>
            </a:r>
            <a:r>
              <a:rPr spc="-220" dirty="0"/>
              <a:t> </a:t>
            </a:r>
            <a:r>
              <a:rPr spc="-70" dirty="0"/>
              <a:t>Счета</a:t>
            </a:r>
            <a:r>
              <a:rPr spc="-210" dirty="0"/>
              <a:t> </a:t>
            </a:r>
            <a:r>
              <a:rPr dirty="0"/>
              <a:t>на</a:t>
            </a:r>
            <a:r>
              <a:rPr spc="-190" dirty="0"/>
              <a:t> </a:t>
            </a:r>
            <a:r>
              <a:rPr spc="-10" dirty="0"/>
              <a:t>оплату</a:t>
            </a:r>
          </a:p>
        </p:txBody>
      </p:sp>
      <p:grpSp>
        <p:nvGrpSpPr>
          <p:cNvPr id="14338" name="object 3"/>
          <p:cNvGrpSpPr>
            <a:grpSpLocks/>
          </p:cNvGrpSpPr>
          <p:nvPr/>
        </p:nvGrpSpPr>
        <p:grpSpPr bwMode="auto">
          <a:xfrm>
            <a:off x="1797050" y="942975"/>
            <a:ext cx="7170738" cy="5540375"/>
            <a:chOff x="1822704" y="54863"/>
            <a:chExt cx="8313420" cy="6425565"/>
          </a:xfrm>
        </p:grpSpPr>
        <p:pic>
          <p:nvPicPr>
            <p:cNvPr id="14339" name="object 4"/>
            <p:cNvPicPr>
              <a:picLocks noChangeAspect="1" noChangeArrowheads="1"/>
            </p:cNvPicPr>
            <p:nvPr/>
          </p:nvPicPr>
          <p:blipFill>
            <a:blip r:embed="rId2"/>
            <a:srcRect/>
            <a:stretch>
              <a:fillRect/>
            </a:stretch>
          </p:blipFill>
          <p:spPr bwMode="auto">
            <a:xfrm>
              <a:off x="1822704" y="54863"/>
              <a:ext cx="8313420" cy="6425184"/>
            </a:xfrm>
            <a:prstGeom prst="rect">
              <a:avLst/>
            </a:prstGeom>
            <a:noFill/>
            <a:ln w="9525">
              <a:noFill/>
              <a:miter lim="800000"/>
              <a:headEnd/>
              <a:tailEnd/>
            </a:ln>
          </p:spPr>
        </p:pic>
        <p:pic>
          <p:nvPicPr>
            <p:cNvPr id="14340" name="object 5"/>
            <p:cNvPicPr>
              <a:picLocks noChangeAspect="1" noChangeArrowheads="1"/>
            </p:cNvPicPr>
            <p:nvPr/>
          </p:nvPicPr>
          <p:blipFill>
            <a:blip r:embed="rId3"/>
            <a:srcRect/>
            <a:stretch>
              <a:fillRect/>
            </a:stretch>
          </p:blipFill>
          <p:spPr bwMode="auto">
            <a:xfrm>
              <a:off x="2017776" y="250824"/>
              <a:ext cx="7724775" cy="5978525"/>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176213"/>
            <a:ext cx="7512050" cy="895350"/>
          </a:xfrm>
        </p:spPr>
        <p:txBody>
          <a:bodyPr tIns="13335"/>
          <a:lstStyle/>
          <a:p>
            <a:pPr marL="12700" eaLnBrk="1" hangingPunct="1">
              <a:spcBef>
                <a:spcPts val="100"/>
              </a:spcBef>
            </a:pPr>
            <a:r>
              <a:rPr lang="ru-RU" smtClean="0">
                <a:latin typeface="Tahoma" pitchFamily="34" charset="0"/>
                <a:cs typeface="Tahoma" pitchFamily="34" charset="0"/>
              </a:rPr>
              <a:t>В решениях 1С все действия с МЧД выполняются автоматически</a:t>
            </a:r>
          </a:p>
        </p:txBody>
      </p:sp>
      <p:sp>
        <p:nvSpPr>
          <p:cNvPr id="3" name="object 3"/>
          <p:cNvSpPr txBox="1"/>
          <p:nvPr/>
        </p:nvSpPr>
        <p:spPr>
          <a:xfrm>
            <a:off x="350838" y="1558925"/>
            <a:ext cx="10637837" cy="3876675"/>
          </a:xfrm>
          <a:prstGeom prst="rect">
            <a:avLst/>
          </a:prstGeom>
        </p:spPr>
        <p:txBody>
          <a:bodyPr lIns="0" tIns="76200" rIns="0" bIns="0">
            <a:spAutoFit/>
          </a:bodyPr>
          <a:lstStyle/>
          <a:p>
            <a:pPr marL="12700">
              <a:spcBef>
                <a:spcPts val="600"/>
              </a:spcBef>
            </a:pPr>
            <a:r>
              <a:rPr lang="ru-RU" sz="2100">
                <a:solidFill>
                  <a:srgbClr val="000000"/>
                </a:solidFill>
                <a:latin typeface="Trebuchet MS" pitchFamily="34" charset="0"/>
              </a:rPr>
              <a:t>Для </a:t>
            </a:r>
            <a:r>
              <a:rPr lang="ru-RU" sz="2100">
                <a:solidFill>
                  <a:srgbClr val="006FC0"/>
                </a:solidFill>
                <a:latin typeface="Trebuchet MS" pitchFamily="34" charset="0"/>
              </a:rPr>
              <a:t>входящих </a:t>
            </a:r>
            <a:r>
              <a:rPr lang="ru-RU" sz="2100">
                <a:solidFill>
                  <a:srgbClr val="000000"/>
                </a:solidFill>
                <a:latin typeface="Trebuchet MS" pitchFamily="34" charset="0"/>
              </a:rPr>
              <a:t>документов</a:t>
            </a:r>
          </a:p>
          <a:p>
            <a:pPr marL="12700">
              <a:spcBef>
                <a:spcPts val="513"/>
              </a:spcBef>
              <a:buClr>
                <a:srgbClr val="CC0000"/>
              </a:buClr>
              <a:buFontTx/>
              <a:buChar char="•"/>
            </a:pPr>
            <a:r>
              <a:rPr lang="ru-RU" sz="2100">
                <a:solidFill>
                  <a:srgbClr val="000000"/>
                </a:solidFill>
                <a:latin typeface="Tahoma" pitchFamily="34" charset="0"/>
                <a:cs typeface="Tahoma" pitchFamily="34" charset="0"/>
              </a:rPr>
              <a:t>Автоматически загружает МЧД во всех вариантах передачи</a:t>
            </a:r>
          </a:p>
          <a:p>
            <a:pPr marL="755650" lvl="1" indent="-287338">
              <a:spcBef>
                <a:spcPts val="25"/>
              </a:spcBef>
              <a:buClr>
                <a:srgbClr val="CC0000"/>
              </a:buClr>
              <a:buFontTx/>
              <a:buChar char="•"/>
            </a:pPr>
            <a:r>
              <a:rPr lang="ru-RU" sz="1700">
                <a:solidFill>
                  <a:srgbClr val="000000"/>
                </a:solidFill>
                <a:latin typeface="Tahoma" pitchFamily="34" charset="0"/>
                <a:cs typeface="Tahoma" pitchFamily="34" charset="0"/>
              </a:rPr>
              <a:t>Из распределенного реестра по идентификатору</a:t>
            </a:r>
          </a:p>
          <a:p>
            <a:pPr marL="755650" lvl="1" indent="-287338">
              <a:buClr>
                <a:srgbClr val="CC0000"/>
              </a:buClr>
              <a:buFontTx/>
              <a:buChar char="•"/>
            </a:pPr>
            <a:r>
              <a:rPr lang="ru-RU" sz="1700">
                <a:solidFill>
                  <a:srgbClr val="000000"/>
                </a:solidFill>
                <a:latin typeface="Tahoma" pitchFamily="34" charset="0"/>
                <a:cs typeface="Tahoma" pitchFamily="34" charset="0"/>
              </a:rPr>
              <a:t>Из пакета с электронным документом</a:t>
            </a:r>
          </a:p>
          <a:p>
            <a:pPr marL="755650" lvl="1" indent="-287338">
              <a:buClr>
                <a:srgbClr val="CC0000"/>
              </a:buClr>
              <a:buFontTx/>
              <a:buChar char="•"/>
            </a:pPr>
            <a:r>
              <a:rPr lang="ru-RU" sz="1700">
                <a:solidFill>
                  <a:srgbClr val="000000"/>
                </a:solidFill>
                <a:latin typeface="Tahoma" pitchFamily="34" charset="0"/>
                <a:cs typeface="Tahoma" pitchFamily="34" charset="0"/>
              </a:rPr>
              <a:t>Из произвольного электронного документа</a:t>
            </a:r>
          </a:p>
          <a:p>
            <a:pPr marL="12700">
              <a:spcBef>
                <a:spcPts val="475"/>
              </a:spcBef>
              <a:buClr>
                <a:srgbClr val="CC0000"/>
              </a:buClr>
              <a:buFontTx/>
              <a:buChar char="•"/>
            </a:pPr>
            <a:r>
              <a:rPr lang="ru-RU" sz="2100">
                <a:solidFill>
                  <a:srgbClr val="000000"/>
                </a:solidFill>
                <a:latin typeface="Tahoma" pitchFamily="34" charset="0"/>
                <a:cs typeface="Tahoma" pitchFamily="34" charset="0"/>
              </a:rPr>
              <a:t>Автоматически проверяет МЧД</a:t>
            </a:r>
          </a:p>
          <a:p>
            <a:pPr marL="12700">
              <a:spcBef>
                <a:spcPts val="500"/>
              </a:spcBef>
              <a:buClr>
                <a:srgbClr val="CC0000"/>
              </a:buClr>
              <a:buFontTx/>
              <a:buChar char="•"/>
            </a:pPr>
            <a:r>
              <a:rPr lang="ru-RU" sz="2100">
                <a:solidFill>
                  <a:srgbClr val="000000"/>
                </a:solidFill>
                <a:latin typeface="Tahoma" pitchFamily="34" charset="0"/>
                <a:cs typeface="Tahoma" pitchFamily="34" charset="0"/>
              </a:rPr>
              <a:t>Автоматически проверяет подпись под документом с учетом МЧД</a:t>
            </a:r>
          </a:p>
          <a:p>
            <a:pPr marL="12700">
              <a:spcBef>
                <a:spcPts val="500"/>
              </a:spcBef>
              <a:buClr>
                <a:srgbClr val="CC0000"/>
              </a:buClr>
              <a:buFontTx/>
              <a:buChar char="•"/>
            </a:pPr>
            <a:r>
              <a:rPr lang="ru-RU" sz="2100">
                <a:solidFill>
                  <a:srgbClr val="000000"/>
                </a:solidFill>
                <a:latin typeface="Tahoma" pitchFamily="34" charset="0"/>
                <a:cs typeface="Tahoma" pitchFamily="34" charset="0"/>
              </a:rPr>
              <a:t>Автоматически проверяет полномочия, в том числе указанные текстом</a:t>
            </a:r>
          </a:p>
          <a:p>
            <a:pPr marL="12700">
              <a:spcBef>
                <a:spcPts val="500"/>
              </a:spcBef>
              <a:buClr>
                <a:srgbClr val="CC0000"/>
              </a:buClr>
              <a:buFontTx/>
              <a:buChar char="•"/>
            </a:pPr>
            <a:r>
              <a:rPr lang="ru-RU" sz="2100">
                <a:solidFill>
                  <a:srgbClr val="000000"/>
                </a:solidFill>
                <a:latin typeface="Tahoma" pitchFamily="34" charset="0"/>
                <a:cs typeface="Tahoma" pitchFamily="34" charset="0"/>
              </a:rPr>
              <a:t>Автоматически отслеживает отзыв МЧД в распределенном реестре</a:t>
            </a:r>
          </a:p>
          <a:p>
            <a:pPr marL="12700">
              <a:spcBef>
                <a:spcPts val="500"/>
              </a:spcBef>
            </a:pPr>
            <a:r>
              <a:rPr lang="ru-RU" sz="2100">
                <a:solidFill>
                  <a:srgbClr val="000000"/>
                </a:solidFill>
                <a:latin typeface="Trebuchet MS" pitchFamily="34" charset="0"/>
              </a:rPr>
              <a:t>Для </a:t>
            </a:r>
            <a:r>
              <a:rPr lang="ru-RU" sz="2100">
                <a:solidFill>
                  <a:srgbClr val="006FC0"/>
                </a:solidFill>
                <a:latin typeface="Trebuchet MS" pitchFamily="34" charset="0"/>
              </a:rPr>
              <a:t>исходящих </a:t>
            </a:r>
            <a:r>
              <a:rPr lang="ru-RU" sz="2100">
                <a:solidFill>
                  <a:srgbClr val="000000"/>
                </a:solidFill>
                <a:latin typeface="Trebuchet MS" pitchFamily="34" charset="0"/>
              </a:rPr>
              <a:t>документов</a:t>
            </a:r>
          </a:p>
          <a:p>
            <a:pPr marL="12700">
              <a:spcBef>
                <a:spcPts val="500"/>
              </a:spcBef>
              <a:buClr>
                <a:srgbClr val="CC0000"/>
              </a:buClr>
              <a:buFontTx/>
              <a:buChar char="•"/>
            </a:pPr>
            <a:r>
              <a:rPr lang="ru-RU" sz="2100">
                <a:solidFill>
                  <a:srgbClr val="000000"/>
                </a:solidFill>
                <a:latin typeface="Tahoma" pitchFamily="34" charset="0"/>
                <a:cs typeface="Tahoma" pitchFamily="34" charset="0"/>
              </a:rPr>
              <a:t>Автоматически подбирает нужную МЧД при подписании документов представителями</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1066</Words>
  <Application>Microsoft Office PowerPoint</Application>
  <PresentationFormat>Произвольный</PresentationFormat>
  <Paragraphs>171</Paragraphs>
  <Slides>28</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2</vt:i4>
      </vt:variant>
      <vt:variant>
        <vt:lpstr>Заголовки слайдов</vt:lpstr>
      </vt:variant>
      <vt:variant>
        <vt:i4>28</vt:i4>
      </vt:variant>
    </vt:vector>
  </HeadingPairs>
  <TitlesOfParts>
    <vt:vector size="35" baseType="lpstr">
      <vt:lpstr>Arial</vt:lpstr>
      <vt:lpstr>Calibri</vt:lpstr>
      <vt:lpstr>Microsoft Sans Serif</vt:lpstr>
      <vt:lpstr>Tahoma</vt:lpstr>
      <vt:lpstr>Trebuchet MS</vt:lpstr>
      <vt:lpstr>Office Theme</vt:lpstr>
      <vt:lpstr>Office Theme</vt:lpstr>
      <vt:lpstr>Слайд 1</vt:lpstr>
      <vt:lpstr>Новое в ЭДО</vt:lpstr>
      <vt:lpstr>Форматы электронных документов</vt:lpstr>
      <vt:lpstr>Акт приемки выполненных работ</vt:lpstr>
      <vt:lpstr>Акт приемки выполненных работ</vt:lpstr>
      <vt:lpstr>Поддержка PDF/А-3</vt:lpstr>
      <vt:lpstr>Счет на оплату</vt:lpstr>
      <vt:lpstr>Новый формат Счета на оплату</vt:lpstr>
      <vt:lpstr>В решениях 1С все действия с МЧД выполняются автоматически</vt:lpstr>
      <vt:lpstr>Штамп подписи показывает сведения о подписи и МЧД</vt:lpstr>
      <vt:lpstr>Штамп подписи по доверенности</vt:lpstr>
      <vt:lpstr>Расшифровка проверки подписи</vt:lpstr>
      <vt:lpstr>Проверка всей цепочки передоверия</vt:lpstr>
      <vt:lpstr>Единый формат МЧД 003</vt:lpstr>
      <vt:lpstr>Новый журнал МЧД</vt:lpstr>
      <vt:lpstr>Классификатор полномочий ФНС</vt:lpstr>
      <vt:lpstr>Пример правил проверки полномочий по классификатору</vt:lpstr>
      <vt:lpstr>Распределенный реестр МЧД ФНС</vt:lpstr>
      <vt:lpstr>Отключение создания МЧД формата 001</vt:lpstr>
      <vt:lpstr>Новый формат УПД и УКД</vt:lpstr>
      <vt:lpstr>Указание информации про МЧД в текущих форматах В2В</vt:lpstr>
      <vt:lpstr>Смягчение блокировки подписания электронных документов без МЧД</vt:lpstr>
      <vt:lpstr>Поддержка обезличенных сертификатов</vt:lpstr>
      <vt:lpstr>Договор в формате XML</vt:lpstr>
      <vt:lpstr>Предоставление неформализованных документов в ФНС</vt:lpstr>
      <vt:lpstr>Два интерфейса на выбор</vt:lpstr>
      <vt:lpstr>Легкий интерфейс ЭДО</vt:lpstr>
      <vt:lpstr>Контроль состояния входящих документов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Кузора Игорь Вячеславович</dc:creator>
  <cp:lastModifiedBy>ryabokon_a</cp:lastModifiedBy>
  <cp:revision>1</cp:revision>
  <dcterms:created xsi:type="dcterms:W3CDTF">2024-01-19T10:02:04Z</dcterms:created>
  <dcterms:modified xsi:type="dcterms:W3CDTF">2024-01-19T10:23:00Z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2023-10-21T00:00:00Z</vt:filetime>
  </property>
  <property fmtid="{D5CDD505-2E9C-101B-9397-08002B2CF9AE}" pid="3" name="Creator">
    <vt:lpwstr>Microsoft® PowerPoint® 2010</vt:lpwstr>
  </property>
  <property fmtid="{D5CDD505-2E9C-101B-9397-08002B2CF9AE}" pid="4" name="LastSaved">
    <vt:filetime>2024-01-19T00:00:00Z</vt:filetime>
  </property>
  <property fmtid="{D5CDD505-2E9C-101B-9397-08002B2CF9AE}" pid="5" name="Producer">
    <vt:lpwstr>Microsoft® PowerPoint® 2010</vt:lpwstr>
  </property>
</Properties>
</file>