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4893" r:id="rId2"/>
    <p:sldMasterId id="2147484908" r:id="rId3"/>
  </p:sldMasterIdLst>
  <p:notesMasterIdLst>
    <p:notesMasterId r:id="rId22"/>
  </p:notesMasterIdLst>
  <p:handoutMasterIdLst>
    <p:handoutMasterId r:id="rId23"/>
  </p:handoutMasterIdLst>
  <p:sldIdLst>
    <p:sldId id="759" r:id="rId4"/>
    <p:sldId id="755" r:id="rId5"/>
    <p:sldId id="725" r:id="rId6"/>
    <p:sldId id="762" r:id="rId7"/>
    <p:sldId id="746" r:id="rId8"/>
    <p:sldId id="748" r:id="rId9"/>
    <p:sldId id="698" r:id="rId10"/>
    <p:sldId id="667" r:id="rId11"/>
    <p:sldId id="716" r:id="rId12"/>
    <p:sldId id="721" r:id="rId13"/>
    <p:sldId id="754" r:id="rId14"/>
    <p:sldId id="751" r:id="rId15"/>
    <p:sldId id="752" r:id="rId16"/>
    <p:sldId id="728" r:id="rId17"/>
    <p:sldId id="758" r:id="rId18"/>
    <p:sldId id="761" r:id="rId19"/>
    <p:sldId id="757" r:id="rId20"/>
    <p:sldId id="763" r:id="rId2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60000"/>
    <a:srgbClr val="CCFFFF"/>
    <a:srgbClr val="0099FF"/>
    <a:srgbClr val="808080"/>
    <a:srgbClr val="CC9900"/>
    <a:srgbClr val="B2B2B2"/>
    <a:srgbClr val="E22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5" autoAdjust="0"/>
    <p:restoredTop sz="40840" autoAdjust="0"/>
  </p:normalViewPr>
  <p:slideViewPr>
    <p:cSldViewPr>
      <p:cViewPr>
        <p:scale>
          <a:sx n="100" d="100"/>
          <a:sy n="100" d="100"/>
        </p:scale>
        <p:origin x="-630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34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4703EB3-8E78-41B2-9A2F-6CB6415AE8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1233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7C15BC2-662A-4E0D-99C5-8E5DAF8921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2379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smtClean="0"/>
              <a:t>В 90-х годах Нортон и Каплан предложили инструмент стратегического управления, который позволяет связать операционную деятельность компании с ее стратегией с помощью декомпозиции целей, установленных акционерами через </a:t>
            </a:r>
            <a:r>
              <a:rPr lang="en-US" altLang="ru-RU" dirty="0" smtClean="0"/>
              <a:t>KPI.</a:t>
            </a:r>
            <a:r>
              <a:rPr lang="en-US" altLang="ru-RU" baseline="0" dirty="0" smtClean="0"/>
              <a:t> </a:t>
            </a:r>
          </a:p>
          <a:p>
            <a:r>
              <a:rPr lang="ru-RU" altLang="ru-RU" b="1" dirty="0" smtClean="0"/>
              <a:t>С одной</a:t>
            </a:r>
            <a:r>
              <a:rPr lang="ru-RU" altLang="ru-RU" b="1" baseline="0" dirty="0" smtClean="0"/>
              <a:t> стороны, </a:t>
            </a:r>
            <a:r>
              <a:rPr lang="en-US" altLang="ru-RU" b="1" dirty="0" smtClean="0"/>
              <a:t>KPI</a:t>
            </a:r>
            <a:r>
              <a:rPr lang="en-US" altLang="ru-RU" b="1" baseline="0" dirty="0" smtClean="0"/>
              <a:t> </a:t>
            </a:r>
            <a:r>
              <a:rPr lang="ru-RU" altLang="ru-RU" b="1" dirty="0" smtClean="0"/>
              <a:t>увязывается с системой мотивации</a:t>
            </a:r>
            <a:r>
              <a:rPr lang="ru-RU" altLang="ru-RU" dirty="0" smtClean="0"/>
              <a:t>. Каждый сотрудник имеет персональные цели, связанные через</a:t>
            </a:r>
            <a:r>
              <a:rPr lang="ru-RU" altLang="ru-RU" baseline="0" dirty="0" smtClean="0"/>
              <a:t> вышестоящие </a:t>
            </a:r>
            <a:r>
              <a:rPr lang="en-US" altLang="ru-RU" baseline="0" dirty="0" smtClean="0"/>
              <a:t>KPI </a:t>
            </a:r>
            <a:r>
              <a:rPr lang="ru-RU" altLang="ru-RU" baseline="0" dirty="0" smtClean="0"/>
              <a:t>с корпоративной стратегией. </a:t>
            </a:r>
            <a:r>
              <a:rPr lang="ru-RU" altLang="ru-RU" dirty="0" smtClean="0"/>
              <a:t> </a:t>
            </a:r>
            <a:endParaRPr lang="en-US" altLang="ru-RU" dirty="0" smtClean="0"/>
          </a:p>
          <a:p>
            <a:r>
              <a:rPr lang="ru-RU" altLang="ru-RU" b="1" dirty="0" smtClean="0"/>
              <a:t>С другой</a:t>
            </a:r>
            <a:r>
              <a:rPr lang="ru-RU" altLang="ru-RU" b="1" baseline="0" dirty="0" smtClean="0"/>
              <a:t> стороны, </a:t>
            </a:r>
            <a:r>
              <a:rPr lang="en-US" altLang="ru-RU" b="1" baseline="0" dirty="0" smtClean="0"/>
              <a:t>KPI </a:t>
            </a:r>
            <a:r>
              <a:rPr lang="ru-RU" altLang="ru-RU" b="1" baseline="0" dirty="0" smtClean="0"/>
              <a:t>увязываются с бюджетной моделью</a:t>
            </a:r>
            <a:r>
              <a:rPr lang="ru-RU" altLang="ru-RU" baseline="0" dirty="0" smtClean="0"/>
              <a:t>. </a:t>
            </a:r>
          </a:p>
          <a:p>
            <a:r>
              <a:rPr lang="ru-RU" altLang="ru-RU" b="0" baseline="0" dirty="0" smtClean="0"/>
              <a:t>Для достижения каждой цели разрабатываются мероприятия (инициативы).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 smtClean="0"/>
              <a:t>Таким образом, усилия руководителей всех уровней работают на достижение стратегической цели компании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b="1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 smtClean="0"/>
              <a:t>Несколько слов про</a:t>
            </a:r>
            <a:r>
              <a:rPr lang="ru-RU" altLang="ru-RU" b="1" baseline="0" dirty="0" smtClean="0"/>
              <a:t> </a:t>
            </a:r>
            <a:r>
              <a:rPr lang="en-US" altLang="ru-RU" b="1" dirty="0" smtClean="0"/>
              <a:t>KPI</a:t>
            </a:r>
            <a:r>
              <a:rPr lang="ru-RU" altLang="ru-RU" b="1" dirty="0" smtClean="0"/>
              <a:t>.</a:t>
            </a:r>
            <a:r>
              <a:rPr lang="ru-RU" altLang="ru-RU" baseline="0" dirty="0" smtClean="0"/>
              <a:t> </a:t>
            </a:r>
            <a:r>
              <a:rPr lang="ru-RU" altLang="ru-RU" dirty="0" smtClean="0"/>
              <a:t>На оценку результативности компании предлагается смотреть с позиции </a:t>
            </a:r>
            <a:r>
              <a:rPr lang="ru-RU" altLang="ru-RU" u="sng" dirty="0" smtClean="0"/>
              <a:t>четырех</a:t>
            </a:r>
            <a:r>
              <a:rPr lang="ru-RU" altLang="ru-RU" dirty="0" smtClean="0"/>
              <a:t> перспектив: Финансы, стратегия работы с клиентами, качество внутренних бизнес процессов и повышение квалификации персонала.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Само название концепции «Система сбалансированных показателей» отражает попытку учесть набор показателей, где сбалансированы кратковременные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и долговременные цели компании, финансовые и нефинансовые показатели. Порядка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80% должны составлять не финансовые показатели. Именно они показывают откуда берется рост доходов, какие клиенты его обеспечивают доход и какие бизнес процессы нужно улучшать.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C15BC2-662A-4E0D-99C5-8E5DAF8921AC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44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Для информирования ответственных программа располагает специальным функционалом. Мы</a:t>
            </a:r>
            <a:r>
              <a:rPr lang="ru-RU" altLang="ru-RU" baseline="0" dirty="0" smtClean="0"/>
              <a:t> можем:</a:t>
            </a:r>
            <a:endParaRPr lang="ru-RU" altLang="ru-RU" dirty="0" smtClean="0"/>
          </a:p>
          <a:p>
            <a:pPr>
              <a:buFont typeface="Arial" pitchFamily="34" charset="0"/>
              <a:buChar char="•"/>
            </a:pPr>
            <a:r>
              <a:rPr lang="ru-RU" altLang="ru-RU" dirty="0" smtClean="0"/>
              <a:t> гибко настраивать расписание отправки, например настроить отправку </a:t>
            </a:r>
            <a:r>
              <a:rPr lang="ru-RU" altLang="ru-RU" baseline="0" dirty="0" smtClean="0"/>
              <a:t>информации в первый рабочий день месяца. </a:t>
            </a:r>
            <a:endParaRPr lang="ru-RU" altLang="ru-RU" dirty="0" smtClean="0"/>
          </a:p>
          <a:p>
            <a:pPr>
              <a:buFont typeface="Arial" pitchFamily="34" charset="0"/>
              <a:buChar char="•"/>
            </a:pPr>
            <a:r>
              <a:rPr lang="ru-RU" altLang="ru-RU" dirty="0" smtClean="0"/>
              <a:t> определять</a:t>
            </a:r>
            <a:r>
              <a:rPr lang="ru-RU" altLang="ru-RU" baseline="0" dirty="0" smtClean="0"/>
              <a:t> </a:t>
            </a:r>
            <a:r>
              <a:rPr lang="ru-RU" altLang="ru-RU" dirty="0" smtClean="0"/>
              <a:t>состав показателей. Например отправлять только изменившиеся показатели, только в определенном состоянии</a:t>
            </a:r>
          </a:p>
          <a:p>
            <a:pPr>
              <a:buFont typeface="Arial" pitchFamily="34" charset="0"/>
              <a:buChar char="•"/>
            </a:pPr>
            <a:r>
              <a:rPr lang="ru-RU" altLang="ru-RU" dirty="0" smtClean="0"/>
              <a:t> определять перечень дополнительных аналитических отчетов, которые должны быть автоматически сформированы и приложены к письму. </a:t>
            </a:r>
          </a:p>
          <a:p>
            <a:pPr>
              <a:buFont typeface="Arial" pitchFamily="34" charset="0"/>
              <a:buNone/>
            </a:pPr>
            <a:r>
              <a:rPr lang="ru-RU" altLang="ru-RU" dirty="0" smtClean="0"/>
              <a:t>Пример письма вы</a:t>
            </a:r>
            <a:r>
              <a:rPr lang="ru-RU" altLang="ru-RU" baseline="0" dirty="0" smtClean="0"/>
              <a:t> видите </a:t>
            </a:r>
            <a:r>
              <a:rPr lang="ru-RU" altLang="ru-RU" dirty="0" smtClean="0"/>
              <a:t>на экране. Данные могут быть отправлены на любое</a:t>
            </a:r>
            <a:r>
              <a:rPr lang="ru-RU" altLang="ru-RU" baseline="0" dirty="0" smtClean="0"/>
              <a:t> мобильное устройство. 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C20476-8BA9-43AA-BED4-68136088D9CC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449263"/>
            <a:ext cx="4962525" cy="3722687"/>
          </a:xfrm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xfrm>
            <a:off x="906463" y="4244032"/>
            <a:ext cx="5228678" cy="47841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aseline="0" dirty="0" smtClean="0"/>
              <a:t>В системе несколько инструментов для анализа финансово хозяйственной деятельности. Один из них экземпляры отчета.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aseline="0" dirty="0" smtClean="0"/>
              <a:t>Финансовые показатели рассчитываются и выводятся в таблицы, экземпляры отчета, очень похожие на таблицы </a:t>
            </a:r>
            <a:r>
              <a:rPr lang="ru-RU" altLang="ru-RU" baseline="0" dirty="0" err="1" smtClean="0"/>
              <a:t>Эксель</a:t>
            </a:r>
            <a:r>
              <a:rPr lang="ru-RU" altLang="ru-RU" baseline="0" dirty="0" smtClean="0"/>
              <a:t>. В холдинговой структуре используется большое количество информационных систем. Наша программа умеет забирать данные из любого источника, консолидировать, задавать для расчета формулы любой сложности, а при проведении анализа проводить расшифровку до источника. Вас может заинтересовать, что внешний вид и оформление форм гибко настраивается под любые корпоративные стандарты. </a:t>
            </a:r>
          </a:p>
          <a:p>
            <a:pPr marL="228600" indent="-228600">
              <a:buAutoNum type="arabicParenBoth"/>
            </a:pPr>
            <a:r>
              <a:rPr lang="ru-RU" altLang="ru-RU" dirty="0" smtClean="0"/>
              <a:t>В качестве</a:t>
            </a:r>
            <a:r>
              <a:rPr lang="ru-RU" altLang="ru-RU" baseline="0" dirty="0" smtClean="0"/>
              <a:t> </a:t>
            </a:r>
            <a:r>
              <a:rPr lang="ru-RU" altLang="ru-RU" baseline="0" dirty="0" err="1" smtClean="0"/>
              <a:t>демопримера</a:t>
            </a:r>
            <a:r>
              <a:rPr lang="ru-RU" altLang="ru-RU" baseline="0" dirty="0" smtClean="0"/>
              <a:t> в </a:t>
            </a:r>
            <a:r>
              <a:rPr lang="ru-RU" altLang="ru-RU" dirty="0" smtClean="0"/>
              <a:t>поставку УХ входит модель, содержащая 40 аналитических</a:t>
            </a:r>
            <a:r>
              <a:rPr lang="ru-RU" altLang="ru-RU" baseline="0" dirty="0" smtClean="0"/>
              <a:t> коэффициентов с их трактовками и рекомендациями. </a:t>
            </a:r>
          </a:p>
          <a:p>
            <a:pPr marL="0" indent="0">
              <a:buNone/>
            </a:pPr>
            <a:r>
              <a:rPr lang="ru-RU" altLang="ru-RU" baseline="0" dirty="0" smtClean="0"/>
              <a:t>На экране </a:t>
            </a:r>
            <a:r>
              <a:rPr lang="ru-RU" altLang="ru-RU" u="sng" baseline="0" dirty="0" smtClean="0"/>
              <a:t>Анализ ликвидности баланса</a:t>
            </a:r>
            <a:r>
              <a:rPr lang="ru-RU" altLang="ru-RU" baseline="0" dirty="0" smtClean="0"/>
              <a:t> выводит порядка 15 показателей. Это коэффициенты абсолютной, срочной и текущей ликвидности, чистые оборотные активы. </a:t>
            </a:r>
          </a:p>
          <a:p>
            <a:pPr marL="0" indent="0">
              <a:buNone/>
            </a:pPr>
            <a:r>
              <a:rPr lang="ru-RU" altLang="ru-RU" baseline="0" dirty="0" smtClean="0"/>
              <a:t>(2) Говоря о ликвидности встает вопрос более детального изучения структуры оборотного капитала. Данные показатели собраны в форме «Анализ оборотного капитала». Собственный оборотный капитал, запасы и обороты, коэффициент капитализации.   </a:t>
            </a:r>
          </a:p>
          <a:p>
            <a:pPr marL="0" indent="0">
              <a:buNone/>
            </a:pPr>
            <a:r>
              <a:rPr lang="ru-RU" altLang="ru-RU" baseline="0" dirty="0" smtClean="0"/>
              <a:t>(3) Анализ эффективности использования капитала выводит важнейшие для акционере показатели: </a:t>
            </a:r>
            <a:r>
              <a:rPr lang="en-US" altLang="ru-RU" baseline="0" dirty="0" smtClean="0"/>
              <a:t>ROE, ROCA</a:t>
            </a:r>
            <a:r>
              <a:rPr lang="ru-RU" altLang="ru-RU" baseline="0" dirty="0" smtClean="0"/>
              <a:t>, показывая отдачу на вложенный капитал.  </a:t>
            </a:r>
          </a:p>
          <a:p>
            <a:pPr marL="0" indent="0">
              <a:buNone/>
            </a:pPr>
            <a:r>
              <a:rPr lang="ru-RU" altLang="ru-RU" baseline="0" dirty="0" smtClean="0"/>
              <a:t>(4) Внизу каждой таблицы есть выводы и комментарии к результатам.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568F44-C2D6-4620-8157-547B0980ADB0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ru-RU" altLang="ru-RU" baseline="0" dirty="0" smtClean="0"/>
              <a:t>Углубляясь в анализ показателей, мы обязательно будем проводить сравнительный анализ по многим параметрам. </a:t>
            </a:r>
          </a:p>
          <a:p>
            <a:pPr marL="0" indent="0">
              <a:buNone/>
            </a:pPr>
            <a:r>
              <a:rPr lang="ru-RU" altLang="ru-RU" baseline="0" dirty="0" smtClean="0"/>
              <a:t>Покажу некоторые возможности по анализу данных бюджетирования.</a:t>
            </a:r>
          </a:p>
          <a:p>
            <a:r>
              <a:rPr lang="ru-RU" altLang="ru-RU" dirty="0" smtClean="0"/>
              <a:t>На экране план-</a:t>
            </a:r>
            <a:r>
              <a:rPr lang="ru-RU" altLang="ru-RU" dirty="0" err="1" smtClean="0"/>
              <a:t>фактное</a:t>
            </a:r>
            <a:r>
              <a:rPr lang="ru-RU" altLang="ru-RU" dirty="0" smtClean="0"/>
              <a:t> представление БДДС в виде</a:t>
            </a:r>
            <a:r>
              <a:rPr lang="ru-RU" altLang="ru-RU" baseline="0" dirty="0" smtClean="0"/>
              <a:t> сводной таблицы по периодам</a:t>
            </a:r>
            <a:r>
              <a:rPr lang="ru-RU" altLang="ru-RU" dirty="0" smtClean="0"/>
              <a:t>. Отклонение можно выводить как в абсолютном,</a:t>
            </a:r>
            <a:r>
              <a:rPr lang="ru-RU" altLang="ru-RU" baseline="0" dirty="0" smtClean="0"/>
              <a:t> так и процентном выражении. </a:t>
            </a:r>
            <a:r>
              <a:rPr lang="ru-RU" altLang="ru-RU" dirty="0" smtClean="0"/>
              <a:t>Обратите внимание, мы можем вывести в панель не только данные бюджета в виде сводной таблицы, но и его графическое представление в виде диаграммы. Видом диаграммы управляет пользователь.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2DDBB7-7ECE-42D3-BF2D-E9B5A09A8038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Мы можем сравнивать компании м/у собой. Сравнение идет по каждой статье</a:t>
            </a:r>
            <a:r>
              <a:rPr lang="ru-RU" altLang="ru-RU" baseline="0" dirty="0" smtClean="0"/>
              <a:t> бюджета. При необходимости мы можем провести более глубокий анализ до аналитик.  Пользователь на лету может поменять структуру вывода данных, добавить или удалить организацию, провести анализ по разным сценариям. </a:t>
            </a:r>
          </a:p>
          <a:p>
            <a:r>
              <a:rPr lang="ru-RU" altLang="ru-RU" dirty="0" smtClean="0"/>
              <a:t>Можно сравнивать период к периоду.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6ED919-68AE-4019-87A2-4205D88A90AC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Можем проводить факторный анализ данных бюджета.</a:t>
            </a:r>
          </a:p>
          <a:p>
            <a:pPr marL="0" indent="0">
              <a:buNone/>
            </a:pPr>
            <a:r>
              <a:rPr lang="ru-RU" altLang="ru-RU" dirty="0" smtClean="0"/>
              <a:t>Форма сравнительного факторного анализа показывает влияние какого фактора преобладает. </a:t>
            </a:r>
          </a:p>
          <a:p>
            <a:pPr marL="0" indent="0">
              <a:buNone/>
            </a:pPr>
            <a:r>
              <a:rPr lang="ru-RU" altLang="ru-RU" dirty="0" smtClean="0"/>
              <a:t>(1) Надо разбираться, почему возросли затраты на материалы. Напоминаю, что в УХ можно расшифровать</a:t>
            </a:r>
            <a:r>
              <a:rPr lang="ru-RU" altLang="ru-RU" baseline="0" dirty="0" smtClean="0"/>
              <a:t> данные до их источника.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3D17C3-A42E-4884-B7AD-5C142ACF22BC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Пример настройки</a:t>
            </a:r>
            <a:r>
              <a:rPr lang="ru-RU" altLang="ru-RU" baseline="0" dirty="0" smtClean="0"/>
              <a:t> аналитической панели для анализа долговой нагрузки. Показана структура внешнего заимствования (краткосрочное и долгосрочное кредитование). Важно контролировать отношение внешнего долга к </a:t>
            </a:r>
            <a:r>
              <a:rPr lang="en-US" altLang="ru-RU" baseline="0" dirty="0" smtClean="0"/>
              <a:t>EBITDA</a:t>
            </a:r>
            <a:r>
              <a:rPr lang="ru-RU" altLang="ru-RU" baseline="0" dirty="0" smtClean="0"/>
              <a:t>, так же коэффициент соотношение внутреннего и внешнего заимствования. </a:t>
            </a:r>
            <a:endParaRPr lang="en-US" alt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4EF2B5-06E1-4742-B43A-AE5C6B296F43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 вот пример оперативной</a:t>
            </a:r>
            <a:r>
              <a:rPr lang="ru-RU" baseline="0" dirty="0" smtClean="0"/>
              <a:t> аналитической панели на которой собраны: остатки по банковским счетам, сумма размещенных депозитов, сумма выданных займов, остаток кредитного лимита, средневзвешенная процентная ставка по портфелю. </a:t>
            </a:r>
            <a:endParaRPr lang="en-US" baseline="0" dirty="0" smtClean="0"/>
          </a:p>
          <a:p>
            <a:r>
              <a:rPr lang="en-US" baseline="0" dirty="0" smtClean="0"/>
              <a:t>(1) </a:t>
            </a:r>
            <a:r>
              <a:rPr lang="ru-RU" baseline="0" dirty="0" smtClean="0"/>
              <a:t>Обратите внимание, в правой части показатели, содержащие состояние подготовки отчетности по МСФО. </a:t>
            </a:r>
          </a:p>
          <a:p>
            <a:r>
              <a:rPr lang="ru-RU" baseline="0" dirty="0" smtClean="0"/>
              <a:t>Мы видим прогресс операций, отклонение от процесса в днях, Время, оставшееся до завершения процесса и расхождение ВГО.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C15BC2-662A-4E0D-99C5-8E5DAF8921AC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7385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Итого,</a:t>
            </a:r>
            <a:r>
              <a:rPr lang="ru-RU" altLang="ru-RU" baseline="0" dirty="0" smtClean="0"/>
              <a:t> мы посмотрели отображение данных монитора </a:t>
            </a:r>
            <a:r>
              <a:rPr lang="en-US" altLang="ru-RU" baseline="0" dirty="0" smtClean="0"/>
              <a:t>KPI</a:t>
            </a:r>
            <a:r>
              <a:rPr lang="ru-RU" altLang="ru-RU" baseline="0" dirty="0" smtClean="0"/>
              <a:t>: в виде: счетной карты, стратегической карты, в виде виджетов. Посмотрели, как настроить аналитические панели на работу с бюджетами. Проинформировали ответственных об изменениях </a:t>
            </a:r>
            <a:r>
              <a:rPr lang="en-US" altLang="ru-RU" baseline="0" dirty="0" smtClean="0"/>
              <a:t>KPI</a:t>
            </a:r>
            <a:r>
              <a:rPr lang="ru-RU" altLang="ru-RU" baseline="0" dirty="0" smtClean="0"/>
              <a:t>. </a:t>
            </a:r>
          </a:p>
          <a:p>
            <a:r>
              <a:rPr lang="ru-RU" altLang="ru-RU" baseline="0" dirty="0" smtClean="0"/>
              <a:t>Далее, отдельной презентацией подробно расскажу про инвестиционные проекты, их тоже можно выводить на аналитическую панель.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6CE986-F8A4-444F-826A-907BF2579695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smtClean="0"/>
              <a:t>В 90-х годах Нортон и Каплан предложили инструмент стратегического управления, который позволяет связать операционную деятельность компании с ее стратегией с помощью декомпозиции целей, установленных акционерами через </a:t>
            </a:r>
            <a:r>
              <a:rPr lang="en-US" altLang="ru-RU" dirty="0" smtClean="0"/>
              <a:t>KPI.</a:t>
            </a:r>
            <a:r>
              <a:rPr lang="en-US" altLang="ru-RU" baseline="0" dirty="0" smtClean="0"/>
              <a:t> </a:t>
            </a:r>
          </a:p>
          <a:p>
            <a:r>
              <a:rPr lang="ru-RU" altLang="ru-RU" b="1" dirty="0" smtClean="0"/>
              <a:t>С одной</a:t>
            </a:r>
            <a:r>
              <a:rPr lang="ru-RU" altLang="ru-RU" b="1" baseline="0" dirty="0" smtClean="0"/>
              <a:t> стороны, </a:t>
            </a:r>
            <a:r>
              <a:rPr lang="en-US" altLang="ru-RU" b="1" dirty="0" smtClean="0"/>
              <a:t>KPI</a:t>
            </a:r>
            <a:r>
              <a:rPr lang="en-US" altLang="ru-RU" b="1" baseline="0" dirty="0" smtClean="0"/>
              <a:t> </a:t>
            </a:r>
            <a:r>
              <a:rPr lang="ru-RU" altLang="ru-RU" b="1" dirty="0" smtClean="0"/>
              <a:t>увязывается с системой мотивации</a:t>
            </a:r>
            <a:r>
              <a:rPr lang="ru-RU" altLang="ru-RU" dirty="0" smtClean="0"/>
              <a:t>. Каждый сотрудник имеет персональные цели, связанные через</a:t>
            </a:r>
            <a:r>
              <a:rPr lang="ru-RU" altLang="ru-RU" baseline="0" dirty="0" smtClean="0"/>
              <a:t> вышестоящие </a:t>
            </a:r>
            <a:r>
              <a:rPr lang="en-US" altLang="ru-RU" baseline="0" dirty="0" smtClean="0"/>
              <a:t>KPI </a:t>
            </a:r>
            <a:r>
              <a:rPr lang="ru-RU" altLang="ru-RU" baseline="0" dirty="0" smtClean="0"/>
              <a:t>с корпоративной стратегией. </a:t>
            </a:r>
            <a:r>
              <a:rPr lang="ru-RU" altLang="ru-RU" dirty="0" smtClean="0"/>
              <a:t> </a:t>
            </a:r>
            <a:endParaRPr lang="en-US" altLang="ru-RU" dirty="0" smtClean="0"/>
          </a:p>
          <a:p>
            <a:r>
              <a:rPr lang="ru-RU" altLang="ru-RU" b="1" dirty="0" smtClean="0"/>
              <a:t>С другой</a:t>
            </a:r>
            <a:r>
              <a:rPr lang="ru-RU" altLang="ru-RU" b="1" baseline="0" dirty="0" smtClean="0"/>
              <a:t> стороны, </a:t>
            </a:r>
            <a:r>
              <a:rPr lang="en-US" altLang="ru-RU" b="1" baseline="0" dirty="0" smtClean="0"/>
              <a:t>KPI </a:t>
            </a:r>
            <a:r>
              <a:rPr lang="ru-RU" altLang="ru-RU" b="1" baseline="0" dirty="0" smtClean="0"/>
              <a:t>увязываются с бюджетной моделью</a:t>
            </a:r>
            <a:r>
              <a:rPr lang="ru-RU" altLang="ru-RU" baseline="0" dirty="0" smtClean="0"/>
              <a:t>. </a:t>
            </a:r>
          </a:p>
          <a:p>
            <a:r>
              <a:rPr lang="ru-RU" altLang="ru-RU" b="0" baseline="0" dirty="0" smtClean="0"/>
              <a:t>Для достижения каждой цели разрабатываются мероприятия (инициативы).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 smtClean="0"/>
              <a:t>Таким образом, усилия руководителей всех уровней работают на достижение стратегической цели компании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b="1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 smtClean="0"/>
              <a:t>Несколько слов про</a:t>
            </a:r>
            <a:r>
              <a:rPr lang="ru-RU" altLang="ru-RU" b="1" baseline="0" dirty="0" smtClean="0"/>
              <a:t> </a:t>
            </a:r>
            <a:r>
              <a:rPr lang="en-US" altLang="ru-RU" b="1" dirty="0" smtClean="0"/>
              <a:t>KPI</a:t>
            </a:r>
            <a:r>
              <a:rPr lang="ru-RU" altLang="ru-RU" b="1" dirty="0" smtClean="0"/>
              <a:t>.</a:t>
            </a:r>
            <a:r>
              <a:rPr lang="ru-RU" altLang="ru-RU" baseline="0" dirty="0" smtClean="0"/>
              <a:t> </a:t>
            </a:r>
            <a:r>
              <a:rPr lang="ru-RU" altLang="ru-RU" dirty="0" smtClean="0"/>
              <a:t>На оценку результативности компании предлагается смотреть с позиции </a:t>
            </a:r>
            <a:r>
              <a:rPr lang="ru-RU" altLang="ru-RU" u="sng" dirty="0" smtClean="0"/>
              <a:t>четырех</a:t>
            </a:r>
            <a:r>
              <a:rPr lang="ru-RU" altLang="ru-RU" dirty="0" smtClean="0"/>
              <a:t> перспектив: Финансы, стратегия работы с клиентами, качество внутренних бизнес процессов и повышение квалификации персонала.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Само название концепции «Система сбалансированных показателей» отражает попытку учесть набор показателей, где сбалансированы кратковременные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и долговременные цели компании, финансовые и нефинансовые показатели. Порядка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80% должны составлять не финансовые показатели. Именно они показывают откуда берется рост доходов, какие клиенты его обеспечивают доход и какие бизнес процессы нужно улучшать.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C15BC2-662A-4E0D-99C5-8E5DAF8921A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Перед Вами стратегическая карта целей. В ней реализована цветовая система информирования о достижении целей. Цвет зависит от состояния индикатора.  </a:t>
            </a:r>
            <a:endParaRPr lang="en-US" altLang="ru-RU" dirty="0" smtClean="0"/>
          </a:p>
          <a:p>
            <a:r>
              <a:rPr lang="ru-RU" altLang="ru-RU" b="0" u="sng" dirty="0" smtClean="0"/>
              <a:t>Флажками</a:t>
            </a:r>
            <a:r>
              <a:rPr lang="ru-RU" altLang="ru-RU" dirty="0" smtClean="0"/>
              <a:t> обозначаются цели, под ними показатели. Показателям может быть назначена </a:t>
            </a:r>
            <a:r>
              <a:rPr lang="ru-RU" altLang="ru-RU" b="0" dirty="0" smtClean="0"/>
              <a:t>иконка, на каждом показателе % выполнения плана</a:t>
            </a:r>
            <a:r>
              <a:rPr lang="ru-RU" altLang="ru-RU" dirty="0" smtClean="0"/>
              <a:t>. </a:t>
            </a:r>
            <a:r>
              <a:rPr lang="ru-RU" altLang="ru-RU" b="0" u="sng" dirty="0" smtClean="0"/>
              <a:t>Цифрами над стрелочками</a:t>
            </a:r>
            <a:r>
              <a:rPr lang="ru-RU" altLang="ru-RU" b="0" dirty="0" smtClean="0"/>
              <a:t> </a:t>
            </a:r>
            <a:r>
              <a:rPr lang="ru-RU" altLang="ru-RU" dirty="0" smtClean="0"/>
              <a:t>выведен вес или значимость показателя в составе вышестоящего показателя. </a:t>
            </a:r>
            <a:endParaRPr lang="en-US" altLang="ru-RU" dirty="0" smtClean="0"/>
          </a:p>
          <a:p>
            <a:pPr marL="228600" indent="-228600">
              <a:buAutoNum type="arabicParenBoth"/>
            </a:pPr>
            <a:r>
              <a:rPr lang="ru-RU" altLang="ru-RU" dirty="0" smtClean="0"/>
              <a:t>В красной зоне «повышение ликвидности дебиторской задолженности», в желтой – «Снижение долговой нагрузки». Рассмотрим наиболее проблемную.</a:t>
            </a:r>
            <a:endParaRPr lang="en-US" altLang="ru-RU" dirty="0" smtClean="0"/>
          </a:p>
          <a:p>
            <a:pPr marL="228600" indent="-228600">
              <a:buAutoNum type="arabicParenBoth"/>
            </a:pPr>
            <a:r>
              <a:rPr lang="ru-RU" altLang="ru-RU" baseline="0" dirty="0" smtClean="0"/>
              <a:t>Посмотрим, </a:t>
            </a:r>
            <a:r>
              <a:rPr lang="ru-RU" altLang="ru-RU" dirty="0" smtClean="0"/>
              <a:t>какие инициативы запланированы для достижения целевого показателя и как они исполняются. Проваливаемся в цель и видим отчет по запланированным инициативам. По каждой инициативе можно посмотреть не только ответственного и процент выполнения, но и план факт по затратам. Инициативы исполняются. </a:t>
            </a:r>
          </a:p>
          <a:p>
            <a:pPr marL="228600" indent="-228600">
              <a:buAutoNum type="arabicParenBoth"/>
            </a:pPr>
            <a:endParaRPr lang="ru-RU" altLang="ru-RU" dirty="0" smtClean="0"/>
          </a:p>
          <a:p>
            <a:pPr marL="0" indent="0">
              <a:buNone/>
            </a:pP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B4A7FC-D32F-450C-BDD5-E6FFA4224AE8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Смотреть показатели информативнее в специальной аналитической панели. </a:t>
            </a:r>
            <a:r>
              <a:rPr lang="ru-RU" altLang="ru-RU" baseline="0" dirty="0" smtClean="0"/>
              <a:t> Она </a:t>
            </a:r>
            <a:r>
              <a:rPr lang="ru-RU" altLang="ru-RU" dirty="0" smtClean="0"/>
              <a:t>очень функциональна, мы старались сделать её простой, чтобы пользователь не</a:t>
            </a:r>
            <a:r>
              <a:rPr lang="ru-RU" altLang="ru-RU" baseline="0" dirty="0" smtClean="0"/>
              <a:t> терялся в данных</a:t>
            </a:r>
            <a:r>
              <a:rPr lang="ru-RU" altLang="ru-RU" dirty="0" smtClean="0"/>
              <a:t>. </a:t>
            </a:r>
          </a:p>
          <a:p>
            <a:pPr marL="228600" indent="-228600">
              <a:buAutoNum type="arabicParenBoth"/>
            </a:pPr>
            <a:r>
              <a:rPr lang="ru-RU" altLang="ru-RU" dirty="0" smtClean="0"/>
              <a:t>Серые прямоугольники с</a:t>
            </a:r>
            <a:r>
              <a:rPr lang="ru-RU" altLang="ru-RU" baseline="0" dirty="0" smtClean="0"/>
              <a:t> цифрами и индикаторами – это виджеты. Под некоторыми из них графическая расшифровка. В нашем примере на панель выведена просроченная дебиторская задолженность с расшифровкой по должникам, </a:t>
            </a:r>
          </a:p>
          <a:p>
            <a:pPr marL="228600" indent="-228600">
              <a:buNone/>
            </a:pPr>
            <a:r>
              <a:rPr lang="ru-RU" altLang="ru-RU" baseline="0" dirty="0" smtClean="0"/>
              <a:t>(2) сумма привлеченных кредитов с расшифровкой по динамике,</a:t>
            </a:r>
          </a:p>
          <a:p>
            <a:pPr marL="228600" indent="-228600">
              <a:buNone/>
            </a:pPr>
            <a:r>
              <a:rPr lang="ru-RU" altLang="ru-RU" baseline="0" dirty="0" smtClean="0"/>
              <a:t>(3) сумма выданных займов и другие вспомогательные показатели. </a:t>
            </a:r>
          </a:p>
          <a:p>
            <a:pPr marL="228600" indent="-228600">
              <a:buNone/>
            </a:pPr>
            <a:r>
              <a:rPr lang="ru-RU" altLang="ru-RU" baseline="0" dirty="0" smtClean="0"/>
              <a:t>Что же показывает виджет? </a:t>
            </a:r>
            <a:r>
              <a:rPr lang="ru-RU" altLang="ru-RU" dirty="0" smtClean="0"/>
              <a:t> 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4EF2B5-06E1-4742-B43A-AE5C6B296F43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fld id="{FE4DEE53-5204-439E-8BD0-8A4062B039EA}" type="slidenum">
              <a:rPr lang="ru-RU" altLang="ru-RU" sz="1300" smtClean="0"/>
              <a:pPr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t>4</a:t>
            </a:fld>
            <a:endParaRPr lang="ru-RU" altLang="ru-RU" sz="13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/>
            <a:r>
              <a:rPr lang="ru-RU" altLang="ru-RU" dirty="0" smtClean="0"/>
              <a:t>Несмотря на малый размер виджет содержит необходимую</a:t>
            </a:r>
            <a:r>
              <a:rPr lang="ru-RU" altLang="ru-RU" baseline="0" dirty="0" smtClean="0"/>
              <a:t> </a:t>
            </a:r>
            <a:r>
              <a:rPr lang="ru-RU" altLang="ru-RU" dirty="0" smtClean="0"/>
              <a:t> для первичной оценки ситуации информацию. Цвет названия </a:t>
            </a:r>
            <a:r>
              <a:rPr lang="ru-RU" altLang="ru-RU" dirty="0" err="1" smtClean="0"/>
              <a:t>виджета</a:t>
            </a:r>
            <a:r>
              <a:rPr lang="ru-RU" altLang="ru-RU" dirty="0" smtClean="0"/>
              <a:t> зависит от состояния показателя.</a:t>
            </a:r>
          </a:p>
          <a:p>
            <a:pPr marL="171450" indent="-171450" eaLnBrk="1" hangingPunct="1"/>
            <a:r>
              <a:rPr lang="ru-RU" altLang="ru-RU" u="sng" dirty="0" smtClean="0"/>
              <a:t>(1) Текущее,</a:t>
            </a:r>
            <a:r>
              <a:rPr lang="ru-RU" altLang="ru-RU" u="sng" baseline="0" dirty="0" smtClean="0"/>
              <a:t> предыдущее</a:t>
            </a:r>
            <a:r>
              <a:rPr lang="ru-RU" altLang="ru-RU" u="sng" dirty="0" smtClean="0"/>
              <a:t> и плановое значение</a:t>
            </a:r>
            <a:r>
              <a:rPr lang="ru-RU" altLang="ru-RU" dirty="0" smtClean="0"/>
              <a:t>. Данные выводятся в абсолютном значении и % отклонении. Мы</a:t>
            </a:r>
            <a:r>
              <a:rPr lang="ru-RU" altLang="ru-RU" baseline="0" dirty="0" smtClean="0"/>
              <a:t> видим, что отклонение от плана негативное 248%. Но относительно предыдущего периода значение улучшилось на 22%. </a:t>
            </a:r>
            <a:r>
              <a:rPr lang="ru-RU" altLang="ru-RU" dirty="0" smtClean="0"/>
              <a:t>Цветовое решение и вид индикаторов четко зафиксированы. Синим</a:t>
            </a:r>
            <a:r>
              <a:rPr lang="ru-RU" altLang="ru-RU" baseline="0" dirty="0" smtClean="0"/>
              <a:t> всегда отображается текущее значение и на </a:t>
            </a:r>
            <a:r>
              <a:rPr lang="ru-RU" altLang="ru-RU" baseline="0" dirty="0" err="1" smtClean="0"/>
              <a:t>виджете</a:t>
            </a:r>
            <a:r>
              <a:rPr lang="ru-RU" altLang="ru-RU" baseline="0" dirty="0" smtClean="0"/>
              <a:t> и на диаграмме динамики, коричневым плановое значение. </a:t>
            </a:r>
            <a:r>
              <a:rPr lang="ru-RU" altLang="ru-RU" dirty="0" smtClean="0"/>
              <a:t>Пользователь быстро привыкает к цветами и легко ориентируется на диаграмме.  </a:t>
            </a:r>
          </a:p>
          <a:p>
            <a:pPr marL="171450" indent="-171450" eaLnBrk="1" hangingPunct="1"/>
            <a:r>
              <a:rPr lang="ru-RU" altLang="ru-RU" u="sng" dirty="0" smtClean="0"/>
              <a:t>(2) Можно расшифровать </a:t>
            </a:r>
            <a:r>
              <a:rPr lang="ru-RU" altLang="ru-RU" dirty="0" smtClean="0"/>
              <a:t>структуру показателя</a:t>
            </a:r>
            <a:r>
              <a:rPr lang="ru-RU" altLang="ru-RU" baseline="0" dirty="0" smtClean="0"/>
              <a:t> по аналитикам</a:t>
            </a:r>
            <a:r>
              <a:rPr lang="ru-RU" altLang="ru-RU" dirty="0" smtClean="0"/>
              <a:t>.</a:t>
            </a:r>
            <a:r>
              <a:rPr lang="ru-RU" altLang="ru-RU" baseline="0" dirty="0" smtClean="0"/>
              <a:t> </a:t>
            </a:r>
            <a:r>
              <a:rPr lang="ru-RU" altLang="ru-RU" dirty="0" smtClean="0"/>
              <a:t>В нашем случае по должникам. Индикаторы интуитивно понятны.  Выведены отклонения от текущего значения для более детального анализа. Аналитика</a:t>
            </a:r>
            <a:r>
              <a:rPr lang="ru-RU" altLang="ru-RU" baseline="0" dirty="0" smtClean="0"/>
              <a:t> отсортирована по убыванию значения показателя.</a:t>
            </a:r>
            <a:endParaRPr lang="ru-RU" altLang="ru-RU" dirty="0" smtClean="0"/>
          </a:p>
          <a:p>
            <a:pPr marL="171450" indent="-171450" eaLnBrk="1" hangingPunct="1"/>
            <a:r>
              <a:rPr lang="ru-RU" altLang="ru-RU" u="sng" dirty="0" smtClean="0"/>
              <a:t>(3) Можно посмотреть динамику</a:t>
            </a:r>
            <a:r>
              <a:rPr lang="ru-RU" altLang="ru-RU" dirty="0" smtClean="0"/>
              <a:t> изменения показателя. Глубина анализа по периодам задается в настройках. Динамика всегда выводится графически.</a:t>
            </a:r>
          </a:p>
          <a:p>
            <a:pPr marL="171450" indent="-171450" eaLnBrk="1" hangingPunct="1"/>
            <a:r>
              <a:rPr lang="ru-RU" altLang="ru-RU" u="sng" dirty="0" smtClean="0"/>
              <a:t>(4) Можно расшифровать показатель до источника</a:t>
            </a:r>
            <a:r>
              <a:rPr lang="ru-RU" altLang="ru-RU" dirty="0" smtClean="0"/>
              <a:t> данных. Открывается форма расшифровки. В нашем случае цифры пришли из разных учетных систем. Нам интереснее посмотреть раскрытие показателя до источника во внешней системе.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fld id="{BC96E5B4-D568-4A55-B7C6-DE17E602070E}" type="slidenum">
              <a:rPr lang="ru-RU" altLang="ru-RU" sz="1300" smtClean="0"/>
              <a:pPr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t>5</a:t>
            </a:fld>
            <a:endParaRPr lang="ru-RU" altLang="ru-RU" sz="13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Одним из преимуществ нашей системы является то, что мы не храним детальные данные внешних систем, а только синтетические значения. Расшифровку и анализ проводим средствами</a:t>
            </a:r>
            <a:r>
              <a:rPr lang="ru-RU" altLang="ru-RU" baseline="0" dirty="0" smtClean="0"/>
              <a:t> </a:t>
            </a:r>
            <a:r>
              <a:rPr lang="ru-RU" altLang="ru-RU" dirty="0" smtClean="0"/>
              <a:t>внешней системы.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ru-RU" altLang="ru-RU" dirty="0" smtClean="0"/>
              <a:t>Проваливаемся во внешнюю систему. Вышли на остаток по счету. Но нам интереснее посмотреть обороты, чтобы выйти на документы источники.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ru-RU" altLang="ru-RU" dirty="0" smtClean="0"/>
              <a:t>Проваливаемся дальше до</a:t>
            </a:r>
            <a:r>
              <a:rPr lang="ru-RU" altLang="ru-RU" baseline="0" dirty="0" smtClean="0"/>
              <a:t> документа</a:t>
            </a:r>
            <a:r>
              <a:rPr lang="ru-RU" altLang="ru-RU" dirty="0" smtClean="0"/>
              <a:t>, создавшего задолженность.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А пока вернемся к нашему</a:t>
            </a:r>
            <a:r>
              <a:rPr lang="ru-RU" altLang="ru-RU" baseline="0" dirty="0" smtClean="0"/>
              <a:t> </a:t>
            </a:r>
            <a:r>
              <a:rPr lang="ru-RU" altLang="ru-RU" baseline="0" dirty="0" err="1" smtClean="0"/>
              <a:t>дашборду</a:t>
            </a:r>
            <a:r>
              <a:rPr lang="ru-RU" altLang="ru-RU" baseline="0" dirty="0" smtClean="0"/>
              <a:t> и п</a:t>
            </a:r>
            <a:r>
              <a:rPr lang="ru-RU" altLang="ru-RU" dirty="0" smtClean="0"/>
              <a:t>осмотрим на его возможности более внимательно. </a:t>
            </a:r>
          </a:p>
          <a:p>
            <a:pPr marL="228600" indent="-228600">
              <a:buAutoNum type="arabicParenBoth"/>
            </a:pPr>
            <a:r>
              <a:rPr lang="ru-RU" altLang="ru-RU" b="1" dirty="0" smtClean="0"/>
              <a:t>Расшифровка</a:t>
            </a:r>
            <a:r>
              <a:rPr lang="ru-RU" altLang="ru-RU" dirty="0" smtClean="0"/>
              <a:t> может быть не только в виде разных графиков, но и в виде таблицы. </a:t>
            </a:r>
          </a:p>
          <a:p>
            <a:pPr marL="228600" indent="-228600">
              <a:buAutoNum type="arabicParenBoth"/>
            </a:pPr>
            <a:r>
              <a:rPr lang="ru-RU" altLang="ru-RU" b="1" dirty="0" smtClean="0"/>
              <a:t>В расшифровке </a:t>
            </a:r>
            <a:r>
              <a:rPr lang="ru-RU" altLang="ru-RU" dirty="0" smtClean="0"/>
              <a:t>можно выводить прогноз. Прогноз, в отличие от плана – это</a:t>
            </a:r>
            <a:r>
              <a:rPr lang="ru-RU" altLang="ru-RU" baseline="0" dirty="0" smtClean="0"/>
              <a:t> </a:t>
            </a:r>
            <a:r>
              <a:rPr lang="ru-RU" altLang="ru-RU" dirty="0" smtClean="0"/>
              <a:t>Экстраполяция фактических данных на будущие периоды. Это предположение системы основанное на методе наименьших квадратов. Система</a:t>
            </a:r>
            <a:r>
              <a:rPr lang="ru-RU" altLang="ru-RU" baseline="0" dirty="0" smtClean="0"/>
              <a:t> предполагает, что мы взяли курс на снижение внешнего заимствования. К данным прогноза нужно относится очень осторожно.</a:t>
            </a:r>
            <a:endParaRPr lang="ru-RU" altLang="ru-RU" dirty="0" smtClean="0"/>
          </a:p>
          <a:p>
            <a:pPr marL="228600" indent="-228600">
              <a:buAutoNum type="arabicParenBoth"/>
            </a:pPr>
            <a:r>
              <a:rPr lang="ru-RU" altLang="ru-RU" b="1" dirty="0" smtClean="0">
                <a:sym typeface="Wingdings" pitchFamily="2" charset="2"/>
              </a:rPr>
              <a:t>Возвращаемся к дебиторской задолженности</a:t>
            </a:r>
            <a:r>
              <a:rPr lang="ru-RU" altLang="ru-RU" dirty="0" smtClean="0">
                <a:sym typeface="Wingdings" pitchFamily="2" charset="2"/>
              </a:rPr>
              <a:t>. При настройке показателя есть</a:t>
            </a:r>
            <a:r>
              <a:rPr lang="ru-RU" altLang="ru-RU" baseline="0" dirty="0" smtClean="0">
                <a:sym typeface="Wingdings" pitchFamily="2" charset="2"/>
              </a:rPr>
              <a:t> возможность </a:t>
            </a:r>
            <a:r>
              <a:rPr lang="ru-RU" altLang="ru-RU" dirty="0" smtClean="0">
                <a:sym typeface="Wingdings" pitchFamily="2" charset="2"/>
              </a:rPr>
              <a:t>подключать в расшифровку любое количество специализированных отчетов. Воспользуемся данной возможностью. 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D0513-1731-4376-B692-F05B7E65CD30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Перед нами расшифровка специализированного отчета «Анализ дебиторской задолженности». Он выводит задолженность по срокам, а должников по классу платежной дисциплины. </a:t>
            </a:r>
          </a:p>
          <a:p>
            <a:pPr marL="228600" indent="-228600">
              <a:buAutoNum type="arabicParenBoth"/>
            </a:pPr>
            <a:r>
              <a:rPr lang="ru-RU" altLang="ru-RU" dirty="0" smtClean="0"/>
              <a:t>Полупрозрачным зеленым цветом выведен график, показывающий наши ожидания по возврату долга согласно коэффициенту инкассации дебиторской задолженности. Мы видим, что после</a:t>
            </a:r>
            <a:r>
              <a:rPr lang="ru-RU" altLang="ru-RU" baseline="0" dirty="0" smtClean="0"/>
              <a:t> 30 дней вся </a:t>
            </a:r>
            <a:r>
              <a:rPr lang="ru-RU" altLang="ru-RU" dirty="0" smtClean="0"/>
              <a:t>дебиторская задолженность просрочена. График старения дебиторской задолженности справа (задолженность представлена </a:t>
            </a:r>
            <a:r>
              <a:rPr lang="ru-RU" altLang="ru-RU" dirty="0" err="1" smtClean="0"/>
              <a:t>накопительно</a:t>
            </a:r>
            <a:r>
              <a:rPr lang="ru-RU" altLang="ru-RU" dirty="0" smtClean="0"/>
              <a:t>) подтверждает, что долги не возвращают. </a:t>
            </a:r>
          </a:p>
          <a:p>
            <a:pPr marL="228600" indent="-228600">
              <a:buAutoNum type="arabicParenBoth"/>
            </a:pPr>
            <a:r>
              <a:rPr lang="ru-RU" altLang="ru-RU" dirty="0" smtClean="0"/>
              <a:t>Усугубляет ситуацию, что должники имеют низкий класс платежной дисциплины.   </a:t>
            </a:r>
          </a:p>
          <a:p>
            <a:r>
              <a:rPr lang="ru-RU" altLang="ru-RU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D9948-C3DD-4DC5-9A2A-67D18FD9FF02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fld id="{1AAB1FEA-F451-4814-AED8-624AFFE19A31}" type="slidenum">
              <a:rPr lang="ru-RU" altLang="ru-RU" sz="1300" smtClean="0"/>
              <a:pPr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t>8</a:t>
            </a:fld>
            <a:endParaRPr lang="ru-RU" altLang="ru-RU" sz="13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dirty="0" smtClean="0">
                <a:latin typeface="Arial" charset="0"/>
                <a:cs typeface="Arial" charset="0"/>
              </a:rPr>
              <a:t>Что же нам делать? </a:t>
            </a:r>
          </a:p>
          <a:p>
            <a:pPr eaLnBrk="1" hangingPunct="1"/>
            <a:r>
              <a:rPr lang="ru-RU" altLang="ru-RU" dirty="0" smtClean="0">
                <a:latin typeface="Arial" charset="0"/>
                <a:cs typeface="Arial" charset="0"/>
              </a:rPr>
              <a:t>(1) Еще более ужесточить кредитную политику по отношению у данной группе покупателей? </a:t>
            </a:r>
          </a:p>
          <a:p>
            <a:pPr eaLnBrk="1" hangingPunct="1"/>
            <a:r>
              <a:rPr lang="ru-RU" altLang="ru-RU" dirty="0" smtClean="0">
                <a:latin typeface="Arial" charset="0"/>
                <a:cs typeface="Arial" charset="0"/>
              </a:rPr>
              <a:t>Или заключить договор с </a:t>
            </a:r>
            <a:r>
              <a:rPr lang="ru-RU" altLang="ru-RU" dirty="0" err="1" smtClean="0">
                <a:latin typeface="Arial" charset="0"/>
                <a:cs typeface="Arial" charset="0"/>
              </a:rPr>
              <a:t>факторинговой</a:t>
            </a:r>
            <a:r>
              <a:rPr lang="ru-RU" altLang="ru-RU" dirty="0" smtClean="0">
                <a:latin typeface="Arial" charset="0"/>
                <a:cs typeface="Arial" charset="0"/>
              </a:rPr>
              <a:t> компанией? Или организовать </a:t>
            </a:r>
            <a:r>
              <a:rPr lang="ru-RU" altLang="ru-RU" dirty="0" err="1" smtClean="0">
                <a:latin typeface="Arial" charset="0"/>
                <a:cs typeface="Arial" charset="0"/>
              </a:rPr>
              <a:t>претензионно-исковую</a:t>
            </a:r>
            <a:r>
              <a:rPr lang="ru-RU" altLang="ru-RU" dirty="0" smtClean="0">
                <a:latin typeface="Arial" charset="0"/>
                <a:cs typeface="Arial" charset="0"/>
              </a:rPr>
              <a:t> работу ? </a:t>
            </a:r>
          </a:p>
          <a:p>
            <a:pPr eaLnBrk="1" hangingPunct="1"/>
            <a:r>
              <a:rPr lang="ru-RU" altLang="ru-RU" dirty="0" smtClean="0">
                <a:latin typeface="Arial" charset="0"/>
                <a:cs typeface="Arial" charset="0"/>
              </a:rPr>
              <a:t>Решение принимать Вам! </a:t>
            </a:r>
            <a:r>
              <a:rPr lang="en-US" altLang="ru-RU" dirty="0" smtClean="0">
                <a:latin typeface="Arial" charset="0"/>
                <a:cs typeface="Arial" charset="0"/>
                <a:sym typeface="Wingdings" pitchFamily="2" charset="2"/>
              </a:rPr>
              <a:t></a:t>
            </a:r>
            <a:r>
              <a:rPr lang="ru-RU" altLang="ru-RU" dirty="0" smtClean="0">
                <a:latin typeface="Arial" charset="0"/>
                <a:cs typeface="Arial" charset="0"/>
              </a:rPr>
              <a:t>  Система располагает перечисленными инструментами.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На экране  представление системы сбалансированных показателей в виде счетной карты. Пространство разбито на три области.</a:t>
            </a:r>
            <a:r>
              <a:rPr lang="ru-RU" altLang="ru-RU" baseline="0" dirty="0" smtClean="0"/>
              <a:t> Показатели выведены в иерархии целей. По индикаторам состояния и динамики хорошо видна текущая картина. Правее</a:t>
            </a:r>
            <a:r>
              <a:rPr lang="ru-RU" altLang="ru-RU" dirty="0" smtClean="0"/>
              <a:t>, детально выведены</a:t>
            </a:r>
            <a:r>
              <a:rPr lang="ru-RU" altLang="ru-RU" baseline="0" dirty="0" smtClean="0"/>
              <a:t> </a:t>
            </a:r>
            <a:r>
              <a:rPr lang="ru-RU" altLang="ru-RU" dirty="0" smtClean="0"/>
              <a:t>данные по отклонениям и процент выполнения плана. </a:t>
            </a:r>
            <a:endParaRPr lang="ru-RU" altLang="ru-RU" baseline="0" dirty="0" smtClean="0"/>
          </a:p>
          <a:p>
            <a:r>
              <a:rPr lang="ru-RU" altLang="ru-RU" dirty="0" smtClean="0"/>
              <a:t>Хорошо бы проинформировать</a:t>
            </a:r>
            <a:r>
              <a:rPr lang="ru-RU" altLang="ru-RU" baseline="0" dirty="0" smtClean="0"/>
              <a:t> </a:t>
            </a:r>
            <a:r>
              <a:rPr lang="ru-RU" altLang="ru-RU" dirty="0" smtClean="0"/>
              <a:t>ответственных. И такая возможность в системе есть.</a:t>
            </a:r>
            <a:r>
              <a:rPr lang="ru-RU" altLang="ru-RU" baseline="0" dirty="0" smtClean="0"/>
              <a:t> </a:t>
            </a:r>
            <a:r>
              <a:rPr lang="ru-RU" altLang="ru-RU" dirty="0" smtClean="0"/>
              <a:t>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4A0967-BA22-400E-B000-061BE68C6B53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1747838" y="184150"/>
            <a:ext cx="7237412" cy="800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800" b="1" smtClean="0">
                <a:solidFill>
                  <a:schemeClr val="tx2"/>
                </a:solidFill>
                <a:cs typeface="+mn-cs"/>
              </a:rPr>
              <a:t>Бизнес-форум 1С:</a:t>
            </a:r>
            <a:r>
              <a:rPr lang="en-US" altLang="ru-RU" sz="2800" b="1" smtClean="0">
                <a:solidFill>
                  <a:schemeClr val="tx2"/>
                </a:solidFill>
                <a:cs typeface="+mn-cs"/>
              </a:rPr>
              <a:t>ERP</a:t>
            </a:r>
            <a:r>
              <a:rPr lang="ru-RU" altLang="ru-RU" sz="2800" b="1" smtClean="0">
                <a:solidFill>
                  <a:schemeClr val="tx2"/>
                </a:solidFill>
                <a:cs typeface="+mn-cs"/>
              </a:rPr>
              <a:t>  </a:t>
            </a:r>
            <a:endParaRPr lang="en-US" altLang="ru-RU" sz="2800" b="1" smtClean="0">
              <a:solidFill>
                <a:schemeClr val="tx2"/>
              </a:solidFill>
              <a:cs typeface="+mn-cs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smtClean="0">
                <a:solidFill>
                  <a:schemeClr val="tx2"/>
                </a:solidFill>
                <a:cs typeface="+mn-cs"/>
              </a:rPr>
              <a:t>2</a:t>
            </a:r>
            <a:r>
              <a:rPr lang="en-US" altLang="ru-RU" sz="1800" smtClean="0">
                <a:solidFill>
                  <a:schemeClr val="tx2"/>
                </a:solidFill>
                <a:cs typeface="+mn-cs"/>
              </a:rPr>
              <a:t>3</a:t>
            </a:r>
            <a:r>
              <a:rPr lang="ru-RU" altLang="ru-RU" sz="1800" smtClean="0">
                <a:solidFill>
                  <a:schemeClr val="tx2"/>
                </a:solidFill>
                <a:cs typeface="+mn-cs"/>
              </a:rPr>
              <a:t> октября 2015 года</a:t>
            </a:r>
          </a:p>
        </p:txBody>
      </p:sp>
    </p:spTree>
    <p:extLst>
      <p:ext uri="{BB962C8B-B14F-4D97-AF65-F5344CB8AC3E}">
        <p14:creationId xmlns:p14="http://schemas.microsoft.com/office/powerpoint/2010/main" val="126810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8AC7B-0D65-45D0-8708-7A1C8F05FC0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6736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-26988"/>
            <a:ext cx="2232025" cy="6551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-26988"/>
            <a:ext cx="6543675" cy="6551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8631-009B-4EFA-867C-9F041A64D38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10134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50856-5858-4FED-B6B8-2A3767FFDAD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72271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F84DC-0225-44E5-91A9-5EB4F931F5C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06353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23813" y="6524625"/>
            <a:ext cx="3082926" cy="3984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800" smtClean="0">
                <a:cs typeface="+mn-cs"/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38" y="314325"/>
            <a:ext cx="5003800" cy="314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00150"/>
            <a:ext cx="4171950" cy="4992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00150"/>
            <a:ext cx="4171950" cy="2419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71900"/>
            <a:ext cx="4171950" cy="2420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98835-8D31-4E5D-972D-B51CA4740F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522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023938" y="331788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ru-RU" altLang="ru-RU" sz="1900" b="1" smtClean="0">
                <a:solidFill>
                  <a:srgbClr val="FFFFFF"/>
                </a:solidFill>
              </a:rPr>
              <a:t>1С:УПРАВЛЕНИЕ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ru-RU" altLang="ru-RU" sz="1900" b="1" smtClean="0">
                <a:solidFill>
                  <a:srgbClr val="FFFFFF"/>
                </a:solidFill>
              </a:rPr>
              <a:t>ХОЛДИНГОМ 8</a:t>
            </a:r>
          </a:p>
        </p:txBody>
      </p:sp>
      <p:pic>
        <p:nvPicPr>
          <p:cNvPr id="3" name="Picture 16" descr="Layer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39713"/>
            <a:ext cx="971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222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10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2A159-345A-4313-8E77-92010A5CB8C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21356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C24F0-B277-41BD-89C5-2AC6B0BD578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14310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1A81C-CE04-4916-A605-34DCD8F8FC1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5746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21D51-8667-4C21-B1E0-A2CAEE86FC4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771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10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063E6-516A-4F1A-9806-6F5FECC5E6C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21574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FB388-B8D4-43AE-A7DD-50664ABF0B9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03583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2E6BC-422C-4942-A384-61CCCB18F57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66757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0FFFF-0358-48E9-A106-EA5B559AC6D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69438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FBC3D-970F-4E9B-960A-198F134E06F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37187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A7FB-142A-4067-BD7F-89F4FBC1DD1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48414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-26988"/>
            <a:ext cx="2232025" cy="6551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-26988"/>
            <a:ext cx="6543675" cy="6551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65986-5B1D-4FCE-AABD-8ACDCEB43B2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51459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88F50-E690-4AD9-A1FC-563BAEE00AA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97664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2563B-51E6-4245-9D08-50757941493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93003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23813" y="6524625"/>
            <a:ext cx="3082926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altLang="ru-RU" sz="1800" smtClean="0">
                <a:solidFill>
                  <a:srgbClr val="5F0000"/>
                </a:solidFill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38" y="314325"/>
            <a:ext cx="5003800" cy="314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00150"/>
            <a:ext cx="4171950" cy="4992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00150"/>
            <a:ext cx="4171950" cy="2419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71900"/>
            <a:ext cx="4171950" cy="2420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9CAEA-E962-45F0-B86D-6C2EB98139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8859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1747838" y="184150"/>
            <a:ext cx="7237412" cy="800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800" b="1" smtClean="0">
                <a:solidFill>
                  <a:srgbClr val="CC3300"/>
                </a:solidFill>
              </a:rPr>
              <a:t>Бизнес-форум 1С:</a:t>
            </a:r>
            <a:r>
              <a:rPr lang="en-US" altLang="ru-RU" sz="2800" b="1" smtClean="0">
                <a:solidFill>
                  <a:srgbClr val="CC3300"/>
                </a:solidFill>
              </a:rPr>
              <a:t>ERP</a:t>
            </a:r>
            <a:r>
              <a:rPr lang="ru-RU" altLang="ru-RU" sz="2800" b="1" smtClean="0">
                <a:solidFill>
                  <a:srgbClr val="CC3300"/>
                </a:solidFill>
              </a:rPr>
              <a:t>  </a:t>
            </a:r>
            <a:endParaRPr lang="en-US" altLang="ru-RU" sz="2800" b="1" smtClean="0">
              <a:solidFill>
                <a:srgbClr val="CC3300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smtClean="0">
                <a:solidFill>
                  <a:srgbClr val="CC3300"/>
                </a:solidFill>
              </a:rPr>
              <a:t>2</a:t>
            </a:r>
            <a:r>
              <a:rPr lang="en-US" altLang="ru-RU" sz="1800" smtClean="0">
                <a:solidFill>
                  <a:srgbClr val="CC3300"/>
                </a:solidFill>
              </a:rPr>
              <a:t>3</a:t>
            </a:r>
            <a:r>
              <a:rPr lang="ru-RU" altLang="ru-RU" sz="1800" smtClean="0">
                <a:solidFill>
                  <a:srgbClr val="CC3300"/>
                </a:solidFill>
              </a:rPr>
              <a:t> октября 2015 года</a:t>
            </a:r>
          </a:p>
        </p:txBody>
      </p:sp>
    </p:spTree>
    <p:extLst>
      <p:ext uri="{BB962C8B-B14F-4D97-AF65-F5344CB8AC3E}">
        <p14:creationId xmlns:p14="http://schemas.microsoft.com/office/powerpoint/2010/main" val="161482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8ECC7-A5B5-48DF-84D8-C8517A2E531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17759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10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B2511-9E47-4854-992E-0883A12435D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31813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16B00-8B13-467C-B308-8551C6F00F1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47081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AFA48-D5AB-42BE-9544-4693ACA27C1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15672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CC850-F4FC-46AE-8010-D6126AC4AB9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90663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B955C-A702-4677-8E2E-64C3C2C3A3E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98308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6E781-C9ED-4832-B5FF-327875C7926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81990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F14B6-7A36-40D2-8A06-7685BF46E8D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792056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5FCEE-C172-434E-A40F-DD3B690C456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69843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91B13-7499-4D64-9DBA-D2C5717CEAA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326944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-26988"/>
            <a:ext cx="2232025" cy="6551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-26988"/>
            <a:ext cx="6543675" cy="6551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89F26-0149-4FC6-A1B0-C307E47EB9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2034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42B1B-FE50-4991-A48F-6AC742AF238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986712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3D01B-5264-462E-8D1F-B0FEB6A3F0A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745691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C318F-CEE8-42D9-A0E6-51A643B8291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60305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23813" y="6524625"/>
            <a:ext cx="3082926" cy="3984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800" smtClean="0">
                <a:solidFill>
                  <a:srgbClr val="5F0000"/>
                </a:solidFill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38" y="314325"/>
            <a:ext cx="5003800" cy="314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00150"/>
            <a:ext cx="4171950" cy="4992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00150"/>
            <a:ext cx="4171950" cy="2419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71900"/>
            <a:ext cx="4171950" cy="2420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A1FA9-D197-4DB1-A891-B101F75502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049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63FF4-874A-4D25-9AB4-4C20097B003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1599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89581-A6C7-450C-9138-8106C98C393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9567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CE708-084A-47E3-A1D6-153D32A98FB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0308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B1D7C-A58E-453C-93C3-A331AC6B499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2533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BA808-CA33-4F02-AA0B-7DE01313A12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066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52400"/>
            <a:ext cx="48244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3"/>
            <a:ext cx="89281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D20000"/>
                </a:solidFill>
                <a:cs typeface="+mn-cs"/>
              </a:defRPr>
            </a:lvl1pPr>
          </a:lstStyle>
          <a:p>
            <a:pPr>
              <a:defRPr/>
            </a:pPr>
            <a:fld id="{8FE78BBF-0921-4632-9734-E9163568415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1030" name="Picture 16" descr="Layer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91" r:id="rId1"/>
    <p:sldLayoutId id="2147484879" r:id="rId2"/>
    <p:sldLayoutId id="2147484880" r:id="rId3"/>
    <p:sldLayoutId id="2147484881" r:id="rId4"/>
    <p:sldLayoutId id="2147484882" r:id="rId5"/>
    <p:sldLayoutId id="2147484883" r:id="rId6"/>
    <p:sldLayoutId id="2147484884" r:id="rId7"/>
    <p:sldLayoutId id="2147484885" r:id="rId8"/>
    <p:sldLayoutId id="2147484886" r:id="rId9"/>
    <p:sldLayoutId id="2147484887" r:id="rId10"/>
    <p:sldLayoutId id="2147484888" r:id="rId11"/>
    <p:sldLayoutId id="2147484889" r:id="rId12"/>
    <p:sldLayoutId id="2147484890" r:id="rId13"/>
    <p:sldLayoutId id="214748489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 sz="2400"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52400"/>
            <a:ext cx="48244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3"/>
            <a:ext cx="89281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B0917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D20000"/>
                </a:solidFill>
              </a:defRPr>
            </a:lvl1pPr>
          </a:lstStyle>
          <a:p>
            <a:pPr>
              <a:defRPr/>
            </a:pPr>
            <a:fld id="{1634CA83-42AC-4993-9965-EC5C8737062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2054" name="Picture 16" descr="Layer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87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4" r:id="rId1"/>
    <p:sldLayoutId id="2147484895" r:id="rId2"/>
    <p:sldLayoutId id="2147484896" r:id="rId3"/>
    <p:sldLayoutId id="2147484897" r:id="rId4"/>
    <p:sldLayoutId id="2147484898" r:id="rId5"/>
    <p:sldLayoutId id="2147484899" r:id="rId6"/>
    <p:sldLayoutId id="2147484900" r:id="rId7"/>
    <p:sldLayoutId id="2147484901" r:id="rId8"/>
    <p:sldLayoutId id="2147484902" r:id="rId9"/>
    <p:sldLayoutId id="2147484903" r:id="rId10"/>
    <p:sldLayoutId id="2147484904" r:id="rId11"/>
    <p:sldLayoutId id="2147484905" r:id="rId12"/>
    <p:sldLayoutId id="2147484906" r:id="rId13"/>
    <p:sldLayoutId id="214748490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52400"/>
            <a:ext cx="48244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3"/>
            <a:ext cx="89281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D20000"/>
                </a:solidFill>
                <a:cs typeface="+mn-cs"/>
              </a:defRPr>
            </a:lvl1pPr>
          </a:lstStyle>
          <a:p>
            <a:pPr>
              <a:defRPr/>
            </a:pPr>
            <a:fld id="{D0FDA68C-D60B-4EAE-88A9-6C1D9D01C77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1030" name="Picture 16" descr="Layer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83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9" r:id="rId1"/>
    <p:sldLayoutId id="2147484910" r:id="rId2"/>
    <p:sldLayoutId id="2147484911" r:id="rId3"/>
    <p:sldLayoutId id="2147484912" r:id="rId4"/>
    <p:sldLayoutId id="2147484913" r:id="rId5"/>
    <p:sldLayoutId id="2147484914" r:id="rId6"/>
    <p:sldLayoutId id="2147484915" r:id="rId7"/>
    <p:sldLayoutId id="2147484916" r:id="rId8"/>
    <p:sldLayoutId id="2147484917" r:id="rId9"/>
    <p:sldLayoutId id="2147484918" r:id="rId10"/>
    <p:sldLayoutId id="2147484919" r:id="rId11"/>
    <p:sldLayoutId id="2147484920" r:id="rId12"/>
    <p:sldLayoutId id="2147484921" r:id="rId13"/>
    <p:sldLayoutId id="214748492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 sz="2400"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2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643438" y="1385888"/>
            <a:ext cx="40687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dirty="0" smtClean="0">
                <a:solidFill>
                  <a:srgbClr val="FFFFFF"/>
                </a:solidFill>
              </a:rPr>
              <a:t>БИЗНЕС АНАЛИЗ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400" dirty="0" smtClean="0">
              <a:solidFill>
                <a:srgbClr val="FFFFFF"/>
              </a:solidFill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srgbClr val="FFFFFF"/>
                </a:solidFill>
              </a:rPr>
              <a:t>Наглядные </a:t>
            </a:r>
            <a:r>
              <a:rPr lang="ru-RU" altLang="ru-RU" sz="1600" dirty="0" err="1">
                <a:solidFill>
                  <a:srgbClr val="FFFFFF"/>
                </a:solidFill>
              </a:rPr>
              <a:t>дашборды</a:t>
            </a:r>
            <a:r>
              <a:rPr lang="ru-RU" altLang="ru-RU" sz="1600" dirty="0">
                <a:solidFill>
                  <a:srgbClr val="FFFFFF"/>
                </a:solidFill>
              </a:rPr>
              <a:t>, финансовый </a:t>
            </a:r>
            <a:r>
              <a:rPr lang="ru-RU" altLang="ru-RU" sz="1600" dirty="0" smtClean="0">
                <a:solidFill>
                  <a:srgbClr val="FFFFFF"/>
                </a:solidFill>
              </a:rPr>
              <a:t>и факторный анализ"</a:t>
            </a:r>
            <a:endParaRPr lang="ru-RU" altLang="ru-RU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3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Popov_L\AppData\Local\Microsoft\Windows\Temporary Internet Files\Content.IE5\X0O1OQFJ\at-1019990_960_7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052736"/>
            <a:ext cx="1296143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90231" y="968822"/>
            <a:ext cx="6030241" cy="1308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Расписание </a:t>
            </a:r>
            <a:r>
              <a:rPr lang="ru-RU" sz="1600" dirty="0"/>
              <a:t>отправки ответственным </a:t>
            </a: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Состав показателей: только изменившиеся, по состоянию</a:t>
            </a:r>
            <a:endParaRPr lang="ru-RU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Дополнительные аналитические отчеты во вложении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5F0000">
                    <a:lumMod val="75000"/>
                    <a:lumOff val="25000"/>
                  </a:srgbClr>
                </a:solidFill>
              </a:rPr>
              <a:t>Протокол </a:t>
            </a:r>
            <a:r>
              <a:rPr lang="ru-RU" sz="1600" dirty="0">
                <a:solidFill>
                  <a:srgbClr val="5F0000">
                    <a:lumMod val="75000"/>
                    <a:lumOff val="25000"/>
                  </a:srgbClr>
                </a:solidFill>
              </a:rPr>
              <a:t>рассылки</a:t>
            </a:r>
            <a:r>
              <a:rPr lang="ru-RU" sz="1600" dirty="0" smtClean="0">
                <a:solidFill>
                  <a:srgbClr val="5F0000">
                    <a:lumMod val="75000"/>
                    <a:lumOff val="25000"/>
                  </a:srgbClr>
                </a:solidFill>
              </a:rPr>
              <a:t>!</a:t>
            </a: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619" y="2420888"/>
            <a:ext cx="5897563" cy="3773487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5365" name="Заголовок 1"/>
          <p:cNvSpPr>
            <a:spLocks noGrp="1"/>
          </p:cNvSpPr>
          <p:nvPr>
            <p:ph type="title"/>
          </p:nvPr>
        </p:nvSpPr>
        <p:spPr>
          <a:xfrm>
            <a:off x="1727200" y="115888"/>
            <a:ext cx="6911975" cy="1081087"/>
          </a:xfrm>
        </p:spPr>
        <p:txBody>
          <a:bodyPr/>
          <a:lstStyle/>
          <a:p>
            <a:r>
              <a:rPr lang="en-US" altLang="ru-RU" dirty="0" smtClean="0"/>
              <a:t>KPI. </a:t>
            </a:r>
            <a:r>
              <a:rPr lang="ru-RU" altLang="ru-RU" dirty="0" smtClean="0"/>
              <a:t>Адресное информирование ответственных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172450" y="6597650"/>
            <a:ext cx="766763" cy="260350"/>
          </a:xfrm>
        </p:spPr>
        <p:txBody>
          <a:bodyPr/>
          <a:lstStyle/>
          <a:p>
            <a:pPr>
              <a:defRPr/>
            </a:pPr>
            <a:fld id="{F877281A-B944-456D-8FA2-2F6194C370DC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  <p:pic>
        <p:nvPicPr>
          <p:cNvPr id="15367" name="Picture 3" descr="C:\Users\Popov_L\AppData\Local\Microsoft\Windows\Temporary Internet Files\Content.IE5\X0O1OQFJ\at-1019990_960_72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69" y="3614054"/>
            <a:ext cx="1989138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2195512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" y="2897138"/>
            <a:ext cx="1852612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3" y="1052736"/>
            <a:ext cx="6086481" cy="5342490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727200" y="115888"/>
            <a:ext cx="6911975" cy="1081087"/>
          </a:xfrm>
        </p:spPr>
        <p:txBody>
          <a:bodyPr/>
          <a:lstStyle/>
          <a:p>
            <a:r>
              <a:rPr lang="ru-RU" altLang="ru-RU" dirty="0" smtClean="0"/>
              <a:t>Анализ ФХД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E577A-0DA1-48DB-B755-12F8999AB0F1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6713572" y="1038027"/>
            <a:ext cx="2363080" cy="42165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ru-RU" altLang="ru-RU" sz="1200" b="1" u="sng" dirty="0" smtClean="0">
                <a:solidFill>
                  <a:srgbClr val="FF0000"/>
                </a:solidFill>
              </a:rPr>
              <a:t>Возможности</a:t>
            </a:r>
          </a:p>
          <a:p>
            <a:pPr marL="0" indent="0" eaLnBrk="1" hangingPunct="1"/>
            <a:endParaRPr lang="en-US" altLang="ru-RU" sz="1200" dirty="0" smtClean="0"/>
          </a:p>
          <a:p>
            <a:pPr marL="0" indent="0" eaLnBrk="1" hangingPunct="1"/>
            <a:r>
              <a:rPr lang="en-US" altLang="ru-RU" sz="1200" dirty="0" smtClean="0"/>
              <a:t>(1)</a:t>
            </a:r>
            <a:endParaRPr lang="ru-RU" altLang="ru-RU" sz="1200" dirty="0" smtClean="0"/>
          </a:p>
          <a:p>
            <a:pPr marL="171450" indent="-171450" eaLnBrk="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altLang="ru-RU" sz="1100" dirty="0" smtClean="0"/>
              <a:t>Таблицы (экземпляры отчетов) похожи на </a:t>
            </a:r>
            <a:r>
              <a:rPr lang="ru-RU" altLang="ru-RU" sz="1100" dirty="0" err="1" smtClean="0"/>
              <a:t>Эксель</a:t>
            </a:r>
            <a:endParaRPr lang="ru-RU" altLang="ru-RU" sz="1100" dirty="0" smtClean="0"/>
          </a:p>
          <a:p>
            <a:pPr marL="171450" indent="-171450" eaLnBrk="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altLang="ru-RU" sz="1100" dirty="0" smtClean="0"/>
              <a:t>Сбор данных из внешних систем</a:t>
            </a:r>
          </a:p>
          <a:p>
            <a:pPr marL="171450" indent="-171450" eaLnBrk="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altLang="ru-RU" sz="1100" dirty="0" smtClean="0"/>
              <a:t>Консолидация данных</a:t>
            </a:r>
          </a:p>
          <a:p>
            <a:pPr marL="171450" indent="-171450" eaLnBrk="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altLang="ru-RU" sz="1100" dirty="0"/>
              <a:t>Формулы любой сложности</a:t>
            </a:r>
          </a:p>
          <a:p>
            <a:pPr marL="171450" indent="-171450" eaLnBrk="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altLang="ru-RU" sz="1100" dirty="0" smtClean="0"/>
              <a:t>Расшифровка </a:t>
            </a:r>
            <a:r>
              <a:rPr lang="ru-RU" altLang="ru-RU" sz="1100" dirty="0"/>
              <a:t>до источника</a:t>
            </a:r>
          </a:p>
          <a:p>
            <a:pPr marL="171450" indent="-171450" eaLnBrk="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altLang="ru-RU" sz="1100" dirty="0" smtClean="0"/>
              <a:t>Вид и оформление форм настраивается под         корпоративные стандарты!</a:t>
            </a:r>
          </a:p>
          <a:p>
            <a:pPr marL="171450" indent="-171450" eaLnBrk="1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altLang="ru-RU" sz="1100" dirty="0" smtClean="0"/>
          </a:p>
          <a:p>
            <a:pPr marL="0" indent="0" eaLnBrk="1" hangingPunct="1">
              <a:spcBef>
                <a:spcPts val="300"/>
              </a:spcBef>
            </a:pPr>
            <a:r>
              <a:rPr lang="en-US" altLang="ru-RU" sz="1100" dirty="0" smtClean="0"/>
              <a:t>(2)</a:t>
            </a:r>
          </a:p>
          <a:p>
            <a:pPr marL="171450" indent="-171450" eaLnBrk="1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altLang="ru-RU" sz="1100" dirty="0" smtClean="0"/>
              <a:t>В поставке УХ более 40 аналитических коэффициентов</a:t>
            </a:r>
          </a:p>
          <a:p>
            <a:pPr marL="171450" indent="-171450" eaLnBrk="1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altLang="ru-RU" sz="1100" dirty="0" smtClean="0"/>
              <a:t>Содержат трактовку и  рекомендации!</a:t>
            </a:r>
            <a:endParaRPr lang="ru-RU" altLang="ru-RU" sz="11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25528"/>
            <a:ext cx="5724000" cy="5626347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88" y="1612476"/>
            <a:ext cx="5724000" cy="5001474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80"/>
          <a:stretch/>
        </p:blipFill>
        <p:spPr>
          <a:xfrm>
            <a:off x="467544" y="4077072"/>
            <a:ext cx="8057143" cy="1493515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47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25" y="1700213"/>
            <a:ext cx="8423275" cy="2054225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1727200" y="115888"/>
            <a:ext cx="6911975" cy="1081087"/>
          </a:xfrm>
        </p:spPr>
        <p:txBody>
          <a:bodyPr/>
          <a:lstStyle/>
          <a:p>
            <a:r>
              <a:rPr lang="ru-RU" altLang="ru-RU" smtClean="0"/>
              <a:t>Сравнительный анализ бюджетов. Сводная таблица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350" y="4418013"/>
            <a:ext cx="2592388" cy="1725612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2039" y="4418013"/>
            <a:ext cx="2592387" cy="1708150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8438" name="TextBox 29"/>
          <p:cNvSpPr txBox="1">
            <a:spLocks noChangeArrowheads="1"/>
          </p:cNvSpPr>
          <p:nvPr/>
        </p:nvSpPr>
        <p:spPr bwMode="auto">
          <a:xfrm>
            <a:off x="3733800" y="1196975"/>
            <a:ext cx="1195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/>
              <a:t>План / факт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5B80DE-303B-4836-A6F5-3210B412E227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032000" y="3860800"/>
            <a:ext cx="5421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/>
              <a:t>Графическое представление данных сводной таблицы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972" y="4418062"/>
            <a:ext cx="2160000" cy="1710000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203575" y="3649663"/>
            <a:ext cx="1895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/>
              <a:t>Период к периоду</a:t>
            </a:r>
          </a:p>
        </p:txBody>
      </p:sp>
      <p:sp>
        <p:nvSpPr>
          <p:cNvPr id="20483" name="TextBox 20"/>
          <p:cNvSpPr txBox="1">
            <a:spLocks noChangeArrowheads="1"/>
          </p:cNvSpPr>
          <p:nvPr/>
        </p:nvSpPr>
        <p:spPr bwMode="auto">
          <a:xfrm>
            <a:off x="3443288" y="1049338"/>
            <a:ext cx="14176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/>
              <a:t>Бенчмаркинг</a:t>
            </a:r>
          </a:p>
        </p:txBody>
      </p:sp>
      <p:sp>
        <p:nvSpPr>
          <p:cNvPr id="19460" name="Заголовок 1"/>
          <p:cNvSpPr>
            <a:spLocks noGrp="1"/>
          </p:cNvSpPr>
          <p:nvPr>
            <p:ph type="title"/>
          </p:nvPr>
        </p:nvSpPr>
        <p:spPr>
          <a:xfrm>
            <a:off x="1727200" y="115888"/>
            <a:ext cx="6911975" cy="1081087"/>
          </a:xfrm>
        </p:spPr>
        <p:txBody>
          <a:bodyPr/>
          <a:lstStyle/>
          <a:p>
            <a:r>
              <a:rPr lang="ru-RU" altLang="ru-RU" smtClean="0"/>
              <a:t>Сравнительный анализ бюджетов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EFF9D9-E34E-4641-A090-171B5C66F8CD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3" y="4040188"/>
            <a:ext cx="8486775" cy="2484437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3" y="1412875"/>
            <a:ext cx="8486775" cy="2127250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813" y="3311525"/>
            <a:ext cx="5903912" cy="3286125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7411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244600"/>
            <a:ext cx="3932238" cy="1722438"/>
          </a:xfrm>
          <a:prstGeom prst="rect">
            <a:avLst/>
          </a:prstGeom>
          <a:noFill/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/>
        </p:spPr>
      </p:pic>
      <p:pic>
        <p:nvPicPr>
          <p:cNvPr id="17412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1244600"/>
            <a:ext cx="4103687" cy="1712913"/>
          </a:xfrm>
          <a:prstGeom prst="rect">
            <a:avLst/>
          </a:prstGeom>
          <a:noFill/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/>
        </p:spPr>
      </p:pic>
      <p:sp>
        <p:nvSpPr>
          <p:cNvPr id="15" name="Прямоугольник 14"/>
          <p:cNvSpPr/>
          <p:nvPr/>
        </p:nvSpPr>
        <p:spPr>
          <a:xfrm>
            <a:off x="1717675" y="2346325"/>
            <a:ext cx="973138" cy="1793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084888" y="2346325"/>
            <a:ext cx="971550" cy="1793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195513" y="2997200"/>
            <a:ext cx="288925" cy="231775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570663" y="2997200"/>
            <a:ext cx="287337" cy="231775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9" name="TextBox 22"/>
          <p:cNvSpPr txBox="1">
            <a:spLocks noChangeArrowheads="1"/>
          </p:cNvSpPr>
          <p:nvPr/>
        </p:nvSpPr>
        <p:spPr bwMode="auto">
          <a:xfrm>
            <a:off x="512763" y="1212850"/>
            <a:ext cx="5667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b="1" u="sng">
                <a:solidFill>
                  <a:schemeClr val="bg1"/>
                </a:solidFill>
              </a:rPr>
              <a:t>ПЛАН</a:t>
            </a:r>
            <a:endParaRPr lang="ru-RU" altLang="ru-RU" b="1" u="sng">
              <a:solidFill>
                <a:schemeClr val="bg1"/>
              </a:solidFill>
            </a:endParaRPr>
          </a:p>
        </p:txBody>
      </p:sp>
      <p:sp>
        <p:nvSpPr>
          <p:cNvPr id="20490" name="TextBox 23"/>
          <p:cNvSpPr txBox="1">
            <a:spLocks noChangeArrowheads="1"/>
          </p:cNvSpPr>
          <p:nvPr/>
        </p:nvSpPr>
        <p:spPr bwMode="auto">
          <a:xfrm>
            <a:off x="4687888" y="1196975"/>
            <a:ext cx="544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b="1" u="sng">
                <a:solidFill>
                  <a:schemeClr val="bg1"/>
                </a:solidFill>
              </a:rPr>
              <a:t>ФАКТ</a:t>
            </a:r>
            <a:endParaRPr lang="ru-RU" altLang="ru-RU" b="1" u="sng">
              <a:solidFill>
                <a:schemeClr val="bg1"/>
              </a:solidFill>
            </a:endParaRPr>
          </a:p>
        </p:txBody>
      </p:sp>
      <p:pic>
        <p:nvPicPr>
          <p:cNvPr id="17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7985">
            <a:off x="1817688" y="5548313"/>
            <a:ext cx="3227387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Выноска-облако 17"/>
          <p:cNvSpPr/>
          <p:nvPr/>
        </p:nvSpPr>
        <p:spPr>
          <a:xfrm>
            <a:off x="6300788" y="4365625"/>
            <a:ext cx="2447925" cy="1008063"/>
          </a:xfrm>
          <a:prstGeom prst="cloudCallout">
            <a:avLst>
              <a:gd name="adj1" fmla="val 67376"/>
              <a:gd name="adj2" fmla="val 110483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Почему возросли затраты на материалы?</a:t>
            </a:r>
          </a:p>
        </p:txBody>
      </p:sp>
      <p:sp>
        <p:nvSpPr>
          <p:cNvPr id="20493" name="Заголовок 1"/>
          <p:cNvSpPr>
            <a:spLocks noGrp="1"/>
          </p:cNvSpPr>
          <p:nvPr>
            <p:ph type="title"/>
          </p:nvPr>
        </p:nvSpPr>
        <p:spPr>
          <a:xfrm>
            <a:off x="1727200" y="115888"/>
            <a:ext cx="6911975" cy="1081087"/>
          </a:xfrm>
        </p:spPr>
        <p:txBody>
          <a:bodyPr/>
          <a:lstStyle/>
          <a:p>
            <a:r>
              <a:rPr lang="ru-RU" altLang="ru-RU" smtClean="0"/>
              <a:t>Факторный анализ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FB8E1-94DB-4AE0-8C05-A8852D35A286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911975" cy="1081088"/>
          </a:xfrm>
        </p:spPr>
        <p:txBody>
          <a:bodyPr/>
          <a:lstStyle/>
          <a:p>
            <a:r>
              <a:rPr lang="ru-RU" altLang="ru-RU" dirty="0" smtClean="0"/>
              <a:t>Еще примеры... </a:t>
            </a:r>
            <a:br>
              <a:rPr lang="ru-RU" altLang="ru-RU" dirty="0" smtClean="0"/>
            </a:br>
            <a:r>
              <a:rPr lang="ru-RU" altLang="ru-RU" dirty="0" smtClean="0"/>
              <a:t>Показатели долговой нагрузки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9CA08B-5027-4CA3-A77B-F63F456D80C9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08" y="1124744"/>
            <a:ext cx="7200000" cy="5206638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220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480125" cy="1081088"/>
          </a:xfrm>
        </p:spPr>
        <p:txBody>
          <a:bodyPr/>
          <a:lstStyle/>
          <a:p>
            <a:r>
              <a:rPr lang="ru-RU" altLang="ru-RU" dirty="0"/>
              <a:t>Еще примеры...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Показатели ежедневного мониторинга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5D1699-FBA0-42EF-9123-B67130BC789D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2" y="1124744"/>
            <a:ext cx="8316416" cy="5302113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 bwMode="auto">
          <a:xfrm>
            <a:off x="6444208" y="1340768"/>
            <a:ext cx="2286000" cy="5086089"/>
          </a:xfrm>
          <a:prstGeom prst="rect">
            <a:avLst/>
          </a:prstGeom>
          <a:solidFill>
            <a:srgbClr val="F9E383">
              <a:alpha val="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857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Заголовок 1"/>
          <p:cNvSpPr>
            <a:spLocks noGrp="1"/>
          </p:cNvSpPr>
          <p:nvPr>
            <p:ph type="title"/>
          </p:nvPr>
        </p:nvSpPr>
        <p:spPr>
          <a:xfrm>
            <a:off x="1727200" y="115888"/>
            <a:ext cx="6911975" cy="1081087"/>
          </a:xfrm>
        </p:spPr>
        <p:txBody>
          <a:bodyPr/>
          <a:lstStyle/>
          <a:p>
            <a:r>
              <a:rPr lang="ru-RU" altLang="ru-RU" dirty="0" smtClean="0"/>
              <a:t>Резюме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172450" y="6597650"/>
            <a:ext cx="766763" cy="260350"/>
          </a:xfrm>
        </p:spPr>
        <p:txBody>
          <a:bodyPr/>
          <a:lstStyle/>
          <a:p>
            <a:pPr>
              <a:defRPr/>
            </a:pPr>
            <a:fld id="{56890CFB-AF21-4BF3-9815-5CDF83D0AAB0}" type="slidenum">
              <a:rPr lang="ru-RU" altLang="ru-RU" sz="800" smtClean="0"/>
              <a:pPr>
                <a:defRPr/>
              </a:pPr>
              <a:t>17</a:t>
            </a:fld>
            <a:endParaRPr lang="ru-RU" altLang="ru-RU" sz="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65395"/>
            <a:ext cx="4140000" cy="2247602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52" y="1376535"/>
            <a:ext cx="3744000" cy="2271756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42981"/>
            <a:ext cx="3780000" cy="2306306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04663"/>
            <a:ext cx="4176000" cy="1856000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" t="233" r="1802" b="60530"/>
          <a:stretch/>
        </p:blipFill>
        <p:spPr>
          <a:xfrm>
            <a:off x="4572000" y="4799518"/>
            <a:ext cx="4140000" cy="1449769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48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643438" y="1385888"/>
            <a:ext cx="40687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dirty="0" smtClean="0">
                <a:solidFill>
                  <a:srgbClr val="FFFFFF"/>
                </a:solidFill>
              </a:rPr>
              <a:t>БИЗНЕС АНАЛИЗ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400" dirty="0" smtClean="0">
              <a:solidFill>
                <a:srgbClr val="FFFFFF"/>
              </a:solidFill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srgbClr val="FFFFFF"/>
                </a:solidFill>
              </a:rPr>
              <a:t>Наглядные </a:t>
            </a:r>
            <a:r>
              <a:rPr lang="ru-RU" altLang="ru-RU" sz="1600" dirty="0" err="1">
                <a:solidFill>
                  <a:srgbClr val="FFFFFF"/>
                </a:solidFill>
              </a:rPr>
              <a:t>дашборды</a:t>
            </a:r>
            <a:r>
              <a:rPr lang="ru-RU" altLang="ru-RU" sz="1600" dirty="0">
                <a:solidFill>
                  <a:srgbClr val="FFFFFF"/>
                </a:solidFill>
              </a:rPr>
              <a:t>, финансовый </a:t>
            </a:r>
            <a:r>
              <a:rPr lang="ru-RU" altLang="ru-RU" sz="1600" dirty="0" smtClean="0">
                <a:solidFill>
                  <a:srgbClr val="FFFFFF"/>
                </a:solidFill>
              </a:rPr>
              <a:t>и факторный анализ"</a:t>
            </a:r>
            <a:endParaRPr lang="ru-RU" altLang="ru-RU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8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0" y="1397000"/>
            <a:ext cx="9144000" cy="4064000"/>
            <a:chOff x="0" y="1397000"/>
            <a:chExt cx="9144000" cy="406400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397000"/>
              <a:ext cx="9144000" cy="4064000"/>
            </a:xfrm>
            <a:prstGeom prst="rect">
              <a:avLst/>
            </a:prstGeom>
            <a:effectLst>
              <a:outerShdw blurRad="254000" dist="50800" dir="5400000" algn="ctr" rotWithShape="0">
                <a:srgbClr val="000000">
                  <a:alpha val="43137"/>
                </a:srgbClr>
              </a:outerShdw>
            </a:effec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162" y="3760787"/>
              <a:ext cx="972000" cy="431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727200" y="115888"/>
            <a:ext cx="6911975" cy="1081087"/>
          </a:xfrm>
        </p:spPr>
        <p:txBody>
          <a:bodyPr/>
          <a:lstStyle/>
          <a:p>
            <a:r>
              <a:rPr lang="en-US" altLang="ru-RU" dirty="0" smtClean="0"/>
              <a:t>BSC</a:t>
            </a:r>
            <a:r>
              <a:rPr lang="ru-RU" altLang="ru-RU" dirty="0" smtClean="0"/>
              <a:t>: стратегическая карта целей, </a:t>
            </a:r>
            <a:r>
              <a:rPr lang="en-US" altLang="ru-RU" dirty="0" smtClean="0"/>
              <a:t>KPI</a:t>
            </a:r>
            <a:r>
              <a:rPr lang="ru-RU" altLang="ru-RU" dirty="0" smtClean="0"/>
              <a:t>, инициативы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75453A-7D8C-44E8-A1FF-11AC307C1143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  <p:sp>
        <p:nvSpPr>
          <p:cNvPr id="22" name="Трапеция 21"/>
          <p:cNvSpPr/>
          <p:nvPr/>
        </p:nvSpPr>
        <p:spPr bwMode="auto">
          <a:xfrm>
            <a:off x="1697038" y="2457450"/>
            <a:ext cx="3306762" cy="1962150"/>
          </a:xfrm>
          <a:prstGeom prst="trapezoid">
            <a:avLst/>
          </a:prstGeom>
          <a:solidFill>
            <a:srgbClr val="F9E383">
              <a:alpha val="10000"/>
            </a:srgbClr>
          </a:solidFill>
          <a:ln w="31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24" name="Трапеция 23"/>
          <p:cNvSpPr/>
          <p:nvPr/>
        </p:nvSpPr>
        <p:spPr bwMode="auto">
          <a:xfrm>
            <a:off x="4356100" y="2447925"/>
            <a:ext cx="3024188" cy="2925763"/>
          </a:xfrm>
          <a:prstGeom prst="trapezoid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 w="317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7181" name="TextBox 4"/>
          <p:cNvSpPr txBox="1">
            <a:spLocks noChangeArrowheads="1"/>
          </p:cNvSpPr>
          <p:nvPr/>
        </p:nvSpPr>
        <p:spPr bwMode="auto">
          <a:xfrm>
            <a:off x="312738" y="5549900"/>
            <a:ext cx="7254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 u="sng"/>
              <a:t>Легенда</a:t>
            </a:r>
            <a:endParaRPr lang="ru-RU" altLang="ru-RU" sz="1100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430463" y="5919788"/>
            <a:ext cx="619125" cy="215900"/>
          </a:xfrm>
          <a:prstGeom prst="rect">
            <a:avLst/>
          </a:prstGeom>
          <a:solidFill>
            <a:srgbClr val="FFFF00">
              <a:alpha val="50000"/>
            </a:srgbClr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27063" y="5919788"/>
            <a:ext cx="619125" cy="2159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359275" y="5919788"/>
            <a:ext cx="619125" cy="2159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ru-RU" sz="1000" dirty="0"/>
          </a:p>
        </p:txBody>
      </p:sp>
      <p:sp>
        <p:nvSpPr>
          <p:cNvPr id="7185" name="TextBox 20"/>
          <p:cNvSpPr txBox="1">
            <a:spLocks noChangeArrowheads="1"/>
          </p:cNvSpPr>
          <p:nvPr/>
        </p:nvSpPr>
        <p:spPr bwMode="auto">
          <a:xfrm>
            <a:off x="323850" y="6178550"/>
            <a:ext cx="16589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/>
              <a:t>Нормальное значение</a:t>
            </a:r>
          </a:p>
        </p:txBody>
      </p:sp>
      <p:sp>
        <p:nvSpPr>
          <p:cNvPr id="7186" name="TextBox 22"/>
          <p:cNvSpPr txBox="1">
            <a:spLocks noChangeArrowheads="1"/>
          </p:cNvSpPr>
          <p:nvPr/>
        </p:nvSpPr>
        <p:spPr bwMode="auto">
          <a:xfrm>
            <a:off x="1982788" y="6178550"/>
            <a:ext cx="17716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/>
              <a:t>Допустимое отклонение</a:t>
            </a:r>
          </a:p>
        </p:txBody>
      </p:sp>
      <p:sp>
        <p:nvSpPr>
          <p:cNvPr id="7187" name="TextBox 25"/>
          <p:cNvSpPr txBox="1">
            <a:spLocks noChangeArrowheads="1"/>
          </p:cNvSpPr>
          <p:nvPr/>
        </p:nvSpPr>
        <p:spPr bwMode="auto">
          <a:xfrm>
            <a:off x="3783013" y="6178550"/>
            <a:ext cx="18049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/>
              <a:t>Критическое отклонение</a:t>
            </a:r>
          </a:p>
        </p:txBody>
      </p:sp>
      <p:pic>
        <p:nvPicPr>
          <p:cNvPr id="718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5846763"/>
            <a:ext cx="3524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9" name="TextBox 27"/>
          <p:cNvSpPr txBox="1">
            <a:spLocks noChangeArrowheads="1"/>
          </p:cNvSpPr>
          <p:nvPr/>
        </p:nvSpPr>
        <p:spPr bwMode="auto">
          <a:xfrm>
            <a:off x="6084888" y="6178550"/>
            <a:ext cx="5222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/>
              <a:t>Цель</a:t>
            </a:r>
          </a:p>
        </p:txBody>
      </p:sp>
      <p:pic>
        <p:nvPicPr>
          <p:cNvPr id="719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87533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1" name="TextBox 28"/>
          <p:cNvSpPr txBox="1">
            <a:spLocks noChangeArrowheads="1"/>
          </p:cNvSpPr>
          <p:nvPr/>
        </p:nvSpPr>
        <p:spPr bwMode="auto">
          <a:xfrm>
            <a:off x="7451725" y="6178550"/>
            <a:ext cx="9461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/>
              <a:t>Показатель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98" y="2404806"/>
            <a:ext cx="4695238" cy="2714286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676525" y="2600771"/>
            <a:ext cx="1403350" cy="677863"/>
          </a:xfrm>
          <a:prstGeom prst="rect">
            <a:avLst/>
          </a:prstGeom>
          <a:solidFill>
            <a:srgbClr val="F9E383">
              <a:alpha val="0"/>
            </a:srgbClr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340">
            <a:off x="2867025" y="3062288"/>
            <a:ext cx="2873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2689225" y="4332288"/>
            <a:ext cx="1390650" cy="674687"/>
          </a:xfrm>
          <a:prstGeom prst="rect">
            <a:avLst/>
          </a:prstGeom>
          <a:solidFill>
            <a:srgbClr val="F9E383">
              <a:alpha val="0"/>
            </a:srgbClr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4164013" y="4332288"/>
            <a:ext cx="1493837" cy="674687"/>
          </a:xfrm>
          <a:prstGeom prst="rect">
            <a:avLst/>
          </a:prstGeom>
          <a:solidFill>
            <a:srgbClr val="F9E383">
              <a:alpha val="0"/>
            </a:srgbClr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429000"/>
            <a:ext cx="9144000" cy="1954212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12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7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3" y="1196975"/>
            <a:ext cx="8639175" cy="5307013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911975" cy="1081088"/>
          </a:xfrm>
        </p:spPr>
        <p:txBody>
          <a:bodyPr/>
          <a:lstStyle/>
          <a:p>
            <a:r>
              <a:rPr lang="ru-RU" altLang="ru-RU" dirty="0" err="1" smtClean="0"/>
              <a:t>Дашборд</a:t>
            </a:r>
            <a:r>
              <a:rPr lang="ru-RU" altLang="ru-RU" dirty="0" smtClean="0"/>
              <a:t>. Наглядное представление показателей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9CA08B-5027-4CA3-A77B-F63F456D80C9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4268788" y="4005263"/>
            <a:ext cx="0" cy="2160587"/>
          </a:xfrm>
          <a:prstGeom prst="line">
            <a:avLst/>
          </a:prstGeom>
          <a:solidFill>
            <a:srgbClr val="F9E383">
              <a:alpha val="50000"/>
            </a:srgbClr>
          </a:solidFill>
          <a:ln w="3175" cap="flat" cmpd="sng" algn="ctr">
            <a:solidFill>
              <a:schemeClr val="bg2">
                <a:lumMod val="50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23" name="Прямая со стрелкой 22"/>
          <p:cNvCxnSpPr>
            <a:cxnSpLocks noChangeShapeType="1"/>
          </p:cNvCxnSpPr>
          <p:nvPr/>
        </p:nvCxnSpPr>
        <p:spPr bwMode="auto">
          <a:xfrm rot="5400000">
            <a:off x="1785938" y="1500188"/>
            <a:ext cx="214312" cy="214312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</p:spPr>
      </p:cxnSp>
      <p:sp>
        <p:nvSpPr>
          <p:cNvPr id="25" name="TextBox 24"/>
          <p:cNvSpPr txBox="1"/>
          <p:nvPr/>
        </p:nvSpPr>
        <p:spPr>
          <a:xfrm>
            <a:off x="1663700" y="1235075"/>
            <a:ext cx="968375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это виджет</a:t>
            </a:r>
          </a:p>
        </p:txBody>
      </p:sp>
      <p:cxnSp>
        <p:nvCxnSpPr>
          <p:cNvPr id="26" name="Прямая со стрелкой 25"/>
          <p:cNvCxnSpPr>
            <a:cxnSpLocks noChangeShapeType="1"/>
          </p:cNvCxnSpPr>
          <p:nvPr/>
        </p:nvCxnSpPr>
        <p:spPr bwMode="auto">
          <a:xfrm rot="16200000" flipV="1">
            <a:off x="2071688" y="4071938"/>
            <a:ext cx="214312" cy="214312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</p:spPr>
      </p:cxnSp>
      <p:sp>
        <p:nvSpPr>
          <p:cNvPr id="27" name="TextBox 26"/>
          <p:cNvSpPr txBox="1"/>
          <p:nvPr/>
        </p:nvSpPr>
        <p:spPr>
          <a:xfrm>
            <a:off x="1643063" y="4286250"/>
            <a:ext cx="14906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это расшифровка</a:t>
            </a:r>
          </a:p>
          <a:p>
            <a:pPr algn="ctr">
              <a:defRPr/>
            </a:pP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виджета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98133" y="1744980"/>
            <a:ext cx="2807419" cy="850404"/>
          </a:xfrm>
          <a:prstGeom prst="rect">
            <a:avLst/>
          </a:prstGeom>
          <a:solidFill>
            <a:srgbClr val="F9E383">
              <a:alpha val="0"/>
            </a:srgbClr>
          </a:solidFill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168290" y="2650604"/>
            <a:ext cx="2807419" cy="850404"/>
          </a:xfrm>
          <a:prstGeom prst="rect">
            <a:avLst/>
          </a:prstGeom>
          <a:solidFill>
            <a:srgbClr val="F9E383">
              <a:alpha val="0"/>
            </a:srgbClr>
          </a:solidFill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013053" y="1744980"/>
            <a:ext cx="2807419" cy="850404"/>
          </a:xfrm>
          <a:prstGeom prst="rect">
            <a:avLst/>
          </a:prstGeom>
          <a:solidFill>
            <a:srgbClr val="F9E383">
              <a:alpha val="0"/>
            </a:srgbClr>
          </a:solidFill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" grpId="0" animBg="1"/>
      <p:bldP spid="2" grpId="1" animBg="1"/>
      <p:bldP spid="11" grpId="0" animBg="1"/>
      <p:bldP spid="11" grpId="1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775" y="1592263"/>
            <a:ext cx="3486150" cy="13509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5111750" y="188913"/>
            <a:ext cx="3467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ru-RU" sz="1800"/>
          </a:p>
        </p:txBody>
      </p:sp>
      <p:sp>
        <p:nvSpPr>
          <p:cNvPr id="9220" name="Заголовок 3"/>
          <p:cNvSpPr>
            <a:spLocks noGrp="1"/>
          </p:cNvSpPr>
          <p:nvPr>
            <p:ph type="title"/>
          </p:nvPr>
        </p:nvSpPr>
        <p:spPr>
          <a:xfrm>
            <a:off x="1882775" y="188913"/>
            <a:ext cx="6696075" cy="1081087"/>
          </a:xfrm>
        </p:spPr>
        <p:txBody>
          <a:bodyPr/>
          <a:lstStyle/>
          <a:p>
            <a:r>
              <a:rPr lang="ru-RU" altLang="ru-RU" dirty="0" smtClean="0"/>
              <a:t>Что показывает ВИДЖЕТ?</a:t>
            </a:r>
          </a:p>
        </p:txBody>
      </p:sp>
      <p:sp>
        <p:nvSpPr>
          <p:cNvPr id="82" name="Выноска 2 (с границей) 81"/>
          <p:cNvSpPr/>
          <p:nvPr/>
        </p:nvSpPr>
        <p:spPr>
          <a:xfrm>
            <a:off x="6197600" y="1027113"/>
            <a:ext cx="936625" cy="36036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59501"/>
              <a:gd name="adj6" fmla="val -70903"/>
            </a:avLst>
          </a:prstGeom>
          <a:solidFill>
            <a:srgbClr val="F9F7D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prstClr val="black"/>
                </a:solidFill>
                <a:latin typeface="Calibri"/>
                <a:cs typeface="+mn-cs"/>
              </a:rPr>
              <a:t>Прошлый период</a:t>
            </a:r>
          </a:p>
        </p:txBody>
      </p:sp>
      <p:sp>
        <p:nvSpPr>
          <p:cNvPr id="83" name="Выноска 2 (с границей) 82"/>
          <p:cNvSpPr/>
          <p:nvPr/>
        </p:nvSpPr>
        <p:spPr>
          <a:xfrm>
            <a:off x="5614988" y="3006725"/>
            <a:ext cx="935037" cy="46831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1457"/>
              <a:gd name="adj6" fmla="val -10932"/>
            </a:avLst>
          </a:prstGeom>
          <a:solidFill>
            <a:srgbClr val="F9F7D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prstClr val="black"/>
                </a:solidFill>
                <a:latin typeface="Calibri"/>
                <a:cs typeface="+mn-cs"/>
              </a:rPr>
              <a:t>Целевой показатель (план)</a:t>
            </a:r>
          </a:p>
        </p:txBody>
      </p:sp>
      <p:sp>
        <p:nvSpPr>
          <p:cNvPr id="84" name="Выноска 2 (с границей) 83"/>
          <p:cNvSpPr/>
          <p:nvPr/>
        </p:nvSpPr>
        <p:spPr>
          <a:xfrm>
            <a:off x="6543675" y="1538288"/>
            <a:ext cx="1008063" cy="64928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8913"/>
              <a:gd name="adj6" fmla="val -46534"/>
            </a:avLst>
          </a:prstGeom>
          <a:solidFill>
            <a:srgbClr val="F9F7D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prstClr val="black"/>
                </a:solidFill>
                <a:latin typeface="Calibri"/>
                <a:cs typeface="+mn-cs"/>
              </a:rPr>
              <a:t>% и сумма отклонения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prstClr val="black"/>
                </a:solidFill>
                <a:latin typeface="Calibri"/>
                <a:cs typeface="+mn-cs"/>
              </a:rPr>
              <a:t>от текущего значения</a:t>
            </a:r>
          </a:p>
        </p:txBody>
      </p:sp>
      <p:sp>
        <p:nvSpPr>
          <p:cNvPr id="85" name="Выноска 2 (с границей) 84"/>
          <p:cNvSpPr/>
          <p:nvPr/>
        </p:nvSpPr>
        <p:spPr>
          <a:xfrm>
            <a:off x="6761163" y="2403475"/>
            <a:ext cx="1008062" cy="6477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6388"/>
              <a:gd name="adj6" fmla="val -68328"/>
            </a:avLst>
          </a:prstGeom>
          <a:solidFill>
            <a:srgbClr val="F9F7D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prstClr val="black"/>
                </a:solidFill>
                <a:latin typeface="Calibri"/>
                <a:cs typeface="+mn-cs"/>
              </a:rPr>
              <a:t>% и сумма отклонения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prstClr val="black"/>
                </a:solidFill>
                <a:latin typeface="Calibri"/>
                <a:cs typeface="+mn-cs"/>
              </a:rPr>
              <a:t>от целевого значения</a:t>
            </a:r>
          </a:p>
        </p:txBody>
      </p:sp>
      <p:sp>
        <p:nvSpPr>
          <p:cNvPr id="86" name="Выноска 2 (с границей) 85"/>
          <p:cNvSpPr/>
          <p:nvPr/>
        </p:nvSpPr>
        <p:spPr>
          <a:xfrm>
            <a:off x="1322388" y="1970088"/>
            <a:ext cx="1079500" cy="290512"/>
          </a:xfrm>
          <a:prstGeom prst="accentCallout2">
            <a:avLst>
              <a:gd name="adj1" fmla="val 27929"/>
              <a:gd name="adj2" fmla="val 105471"/>
              <a:gd name="adj3" fmla="val 27929"/>
              <a:gd name="adj4" fmla="val 114208"/>
              <a:gd name="adj5" fmla="val 99178"/>
              <a:gd name="adj6" fmla="val 137358"/>
            </a:avLst>
          </a:prstGeom>
          <a:solidFill>
            <a:srgbClr val="F9F7D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prstClr val="black"/>
                </a:solidFill>
                <a:latin typeface="Calibri"/>
                <a:cs typeface="+mn-cs"/>
              </a:rPr>
              <a:t>Пиктограмма</a:t>
            </a:r>
          </a:p>
        </p:txBody>
      </p:sp>
      <p:sp>
        <p:nvSpPr>
          <p:cNvPr id="87" name="Выноска 2 (с границей) 86"/>
          <p:cNvSpPr/>
          <p:nvPr/>
        </p:nvSpPr>
        <p:spPr>
          <a:xfrm>
            <a:off x="1763713" y="1182688"/>
            <a:ext cx="1079500" cy="358775"/>
          </a:xfrm>
          <a:prstGeom prst="accentCallout2">
            <a:avLst>
              <a:gd name="adj1" fmla="val 27929"/>
              <a:gd name="adj2" fmla="val 105471"/>
              <a:gd name="adj3" fmla="val 27929"/>
              <a:gd name="adj4" fmla="val 114208"/>
              <a:gd name="adj5" fmla="val 135239"/>
              <a:gd name="adj6" fmla="val 145924"/>
            </a:avLst>
          </a:prstGeom>
          <a:solidFill>
            <a:srgbClr val="F9F7D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prstClr val="black"/>
                </a:solidFill>
                <a:latin typeface="Calibri"/>
                <a:cs typeface="+mn-cs"/>
              </a:rPr>
              <a:t>Название показателя</a:t>
            </a:r>
          </a:p>
        </p:txBody>
      </p:sp>
      <p:sp>
        <p:nvSpPr>
          <p:cNvPr id="88" name="Выноска 2 (с границей) 87"/>
          <p:cNvSpPr/>
          <p:nvPr/>
        </p:nvSpPr>
        <p:spPr>
          <a:xfrm>
            <a:off x="2468563" y="3008313"/>
            <a:ext cx="1079500" cy="468312"/>
          </a:xfrm>
          <a:prstGeom prst="accentCallout2">
            <a:avLst>
              <a:gd name="adj1" fmla="val 27929"/>
              <a:gd name="adj2" fmla="val 105471"/>
              <a:gd name="adj3" fmla="val 27929"/>
              <a:gd name="adj4" fmla="val 114208"/>
              <a:gd name="adj5" fmla="val -132217"/>
              <a:gd name="adj6" fmla="val 145539"/>
            </a:avLst>
          </a:prstGeom>
          <a:solidFill>
            <a:srgbClr val="F9F7D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prstClr val="black"/>
                </a:solidFill>
                <a:latin typeface="Calibri"/>
                <a:cs typeface="+mn-cs"/>
              </a:rPr>
              <a:t>Значение текущего периода</a:t>
            </a:r>
          </a:p>
        </p:txBody>
      </p:sp>
      <p:sp>
        <p:nvSpPr>
          <p:cNvPr id="108" name="Выноска 2 (с границей) 107"/>
          <p:cNvSpPr/>
          <p:nvPr/>
        </p:nvSpPr>
        <p:spPr>
          <a:xfrm>
            <a:off x="3522663" y="908050"/>
            <a:ext cx="1050925" cy="45243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1223"/>
              <a:gd name="adj6" fmla="val -18954"/>
            </a:avLst>
          </a:prstGeom>
          <a:solidFill>
            <a:srgbClr val="F9F7D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prstClr val="black"/>
                </a:solidFill>
                <a:latin typeface="Calibri"/>
                <a:cs typeface="+mn-cs"/>
              </a:rPr>
              <a:t>Цвет названия от состояния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3978275" y="1319213"/>
            <a:ext cx="144463" cy="14446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3757613" y="1319213"/>
            <a:ext cx="144462" cy="144462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4189413" y="1319213"/>
            <a:ext cx="144462" cy="1444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3811">
            <a:off x="3738563" y="1665288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Скругленный прямоугольник 28"/>
          <p:cNvSpPr>
            <a:spLocks noChangeArrowheads="1"/>
          </p:cNvSpPr>
          <p:nvPr/>
        </p:nvSpPr>
        <p:spPr bwMode="auto">
          <a:xfrm>
            <a:off x="3635375" y="1925638"/>
            <a:ext cx="969963" cy="382587"/>
          </a:xfrm>
          <a:prstGeom prst="roundRect">
            <a:avLst>
              <a:gd name="adj" fmla="val 16667"/>
            </a:avLst>
          </a:prstGeom>
          <a:solidFill>
            <a:srgbClr val="F9E383">
              <a:alpha val="0"/>
            </a:srgbClr>
          </a:solidFill>
          <a:ln w="190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159" name="Скругленный прямоугольник 158"/>
          <p:cNvSpPr>
            <a:spLocks noChangeArrowheads="1"/>
          </p:cNvSpPr>
          <p:nvPr/>
        </p:nvSpPr>
        <p:spPr bwMode="auto">
          <a:xfrm>
            <a:off x="5364163" y="1809750"/>
            <a:ext cx="844550" cy="382588"/>
          </a:xfrm>
          <a:prstGeom prst="roundRect">
            <a:avLst>
              <a:gd name="adj" fmla="val 16667"/>
            </a:avLst>
          </a:prstGeom>
          <a:solidFill>
            <a:srgbClr val="F9E383">
              <a:alpha val="0"/>
            </a:srgbClr>
          </a:solidFill>
          <a:ln w="190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160" name="Скругленный прямоугольник 159"/>
          <p:cNvSpPr>
            <a:spLocks noChangeArrowheads="1"/>
          </p:cNvSpPr>
          <p:nvPr/>
        </p:nvSpPr>
        <p:spPr bwMode="auto">
          <a:xfrm>
            <a:off x="5364163" y="2411413"/>
            <a:ext cx="844550" cy="382587"/>
          </a:xfrm>
          <a:prstGeom prst="roundRect">
            <a:avLst>
              <a:gd name="adj" fmla="val 16667"/>
            </a:avLst>
          </a:prstGeom>
          <a:solidFill>
            <a:srgbClr val="F9E383">
              <a:alpha val="0"/>
            </a:srgbClr>
          </a:solidFill>
          <a:ln w="190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475" y="3573016"/>
            <a:ext cx="6480175" cy="3062287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6" name="Выноска 2 (с границей) 55"/>
          <p:cNvSpPr/>
          <p:nvPr/>
        </p:nvSpPr>
        <p:spPr>
          <a:xfrm>
            <a:off x="68263" y="5516563"/>
            <a:ext cx="1079500" cy="252412"/>
          </a:xfrm>
          <a:prstGeom prst="accentCallout2">
            <a:avLst>
              <a:gd name="adj1" fmla="val 27929"/>
              <a:gd name="adj2" fmla="val 105471"/>
              <a:gd name="adj3" fmla="val 27929"/>
              <a:gd name="adj4" fmla="val 114208"/>
              <a:gd name="adj5" fmla="val 142137"/>
              <a:gd name="adj6" fmla="val 233635"/>
            </a:avLst>
          </a:prstGeom>
          <a:solidFill>
            <a:srgbClr val="F9F7D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Тревожно!</a:t>
            </a:r>
          </a:p>
        </p:txBody>
      </p:sp>
      <p:sp>
        <p:nvSpPr>
          <p:cNvPr id="58" name="Овал 57"/>
          <p:cNvSpPr/>
          <p:nvPr/>
        </p:nvSpPr>
        <p:spPr>
          <a:xfrm>
            <a:off x="2501900" y="5872163"/>
            <a:ext cx="220663" cy="215900"/>
          </a:xfrm>
          <a:prstGeom prst="ellipse">
            <a:avLst/>
          </a:prstGeom>
          <a:solidFill>
            <a:srgbClr val="4F81BD">
              <a:alpha val="0"/>
            </a:srgbClr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2906713" y="5872163"/>
            <a:ext cx="220662" cy="215900"/>
          </a:xfrm>
          <a:prstGeom prst="ellipse">
            <a:avLst/>
          </a:prstGeom>
          <a:solidFill>
            <a:srgbClr val="4F81BD">
              <a:alpha val="0"/>
            </a:srgbClr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60" name="Выноска 2 (с границей) 59"/>
          <p:cNvSpPr/>
          <p:nvPr/>
        </p:nvSpPr>
        <p:spPr>
          <a:xfrm>
            <a:off x="68263" y="4797425"/>
            <a:ext cx="1079500" cy="252413"/>
          </a:xfrm>
          <a:prstGeom prst="accentCallout2">
            <a:avLst>
              <a:gd name="adj1" fmla="val 27929"/>
              <a:gd name="adj2" fmla="val 105471"/>
              <a:gd name="adj3" fmla="val 27929"/>
              <a:gd name="adj4" fmla="val 114208"/>
              <a:gd name="adj5" fmla="val 132973"/>
              <a:gd name="adj6" fmla="val 233821"/>
            </a:avLst>
          </a:prstGeom>
          <a:solidFill>
            <a:srgbClr val="F9F7D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srgbClr val="FF0000"/>
                </a:solidFill>
                <a:latin typeface="Calibri"/>
                <a:cs typeface="+mn-cs"/>
              </a:rPr>
              <a:t>Плохо!</a:t>
            </a:r>
          </a:p>
        </p:txBody>
      </p:sp>
      <p:sp>
        <p:nvSpPr>
          <p:cNvPr id="61" name="Выноска 2 (с границей) 60"/>
          <p:cNvSpPr/>
          <p:nvPr/>
        </p:nvSpPr>
        <p:spPr>
          <a:xfrm>
            <a:off x="61913" y="4175125"/>
            <a:ext cx="1079500" cy="252413"/>
          </a:xfrm>
          <a:prstGeom prst="accentCallout2">
            <a:avLst>
              <a:gd name="adj1" fmla="val 27929"/>
              <a:gd name="adj2" fmla="val 105471"/>
              <a:gd name="adj3" fmla="val 27929"/>
              <a:gd name="adj4" fmla="val 114208"/>
              <a:gd name="adj5" fmla="val 84113"/>
              <a:gd name="adj6" fmla="val 238506"/>
            </a:avLst>
          </a:prstGeom>
          <a:solidFill>
            <a:srgbClr val="F9F7D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srgbClr val="00B050"/>
                </a:solidFill>
                <a:latin typeface="Calibri"/>
                <a:cs typeface="+mn-cs"/>
              </a:rPr>
              <a:t>Отлично!</a:t>
            </a:r>
          </a:p>
        </p:txBody>
      </p:sp>
      <p:sp>
        <p:nvSpPr>
          <p:cNvPr id="62" name="Овал 61"/>
          <p:cNvSpPr/>
          <p:nvPr/>
        </p:nvSpPr>
        <p:spPr>
          <a:xfrm>
            <a:off x="2506663" y="5138738"/>
            <a:ext cx="222250" cy="215900"/>
          </a:xfrm>
          <a:prstGeom prst="ellipse">
            <a:avLst/>
          </a:prstGeom>
          <a:solidFill>
            <a:srgbClr val="4F81BD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514600" y="4381500"/>
            <a:ext cx="220663" cy="215900"/>
          </a:xfrm>
          <a:prstGeom prst="ellipse">
            <a:avLst/>
          </a:prstGeom>
          <a:solidFill>
            <a:srgbClr val="4F81BD">
              <a:alpha val="0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2921000" y="4200525"/>
            <a:ext cx="220663" cy="215900"/>
          </a:xfrm>
          <a:prstGeom prst="ellipse">
            <a:avLst/>
          </a:prstGeom>
          <a:solidFill>
            <a:srgbClr val="4F81BD">
              <a:alpha val="0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2921000" y="4933950"/>
            <a:ext cx="220663" cy="215900"/>
          </a:xfrm>
          <a:prstGeom prst="ellipse">
            <a:avLst/>
          </a:prstGeom>
          <a:solidFill>
            <a:srgbClr val="4F81BD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57" name="Выноска 2 (с границей) 56"/>
          <p:cNvSpPr/>
          <p:nvPr/>
        </p:nvSpPr>
        <p:spPr>
          <a:xfrm>
            <a:off x="6184900" y="3217863"/>
            <a:ext cx="1079500" cy="25241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09504"/>
              <a:gd name="adj6" fmla="val -285129"/>
            </a:avLst>
          </a:prstGeom>
          <a:solidFill>
            <a:srgbClr val="F9F7D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Не изменилось</a:t>
            </a:r>
          </a:p>
        </p:txBody>
      </p:sp>
      <p:sp>
        <p:nvSpPr>
          <p:cNvPr id="64" name="Выноска 2 (с границей) 63"/>
          <p:cNvSpPr/>
          <p:nvPr/>
        </p:nvSpPr>
        <p:spPr>
          <a:xfrm>
            <a:off x="4821238" y="3217863"/>
            <a:ext cx="935037" cy="25241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33158"/>
              <a:gd name="adj6" fmla="val -180432"/>
            </a:avLst>
          </a:prstGeom>
          <a:solidFill>
            <a:srgbClr val="F9F7D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srgbClr val="FF0000"/>
                </a:solidFill>
                <a:latin typeface="Calibri"/>
                <a:cs typeface="+mn-cs"/>
              </a:rPr>
              <a:t>Ухудшилось</a:t>
            </a:r>
          </a:p>
        </p:txBody>
      </p:sp>
      <p:sp>
        <p:nvSpPr>
          <p:cNvPr id="65" name="Выноска 2 (с границей) 64"/>
          <p:cNvSpPr/>
          <p:nvPr/>
        </p:nvSpPr>
        <p:spPr>
          <a:xfrm>
            <a:off x="3522663" y="3217863"/>
            <a:ext cx="936625" cy="252412"/>
          </a:xfrm>
          <a:prstGeom prst="accentCallout2">
            <a:avLst>
              <a:gd name="adj1" fmla="val 43250"/>
              <a:gd name="adj2" fmla="val -5273"/>
              <a:gd name="adj3" fmla="val 49034"/>
              <a:gd name="adj4" fmla="val -18094"/>
              <a:gd name="adj5" fmla="val 431924"/>
              <a:gd name="adj6" fmla="val -41267"/>
            </a:avLst>
          </a:prstGeom>
          <a:solidFill>
            <a:srgbClr val="F9F7D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srgbClr val="00B050"/>
                </a:solidFill>
                <a:latin typeface="Calibri"/>
                <a:cs typeface="+mn-cs"/>
              </a:rPr>
              <a:t>Улучшилось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405" y="3141663"/>
            <a:ext cx="4319587" cy="2955925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8092" y="3141663"/>
            <a:ext cx="4392613" cy="2959100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1ACD26-2D61-4C7F-9EA5-8317917245F9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2136775"/>
            <a:ext cx="180022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3517900" y="2906713"/>
            <a:ext cx="539750" cy="0"/>
          </a:xfrm>
          <a:prstGeom prst="line">
            <a:avLst/>
          </a:prstGeom>
          <a:noFill/>
          <a:ln w="38100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3519488" y="2708275"/>
            <a:ext cx="501650" cy="0"/>
          </a:xfrm>
          <a:prstGeom prst="line">
            <a:avLst/>
          </a:prstGeom>
          <a:noFill/>
          <a:ln w="38100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3519488" y="2511425"/>
            <a:ext cx="936625" cy="0"/>
          </a:xfrm>
          <a:prstGeom prst="line">
            <a:avLst/>
          </a:prstGeom>
          <a:noFill/>
          <a:ln w="38100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715221"/>
            <a:ext cx="9144000" cy="2378075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2809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00156 -0.08264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108" grpId="0" animBg="1"/>
      <p:bldP spid="109" grpId="0" animBg="1"/>
      <p:bldP spid="110" grpId="0" animBg="1"/>
      <p:bldP spid="141" grpId="0" animBg="1"/>
      <p:bldP spid="29" grpId="0" animBg="1"/>
      <p:bldP spid="29" grpId="2" animBg="1"/>
      <p:bldP spid="159" grpId="0" animBg="1"/>
      <p:bldP spid="159" grpId="1" animBg="1"/>
      <p:bldP spid="160" grpId="0" animBg="1"/>
      <p:bldP spid="160" grpId="1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6" grpId="0" animBg="1"/>
      <p:bldP spid="67" grpId="0" animBg="1"/>
      <p:bldP spid="57" grpId="0" animBg="1"/>
      <p:bldP spid="64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25538"/>
            <a:ext cx="9144000" cy="2378075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5111750" y="188913"/>
            <a:ext cx="3467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ru-RU" sz="1800"/>
          </a:p>
        </p:txBody>
      </p:sp>
      <p:sp>
        <p:nvSpPr>
          <p:cNvPr id="10244" name="Заголовок 3"/>
          <p:cNvSpPr>
            <a:spLocks noGrp="1"/>
          </p:cNvSpPr>
          <p:nvPr>
            <p:ph type="title"/>
          </p:nvPr>
        </p:nvSpPr>
        <p:spPr>
          <a:xfrm>
            <a:off x="1882775" y="188913"/>
            <a:ext cx="6696075" cy="1081087"/>
          </a:xfrm>
        </p:spPr>
        <p:txBody>
          <a:bodyPr/>
          <a:lstStyle/>
          <a:p>
            <a:r>
              <a:rPr lang="ru-RU" altLang="ru-RU" smtClean="0"/>
              <a:t>Расшифровка до учетного документа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0" y="3644900"/>
            <a:ext cx="8983663" cy="29527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C2EE37-14C8-4277-ABD4-A183E0872A47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3811">
            <a:off x="4749800" y="3062288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низ 4"/>
          <p:cNvSpPr>
            <a:spLocks noChangeArrowheads="1"/>
          </p:cNvSpPr>
          <p:nvPr/>
        </p:nvSpPr>
        <p:spPr bwMode="auto">
          <a:xfrm>
            <a:off x="4533900" y="3400425"/>
            <a:ext cx="398463" cy="2444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4211638" y="6067425"/>
            <a:ext cx="2016125" cy="161925"/>
          </a:xfrm>
          <a:prstGeom prst="roundRect">
            <a:avLst>
              <a:gd name="adj" fmla="val 16667"/>
            </a:avLst>
          </a:prstGeom>
          <a:solidFill>
            <a:srgbClr val="F9E383">
              <a:alpha val="0"/>
            </a:srgbClr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cxnSp>
        <p:nvCxnSpPr>
          <p:cNvPr id="10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2538413" y="4724400"/>
            <a:ext cx="2105025" cy="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3811">
            <a:off x="5297488" y="6116638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0263" y="1628775"/>
            <a:ext cx="6864350" cy="3490913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0" name="Стрелка вниз 19"/>
          <p:cNvSpPr>
            <a:spLocks noChangeArrowheads="1"/>
          </p:cNvSpPr>
          <p:nvPr/>
        </p:nvSpPr>
        <p:spPr bwMode="auto">
          <a:xfrm rot="10800000">
            <a:off x="5219700" y="5373688"/>
            <a:ext cx="398463" cy="2444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790825" y="2060575"/>
            <a:ext cx="1116013" cy="1223963"/>
          </a:xfrm>
          <a:prstGeom prst="rect">
            <a:avLst/>
          </a:prstGeom>
          <a:solidFill>
            <a:srgbClr val="F9E383">
              <a:alpha val="0"/>
            </a:srgbClr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3811">
            <a:off x="3140075" y="2614613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1750" y="917575"/>
            <a:ext cx="5176838" cy="3363913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4" name="Стрелка вниз 23"/>
          <p:cNvSpPr>
            <a:spLocks noChangeArrowheads="1"/>
          </p:cNvSpPr>
          <p:nvPr/>
        </p:nvSpPr>
        <p:spPr bwMode="auto">
          <a:xfrm rot="-5400000">
            <a:off x="4733131" y="2191544"/>
            <a:ext cx="398463" cy="2444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0" grpId="0" animBg="1"/>
      <p:bldP spid="18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3" y="1196975"/>
            <a:ext cx="8639175" cy="5307013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911975" cy="1081088"/>
          </a:xfrm>
        </p:spPr>
        <p:txBody>
          <a:bodyPr/>
          <a:lstStyle/>
          <a:p>
            <a:r>
              <a:rPr lang="ru-RU" altLang="ru-RU" smtClean="0"/>
              <a:t>Дашборд. Что еще интересного?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F3225F-D6A9-4FFB-A452-212A53793D53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4268788" y="4076700"/>
            <a:ext cx="0" cy="1944688"/>
          </a:xfrm>
          <a:prstGeom prst="line">
            <a:avLst/>
          </a:prstGeom>
          <a:solidFill>
            <a:srgbClr val="F9E383">
              <a:alpha val="50000"/>
            </a:srgbClr>
          </a:solidFill>
          <a:ln w="3175" cap="flat" cmpd="sng" algn="ctr">
            <a:solidFill>
              <a:schemeClr val="bg2">
                <a:lumMod val="50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  <a:extLst/>
        </p:spPr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3811">
            <a:off x="588963" y="2109788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75" name="Прямая со стрелкой 16"/>
          <p:cNvCxnSpPr>
            <a:cxnSpLocks noChangeShapeType="1"/>
          </p:cNvCxnSpPr>
          <p:nvPr/>
        </p:nvCxnSpPr>
        <p:spPr bwMode="auto">
          <a:xfrm flipH="1">
            <a:off x="4643438" y="4365625"/>
            <a:ext cx="215900" cy="223838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6" name="TextBox 18"/>
          <p:cNvSpPr txBox="1">
            <a:spLocks noChangeArrowheads="1"/>
          </p:cNvSpPr>
          <p:nvPr/>
        </p:nvSpPr>
        <p:spPr bwMode="auto">
          <a:xfrm>
            <a:off x="4449763" y="4025900"/>
            <a:ext cx="1277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/>
              <a:t>Экстраполяция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492375"/>
            <a:ext cx="197961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3914775"/>
            <a:ext cx="2828925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73" name="Прямая со стрелкой 10"/>
          <p:cNvCxnSpPr>
            <a:cxnSpLocks noChangeShapeType="1"/>
          </p:cNvCxnSpPr>
          <p:nvPr/>
        </p:nvCxnSpPr>
        <p:spPr bwMode="auto">
          <a:xfrm flipV="1">
            <a:off x="7380288" y="4732338"/>
            <a:ext cx="0" cy="373062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6291263" y="5157788"/>
            <a:ext cx="24574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/>
              <a:t>Представление в виде таблицы</a:t>
            </a:r>
          </a:p>
          <a:p>
            <a:pPr>
              <a:defRPr/>
            </a:pPr>
            <a:endParaRPr lang="ru-RU" sz="1200" dirty="0"/>
          </a:p>
          <a:p>
            <a:pPr>
              <a:defRPr/>
            </a:pPr>
            <a:r>
              <a:rPr lang="ru-RU" sz="1200" b="1" u="sng" dirty="0"/>
              <a:t>Доступен вид: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Гистограмма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Круговая диаграмма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Таблица</a:t>
            </a:r>
          </a:p>
        </p:txBody>
      </p:sp>
      <p:cxnSp>
        <p:nvCxnSpPr>
          <p:cNvPr id="18" name="Прямая со стрелкой 16"/>
          <p:cNvCxnSpPr>
            <a:cxnSpLocks noChangeShapeType="1"/>
          </p:cNvCxnSpPr>
          <p:nvPr/>
        </p:nvCxnSpPr>
        <p:spPr bwMode="auto">
          <a:xfrm flipH="1">
            <a:off x="1763713" y="3141663"/>
            <a:ext cx="215900" cy="223837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12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911975" cy="1081088"/>
          </a:xfrm>
        </p:spPr>
        <p:txBody>
          <a:bodyPr/>
          <a:lstStyle/>
          <a:p>
            <a:r>
              <a:rPr lang="ru-RU" altLang="ru-RU" smtClean="0"/>
              <a:t>Расшифровка структуры показателя по аналитикам</a:t>
            </a:r>
          </a:p>
        </p:txBody>
      </p:sp>
      <p:sp>
        <p:nvSpPr>
          <p:cNvPr id="10243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535BFF-D2D5-4544-85F6-B890FBA10193}" type="slidenum">
              <a:rPr lang="ru-RU" altLang="ru-RU" sz="1000" smtClean="0">
                <a:solidFill>
                  <a:srgbClr val="D20000"/>
                </a:solidFill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7</a:t>
            </a:fld>
            <a:endParaRPr lang="ru-RU" altLang="ru-RU" sz="1000" smtClean="0">
              <a:solidFill>
                <a:srgbClr val="D20000"/>
              </a:solidFill>
            </a:endParaRPr>
          </a:p>
        </p:txBody>
      </p:sp>
      <p:grpSp>
        <p:nvGrpSpPr>
          <p:cNvPr id="12292" name="Группа 41"/>
          <p:cNvGrpSpPr>
            <a:grpSpLocks/>
          </p:cNvGrpSpPr>
          <p:nvPr/>
        </p:nvGrpSpPr>
        <p:grpSpPr bwMode="auto">
          <a:xfrm>
            <a:off x="179388" y="1077913"/>
            <a:ext cx="8820150" cy="5375275"/>
            <a:chOff x="0" y="764704"/>
            <a:chExt cx="9144000" cy="5660904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64704"/>
              <a:ext cx="9144000" cy="5660904"/>
            </a:xfrm>
            <a:prstGeom prst="rect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outerShdw blurRad="254000" dist="50800" dir="5400000" algn="ctr" rotWithShape="0">
                <a:srgbClr val="000000">
                  <a:alpha val="43137"/>
                </a:srgbClr>
              </a:outerShdw>
            </a:effectLst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60259" y="2924742"/>
              <a:ext cx="2555909" cy="213998"/>
            </a:xfrm>
            <a:prstGeom prst="rect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</p:pic>
      </p:grpSp>
      <p:sp>
        <p:nvSpPr>
          <p:cNvPr id="45" name="Скругленный прямоугольник 44"/>
          <p:cNvSpPr/>
          <p:nvPr/>
        </p:nvSpPr>
        <p:spPr>
          <a:xfrm>
            <a:off x="4600575" y="2266950"/>
            <a:ext cx="3211513" cy="73025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268538" y="3500438"/>
            <a:ext cx="1727200" cy="151288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3635375" y="2997200"/>
            <a:ext cx="1008063" cy="5984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олилиния 47"/>
          <p:cNvSpPr/>
          <p:nvPr/>
        </p:nvSpPr>
        <p:spPr>
          <a:xfrm rot="-180000">
            <a:off x="646113" y="5060950"/>
            <a:ext cx="2725737" cy="1308100"/>
          </a:xfrm>
          <a:custGeom>
            <a:avLst/>
            <a:gdLst>
              <a:gd name="connsiteX0" fmla="*/ 0 w 2242686"/>
              <a:gd name="connsiteY0" fmla="*/ 866273 h 981776"/>
              <a:gd name="connsiteX1" fmla="*/ 510139 w 2242686"/>
              <a:gd name="connsiteY1" fmla="*/ 0 h 981776"/>
              <a:gd name="connsiteX2" fmla="*/ 1944303 w 2242686"/>
              <a:gd name="connsiteY2" fmla="*/ 308008 h 981776"/>
              <a:gd name="connsiteX3" fmla="*/ 2242686 w 2242686"/>
              <a:gd name="connsiteY3" fmla="*/ 981776 h 981776"/>
              <a:gd name="connsiteX4" fmla="*/ 0 w 2242686"/>
              <a:gd name="connsiteY4" fmla="*/ 866273 h 98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686" h="981776">
                <a:moveTo>
                  <a:pt x="0" y="866273"/>
                </a:moveTo>
                <a:lnTo>
                  <a:pt x="510139" y="0"/>
                </a:lnTo>
                <a:lnTo>
                  <a:pt x="1944303" y="308008"/>
                </a:lnTo>
                <a:lnTo>
                  <a:pt x="2242686" y="981776"/>
                </a:lnTo>
                <a:lnTo>
                  <a:pt x="0" y="86627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29000"/>
            </a:schemeClr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743726" y="3861048"/>
            <a:ext cx="74815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99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?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H="1" flipV="1">
            <a:off x="971550" y="2195513"/>
            <a:ext cx="3629025" cy="15398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395288" y="2124075"/>
            <a:ext cx="576262" cy="1428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78184" y="6524625"/>
            <a:ext cx="2425664" cy="261610"/>
          </a:xfrm>
          <a:prstGeom prst="rect">
            <a:avLst/>
          </a:prstGeom>
          <a:solidFill>
            <a:schemeClr val="accent3">
              <a:lumMod val="40000"/>
              <a:lumOff val="60000"/>
              <a:alpha val="43000"/>
            </a:schemeClr>
          </a:solidFill>
          <a:ln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00" b="1" dirty="0" smtClean="0"/>
              <a:t>Наши ожидания возврата долга</a:t>
            </a:r>
            <a:endParaRPr lang="ru-RU" sz="1100" b="1" dirty="0"/>
          </a:p>
        </p:txBody>
      </p:sp>
      <p:cxnSp>
        <p:nvCxnSpPr>
          <p:cNvPr id="53" name="Прямая со стрелкой 52"/>
          <p:cNvCxnSpPr/>
          <p:nvPr/>
        </p:nvCxnSpPr>
        <p:spPr>
          <a:xfrm flipV="1">
            <a:off x="1706563" y="6284913"/>
            <a:ext cx="73025" cy="215900"/>
          </a:xfrm>
          <a:prstGeom prst="straightConnector1">
            <a:avLst/>
          </a:prstGeom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284538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5111750" y="188913"/>
            <a:ext cx="3467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ru-RU" sz="1800"/>
          </a:p>
        </p:txBody>
      </p:sp>
      <p:sp>
        <p:nvSpPr>
          <p:cNvPr id="13315" name="Заголовок 3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696075" cy="1081088"/>
          </a:xfrm>
        </p:spPr>
        <p:txBody>
          <a:bodyPr/>
          <a:lstStyle/>
          <a:p>
            <a:r>
              <a:rPr lang="ru-RU" altLang="ru-RU" smtClean="0"/>
              <a:t>Поменяем кредитную политику по отношению  к покупателям ?  </a:t>
            </a:r>
          </a:p>
        </p:txBody>
      </p:sp>
      <p:sp>
        <p:nvSpPr>
          <p:cNvPr id="6149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427CAC-D7E8-4BC8-9011-E83D104C7408}" type="slidenum">
              <a:rPr lang="ru-RU" altLang="ru-RU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8</a:t>
            </a:fld>
            <a:endParaRPr lang="ru-RU" altLang="ru-RU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6443663" y="1127125"/>
            <a:ext cx="1441450" cy="1149350"/>
          </a:xfrm>
          <a:prstGeom prst="rect">
            <a:avLst/>
          </a:prstGeom>
          <a:solidFill>
            <a:srgbClr val="4F81BD">
              <a:alpha val="0"/>
            </a:srgbClr>
          </a:solidFill>
          <a:ln w="25400" cap="flat" cmpd="sng" algn="ctr">
            <a:solidFill>
              <a:sysClr val="windowText" lastClr="000000"/>
            </a:solidFill>
            <a:prstDash val="dashDot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13318" name="Прямая соединительная линия 126"/>
          <p:cNvCxnSpPr>
            <a:cxnSpLocks noChangeShapeType="1"/>
          </p:cNvCxnSpPr>
          <p:nvPr/>
        </p:nvCxnSpPr>
        <p:spPr bwMode="auto">
          <a:xfrm>
            <a:off x="1898650" y="1106488"/>
            <a:ext cx="0" cy="2663825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9" name="Прямая соединительная линия 127"/>
          <p:cNvCxnSpPr>
            <a:cxnSpLocks noChangeShapeType="1"/>
          </p:cNvCxnSpPr>
          <p:nvPr/>
        </p:nvCxnSpPr>
        <p:spPr bwMode="auto">
          <a:xfrm>
            <a:off x="3914775" y="1106488"/>
            <a:ext cx="0" cy="2663825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0" name="Прямая соединительная линия 128"/>
          <p:cNvCxnSpPr>
            <a:cxnSpLocks noChangeShapeType="1"/>
          </p:cNvCxnSpPr>
          <p:nvPr/>
        </p:nvCxnSpPr>
        <p:spPr bwMode="auto">
          <a:xfrm>
            <a:off x="6003925" y="1098550"/>
            <a:ext cx="0" cy="2663825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1" name="Прямая соединительная линия 129"/>
          <p:cNvCxnSpPr>
            <a:cxnSpLocks noChangeShapeType="1"/>
          </p:cNvCxnSpPr>
          <p:nvPr/>
        </p:nvCxnSpPr>
        <p:spPr bwMode="auto">
          <a:xfrm>
            <a:off x="1395413" y="1106488"/>
            <a:ext cx="4606925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Прямая соединительная линия 130"/>
          <p:cNvCxnSpPr>
            <a:cxnSpLocks noChangeShapeType="1"/>
          </p:cNvCxnSpPr>
          <p:nvPr/>
        </p:nvCxnSpPr>
        <p:spPr bwMode="auto">
          <a:xfrm>
            <a:off x="1395413" y="2185988"/>
            <a:ext cx="4606925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3" name="Прямая соединительная линия 131"/>
          <p:cNvCxnSpPr>
            <a:cxnSpLocks noChangeShapeType="1"/>
          </p:cNvCxnSpPr>
          <p:nvPr/>
        </p:nvCxnSpPr>
        <p:spPr bwMode="auto">
          <a:xfrm>
            <a:off x="1395413" y="3338513"/>
            <a:ext cx="4606925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" name="TextBox 132"/>
          <p:cNvSpPr txBox="1"/>
          <p:nvPr/>
        </p:nvSpPr>
        <p:spPr>
          <a:xfrm>
            <a:off x="2660650" y="3779838"/>
            <a:ext cx="161492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Calibri"/>
                <a:cs typeface="+mn-cs"/>
              </a:rPr>
              <a:t>Степень риска</a:t>
            </a:r>
            <a:endParaRPr lang="ru-RU" sz="18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4" name="TextBox 133"/>
          <p:cNvSpPr txBox="1"/>
          <p:nvPr/>
        </p:nvSpPr>
        <p:spPr>
          <a:xfrm rot="16200000">
            <a:off x="1222375" y="2673350"/>
            <a:ext cx="8763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  <a:latin typeface="Calibri"/>
                <a:cs typeface="+mn-cs"/>
              </a:rPr>
              <a:t>Низкая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4359275" y="3368675"/>
            <a:ext cx="100681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prstClr val="black"/>
                </a:solidFill>
                <a:latin typeface="Calibri"/>
                <a:cs typeface="+mn-cs"/>
              </a:rPr>
              <a:t>Высокая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6" name="TextBox 135"/>
          <p:cNvSpPr txBox="1"/>
          <p:nvPr/>
        </p:nvSpPr>
        <p:spPr>
          <a:xfrm rot="16200000">
            <a:off x="1148556" y="1491457"/>
            <a:ext cx="10064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  <a:latin typeface="Calibri"/>
                <a:cs typeface="+mn-cs"/>
              </a:rPr>
              <a:t>Высокая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2446338" y="3368675"/>
            <a:ext cx="87536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FF0000"/>
                </a:solidFill>
                <a:latin typeface="Calibri"/>
                <a:cs typeface="+mn-cs"/>
              </a:rPr>
              <a:t>Низкая</a:t>
            </a:r>
            <a:endParaRPr lang="ru-RU" sz="18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138" name="TextBox 137"/>
          <p:cNvSpPr txBox="1"/>
          <p:nvPr/>
        </p:nvSpPr>
        <p:spPr>
          <a:xfrm rot="16200000">
            <a:off x="517914" y="1981478"/>
            <a:ext cx="136447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Calibri"/>
                <a:cs typeface="+mn-cs"/>
              </a:rPr>
              <a:t>Значимость</a:t>
            </a:r>
            <a:endParaRPr lang="ru-RU" sz="18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13330" name="Прямая соединительная линия 138"/>
          <p:cNvCxnSpPr>
            <a:cxnSpLocks noChangeShapeType="1"/>
          </p:cNvCxnSpPr>
          <p:nvPr/>
        </p:nvCxnSpPr>
        <p:spPr bwMode="auto">
          <a:xfrm>
            <a:off x="1908175" y="3767138"/>
            <a:ext cx="4103688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1" name="Прямая соединительная линия 139"/>
          <p:cNvCxnSpPr>
            <a:cxnSpLocks noChangeShapeType="1"/>
          </p:cNvCxnSpPr>
          <p:nvPr/>
        </p:nvCxnSpPr>
        <p:spPr bwMode="auto">
          <a:xfrm>
            <a:off x="1395413" y="1106488"/>
            <a:ext cx="0" cy="2232025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1" name="Прямоугольник 140"/>
          <p:cNvSpPr/>
          <p:nvPr/>
        </p:nvSpPr>
        <p:spPr>
          <a:xfrm>
            <a:off x="2906713" y="1674813"/>
            <a:ext cx="720725" cy="360362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>
                <a:solidFill>
                  <a:prstClr val="black"/>
                </a:solidFill>
                <a:latin typeface="Calibri"/>
                <a:cs typeface="+mn-cs"/>
              </a:rPr>
              <a:t>П</a:t>
            </a:r>
          </a:p>
        </p:txBody>
      </p:sp>
      <p:sp>
        <p:nvSpPr>
          <p:cNvPr id="142" name="Прямоугольник 141"/>
          <p:cNvSpPr/>
          <p:nvPr/>
        </p:nvSpPr>
        <p:spPr>
          <a:xfrm>
            <a:off x="2187575" y="1674813"/>
            <a:ext cx="719138" cy="360362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>
                <a:solidFill>
                  <a:prstClr val="black"/>
                </a:solidFill>
                <a:latin typeface="Calibri"/>
                <a:cs typeface="+mn-cs"/>
              </a:rPr>
              <a:t>А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3143250" y="2322513"/>
            <a:ext cx="476250" cy="360362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>
                <a:solidFill>
                  <a:prstClr val="black"/>
                </a:solidFill>
                <a:latin typeface="Calibri"/>
                <a:cs typeface="+mn-cs"/>
              </a:rPr>
              <a:t>П</a:t>
            </a:r>
          </a:p>
        </p:txBody>
      </p:sp>
      <p:sp>
        <p:nvSpPr>
          <p:cNvPr id="144" name="Прямоугольник 143"/>
          <p:cNvSpPr/>
          <p:nvPr/>
        </p:nvSpPr>
        <p:spPr>
          <a:xfrm>
            <a:off x="2187575" y="2322513"/>
            <a:ext cx="955675" cy="360362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>
                <a:solidFill>
                  <a:prstClr val="black"/>
                </a:solidFill>
                <a:latin typeface="Calibri"/>
                <a:cs typeface="+mn-cs"/>
              </a:rPr>
              <a:t>А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4814888" y="2322513"/>
            <a:ext cx="900112" cy="360362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>
                <a:solidFill>
                  <a:prstClr val="black"/>
                </a:solidFill>
                <a:latin typeface="Calibri"/>
                <a:cs typeface="+mn-cs"/>
              </a:rPr>
              <a:t>П</a:t>
            </a:r>
          </a:p>
        </p:txBody>
      </p:sp>
      <p:sp>
        <p:nvSpPr>
          <p:cNvPr id="146" name="Прямоугольник 145"/>
          <p:cNvSpPr/>
          <p:nvPr/>
        </p:nvSpPr>
        <p:spPr>
          <a:xfrm>
            <a:off x="4273550" y="2322513"/>
            <a:ext cx="541338" cy="360362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>
                <a:solidFill>
                  <a:prstClr val="black"/>
                </a:solidFill>
                <a:latin typeface="Calibri"/>
                <a:cs typeface="+mn-cs"/>
              </a:rPr>
              <a:t>А</a:t>
            </a:r>
          </a:p>
        </p:txBody>
      </p:sp>
      <p:sp>
        <p:nvSpPr>
          <p:cNvPr id="147" name="Прямоугольник 146"/>
          <p:cNvSpPr/>
          <p:nvPr/>
        </p:nvSpPr>
        <p:spPr>
          <a:xfrm>
            <a:off x="4645025" y="1674813"/>
            <a:ext cx="1079500" cy="360362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>
                <a:solidFill>
                  <a:prstClr val="black"/>
                </a:solidFill>
                <a:latin typeface="Calibri"/>
                <a:cs typeface="+mn-cs"/>
              </a:rPr>
              <a:t>П</a:t>
            </a:r>
          </a:p>
        </p:txBody>
      </p:sp>
      <p:sp>
        <p:nvSpPr>
          <p:cNvPr id="148" name="Прямоугольник 147"/>
          <p:cNvSpPr/>
          <p:nvPr/>
        </p:nvSpPr>
        <p:spPr>
          <a:xfrm>
            <a:off x="4286250" y="1674813"/>
            <a:ext cx="360363" cy="360362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>
                <a:solidFill>
                  <a:prstClr val="black"/>
                </a:solidFill>
                <a:latin typeface="Calibri"/>
                <a:cs typeface="+mn-cs"/>
              </a:rPr>
              <a:t>А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6616700" y="1292225"/>
            <a:ext cx="1079500" cy="36036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latin typeface="Calibri"/>
                <a:cs typeface="+mn-cs"/>
              </a:rPr>
              <a:t>Аванс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6616700" y="1720850"/>
            <a:ext cx="1079500" cy="360363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latin typeface="Calibri"/>
                <a:cs typeface="+mn-cs"/>
              </a:rPr>
              <a:t>Постоплата</a:t>
            </a:r>
            <a:endParaRPr lang="ru-RU" sz="1400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3342" name="Рисунок 1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420938"/>
            <a:ext cx="163671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Стрелка влево 151"/>
          <p:cNvSpPr/>
          <p:nvPr/>
        </p:nvSpPr>
        <p:spPr>
          <a:xfrm>
            <a:off x="2906713" y="1700213"/>
            <a:ext cx="252412" cy="334962"/>
          </a:xfrm>
          <a:prstGeom prst="leftArrow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3" name="Стрелка влево 152"/>
          <p:cNvSpPr/>
          <p:nvPr/>
        </p:nvSpPr>
        <p:spPr>
          <a:xfrm rot="10800000">
            <a:off x="2654300" y="1700213"/>
            <a:ext cx="252413" cy="334962"/>
          </a:xfrm>
          <a:prstGeom prst="leftArrow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4" name="Стрелка влево 153"/>
          <p:cNvSpPr/>
          <p:nvPr/>
        </p:nvSpPr>
        <p:spPr>
          <a:xfrm>
            <a:off x="3143250" y="2328863"/>
            <a:ext cx="185738" cy="334962"/>
          </a:xfrm>
          <a:prstGeom prst="leftArrow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5" name="Стрелка влево 154"/>
          <p:cNvSpPr/>
          <p:nvPr/>
        </p:nvSpPr>
        <p:spPr>
          <a:xfrm>
            <a:off x="4822825" y="2322513"/>
            <a:ext cx="360363" cy="334962"/>
          </a:xfrm>
          <a:prstGeom prst="leftArrow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6" name="Стрелка влево 155"/>
          <p:cNvSpPr/>
          <p:nvPr/>
        </p:nvSpPr>
        <p:spPr>
          <a:xfrm rot="10800000">
            <a:off x="4635500" y="2322513"/>
            <a:ext cx="179388" cy="334962"/>
          </a:xfrm>
          <a:prstGeom prst="leftArrow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7" name="Стрелка влево 156"/>
          <p:cNvSpPr/>
          <p:nvPr/>
        </p:nvSpPr>
        <p:spPr>
          <a:xfrm>
            <a:off x="4651375" y="1690688"/>
            <a:ext cx="442913" cy="334962"/>
          </a:xfrm>
          <a:prstGeom prst="leftArrow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2105025" y="2824163"/>
            <a:ext cx="17573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Calibri"/>
                <a:cs typeface="+mn-cs"/>
              </a:rPr>
              <a:t>Аванс </a:t>
            </a:r>
            <a:r>
              <a:rPr lang="en-US" sz="1200" b="1" dirty="0">
                <a:solidFill>
                  <a:prstClr val="black"/>
                </a:solidFill>
                <a:latin typeface="Calibri"/>
                <a:cs typeface="+mn-cs"/>
              </a:rPr>
              <a:t>7</a:t>
            </a:r>
            <a:r>
              <a:rPr lang="ru-RU" sz="1200" b="1" dirty="0">
                <a:solidFill>
                  <a:prstClr val="black"/>
                </a:solidFill>
                <a:latin typeface="Calibri"/>
                <a:cs typeface="+mn-cs"/>
              </a:rPr>
              <a:t>0%</a:t>
            </a:r>
            <a:r>
              <a:rPr lang="en-US" sz="12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alibri"/>
                <a:cs typeface="+mn-cs"/>
              </a:rPr>
              <a:t>или 100%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>
                <a:solidFill>
                  <a:prstClr val="black"/>
                </a:solidFill>
                <a:latin typeface="Calibri"/>
                <a:cs typeface="+mn-cs"/>
              </a:rPr>
              <a:t>Постоплата</a:t>
            </a:r>
            <a:r>
              <a:rPr lang="ru-RU" sz="12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Calibri"/>
                <a:cs typeface="+mn-cs"/>
              </a:rPr>
              <a:t>3</a:t>
            </a:r>
            <a:r>
              <a:rPr lang="ru-RU" sz="1200" b="1" dirty="0">
                <a:solidFill>
                  <a:prstClr val="black"/>
                </a:solidFill>
                <a:latin typeface="Calibri"/>
                <a:cs typeface="+mn-cs"/>
              </a:rPr>
              <a:t>0% или 0%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4254500" y="2824163"/>
            <a:ext cx="12461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Calibri"/>
                <a:cs typeface="+mn-cs"/>
              </a:rPr>
              <a:t>Аванс </a:t>
            </a:r>
            <a:r>
              <a:rPr lang="en-US" sz="1200" b="1" dirty="0">
                <a:solidFill>
                  <a:prstClr val="black"/>
                </a:solidFill>
                <a:latin typeface="Calibri"/>
                <a:cs typeface="+mn-cs"/>
              </a:rPr>
              <a:t>40</a:t>
            </a:r>
            <a:r>
              <a:rPr lang="ru-RU" sz="1200" b="1" dirty="0">
                <a:solidFill>
                  <a:prstClr val="black"/>
                </a:solidFill>
                <a:latin typeface="Calibri"/>
                <a:cs typeface="+mn-cs"/>
              </a:rPr>
              <a:t>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>
                <a:solidFill>
                  <a:prstClr val="black"/>
                </a:solidFill>
                <a:latin typeface="Calibri"/>
                <a:cs typeface="+mn-cs"/>
              </a:rPr>
              <a:t>Постоплата</a:t>
            </a:r>
            <a:r>
              <a:rPr lang="ru-RU" sz="12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Calibri"/>
                <a:cs typeface="+mn-cs"/>
              </a:rPr>
              <a:t>6</a:t>
            </a:r>
            <a:r>
              <a:rPr lang="ru-RU" sz="1200" b="1" dirty="0">
                <a:solidFill>
                  <a:prstClr val="black"/>
                </a:solidFill>
                <a:latin typeface="Calibri"/>
                <a:cs typeface="+mn-cs"/>
              </a:rPr>
              <a:t>0%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2362200" y="1117600"/>
            <a:ext cx="12461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Calibri"/>
                <a:cs typeface="+mn-cs"/>
              </a:rPr>
              <a:t>Аванс 50%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>
                <a:solidFill>
                  <a:prstClr val="black"/>
                </a:solidFill>
                <a:latin typeface="Calibri"/>
                <a:cs typeface="+mn-cs"/>
              </a:rPr>
              <a:t>Постоплата</a:t>
            </a:r>
            <a:r>
              <a:rPr lang="ru-RU" sz="1200" b="1" dirty="0">
                <a:solidFill>
                  <a:prstClr val="black"/>
                </a:solidFill>
                <a:latin typeface="Calibri"/>
                <a:cs typeface="+mn-cs"/>
              </a:rPr>
              <a:t> 50%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4321175" y="1117600"/>
            <a:ext cx="12461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Calibri"/>
                <a:cs typeface="+mn-cs"/>
              </a:rPr>
              <a:t>Аванс 20%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>
                <a:solidFill>
                  <a:prstClr val="black"/>
                </a:solidFill>
                <a:latin typeface="Calibri"/>
                <a:cs typeface="+mn-cs"/>
              </a:rPr>
              <a:t>Постоплата</a:t>
            </a:r>
            <a:r>
              <a:rPr lang="ru-RU" sz="1200" b="1" dirty="0">
                <a:solidFill>
                  <a:prstClr val="black"/>
                </a:solidFill>
                <a:latin typeface="Calibri"/>
                <a:cs typeface="+mn-cs"/>
              </a:rPr>
              <a:t> 80%</a:t>
            </a:r>
          </a:p>
        </p:txBody>
      </p:sp>
      <p:pic>
        <p:nvPicPr>
          <p:cNvPr id="162" name="Рисунок 1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" y="4316413"/>
            <a:ext cx="4608513" cy="2101850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63" name="Рисунок 1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188" y="4316413"/>
            <a:ext cx="4464050" cy="2078037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64" name="TextBox 163"/>
          <p:cNvSpPr txBox="1"/>
          <p:nvPr/>
        </p:nvSpPr>
        <p:spPr>
          <a:xfrm>
            <a:off x="250825" y="6369050"/>
            <a:ext cx="3646488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  <a:latin typeface="Calibri"/>
                <a:cs typeface="+mn-cs"/>
              </a:rPr>
              <a:t>Классы контрагентов от задолженности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5489575" y="6378575"/>
            <a:ext cx="296703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  <a:latin typeface="Calibri"/>
                <a:cs typeface="+mn-cs"/>
              </a:rPr>
              <a:t>Условия расчетов по договорам</a:t>
            </a: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3929063" y="2205038"/>
            <a:ext cx="2047875" cy="1108075"/>
          </a:xfrm>
          <a:prstGeom prst="rect">
            <a:avLst/>
          </a:prstGeom>
          <a:solidFill>
            <a:srgbClr val="F9E383">
              <a:alpha val="85097"/>
            </a:srgbClr>
          </a:solidFill>
          <a:ln w="3175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47" name="Стрелка влево 46"/>
          <p:cNvSpPr/>
          <p:nvPr/>
        </p:nvSpPr>
        <p:spPr>
          <a:xfrm rot="10800000">
            <a:off x="2886075" y="2328863"/>
            <a:ext cx="252413" cy="334962"/>
          </a:xfrm>
          <a:prstGeom prst="leftArrow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3929063" y="1123950"/>
            <a:ext cx="2047875" cy="1036638"/>
          </a:xfrm>
          <a:prstGeom prst="rect">
            <a:avLst/>
          </a:prstGeom>
          <a:solidFill>
            <a:srgbClr val="F9E383">
              <a:alpha val="85097"/>
            </a:srgbClr>
          </a:solidFill>
          <a:ln w="3175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cxnSp>
        <p:nvCxnSpPr>
          <p:cNvPr id="50" name="Прямая со стрелкой 49"/>
          <p:cNvCxnSpPr>
            <a:cxnSpLocks noChangeShapeType="1"/>
          </p:cNvCxnSpPr>
          <p:nvPr/>
        </p:nvCxnSpPr>
        <p:spPr bwMode="auto">
          <a:xfrm flipV="1">
            <a:off x="2214563" y="2497138"/>
            <a:ext cx="352425" cy="0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8" y="1192213"/>
            <a:ext cx="8720137" cy="5291137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851275" y="2411413"/>
            <a:ext cx="4105275" cy="399573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985125" y="2411413"/>
            <a:ext cx="792163" cy="399573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3850" y="2411413"/>
            <a:ext cx="3492500" cy="399573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37D396-33AF-4C39-A5C2-17C02DA5549E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  <p:sp>
        <p:nvSpPr>
          <p:cNvPr id="15" name="Выноска 2 (с границей) 14"/>
          <p:cNvSpPr/>
          <p:nvPr/>
        </p:nvSpPr>
        <p:spPr>
          <a:xfrm>
            <a:off x="1979613" y="1357313"/>
            <a:ext cx="936625" cy="360362"/>
          </a:xfrm>
          <a:prstGeom prst="accentCallout2">
            <a:avLst>
              <a:gd name="adj1" fmla="val 43802"/>
              <a:gd name="adj2" fmla="val 104453"/>
              <a:gd name="adj3" fmla="val 43803"/>
              <a:gd name="adj4" fmla="val 114208"/>
              <a:gd name="adj5" fmla="val 180564"/>
              <a:gd name="adj6" fmla="val 117136"/>
            </a:avLst>
          </a:prstGeom>
          <a:solidFill>
            <a:srgbClr val="F9F7DF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Состояние / Динамика</a:t>
            </a:r>
          </a:p>
        </p:txBody>
      </p:sp>
      <p:sp>
        <p:nvSpPr>
          <p:cNvPr id="14344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BSC</a:t>
            </a:r>
            <a:r>
              <a:rPr lang="ru-RU" altLang="ru-RU" smtClean="0"/>
              <a:t>. «Счетные карты»</a:t>
            </a:r>
          </a:p>
        </p:txBody>
      </p:sp>
      <p:sp>
        <p:nvSpPr>
          <p:cNvPr id="22" name="Выноска 2 (с границей) 21"/>
          <p:cNvSpPr/>
          <p:nvPr/>
        </p:nvSpPr>
        <p:spPr>
          <a:xfrm>
            <a:off x="5867400" y="1390650"/>
            <a:ext cx="1008063" cy="360363"/>
          </a:xfrm>
          <a:prstGeom prst="accentCallout2">
            <a:avLst>
              <a:gd name="adj1" fmla="val 64967"/>
              <a:gd name="adj2" fmla="val -5075"/>
              <a:gd name="adj3" fmla="val 64967"/>
              <a:gd name="adj4" fmla="val -13345"/>
              <a:gd name="adj5" fmla="val 172627"/>
              <a:gd name="adj6" fmla="val -27863"/>
            </a:avLst>
          </a:prstGeom>
          <a:solidFill>
            <a:srgbClr val="F9F7DF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err="1">
                <a:solidFill>
                  <a:schemeClr val="tx1"/>
                </a:solidFill>
              </a:rPr>
              <a:t>Различныеотклонения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3" name="Выноска 2 (с границей) 22"/>
          <p:cNvSpPr/>
          <p:nvPr/>
        </p:nvSpPr>
        <p:spPr>
          <a:xfrm>
            <a:off x="7361238" y="1371600"/>
            <a:ext cx="1079500" cy="360363"/>
          </a:xfrm>
          <a:prstGeom prst="accentCallout2">
            <a:avLst>
              <a:gd name="adj1" fmla="val 70258"/>
              <a:gd name="adj2" fmla="val 103581"/>
              <a:gd name="adj3" fmla="val 70257"/>
              <a:gd name="adj4" fmla="val 112507"/>
              <a:gd name="adj5" fmla="val 175273"/>
              <a:gd name="adj6" fmla="val 107628"/>
            </a:avLst>
          </a:prstGeom>
          <a:solidFill>
            <a:srgbClr val="F9F7DF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Выполнение плана</a:t>
            </a:r>
          </a:p>
        </p:txBody>
      </p:sp>
      <p:cxnSp>
        <p:nvCxnSpPr>
          <p:cNvPr id="10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2278063" y="2012950"/>
            <a:ext cx="790575" cy="0"/>
          </a:xfrm>
          <a:prstGeom prst="line">
            <a:avLst/>
          </a:prstGeom>
          <a:noFill/>
          <a:ln w="12700" algn="ctr">
            <a:solidFill>
              <a:srgbClr val="F6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Прямая соединительная линия 23"/>
          <p:cNvCxnSpPr>
            <a:cxnSpLocks noChangeShapeType="1"/>
          </p:cNvCxnSpPr>
          <p:nvPr/>
        </p:nvCxnSpPr>
        <p:spPr bwMode="auto">
          <a:xfrm>
            <a:off x="3851275" y="2016125"/>
            <a:ext cx="3960813" cy="0"/>
          </a:xfrm>
          <a:prstGeom prst="line">
            <a:avLst/>
          </a:prstGeom>
          <a:noFill/>
          <a:ln w="12700" algn="ctr">
            <a:solidFill>
              <a:srgbClr val="F6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7985125" y="2006600"/>
            <a:ext cx="539750" cy="0"/>
          </a:xfrm>
          <a:prstGeom prst="line">
            <a:avLst/>
          </a:prstGeom>
          <a:noFill/>
          <a:ln w="12700" algn="ctr">
            <a:solidFill>
              <a:srgbClr val="F6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Выноска 2 (с границей) 26"/>
          <p:cNvSpPr/>
          <p:nvPr/>
        </p:nvSpPr>
        <p:spPr>
          <a:xfrm>
            <a:off x="369888" y="6569075"/>
            <a:ext cx="1079500" cy="217488"/>
          </a:xfrm>
          <a:prstGeom prst="accentCallout2">
            <a:avLst>
              <a:gd name="adj1" fmla="val 43802"/>
              <a:gd name="adj2" fmla="val -4118"/>
              <a:gd name="adj3" fmla="val 43802"/>
              <a:gd name="adj4" fmla="val -23558"/>
              <a:gd name="adj5" fmla="val -1366256"/>
              <a:gd name="adj6" fmla="val -26104"/>
            </a:avLst>
          </a:prstGeom>
          <a:solidFill>
            <a:srgbClr val="F9F7DF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Финансовые</a:t>
            </a:r>
          </a:p>
        </p:txBody>
      </p:sp>
      <p:cxnSp>
        <p:nvCxnSpPr>
          <p:cNvPr id="30" name="Прямая соединительная линия 29"/>
          <p:cNvCxnSpPr>
            <a:cxnSpLocks noChangeShapeType="1"/>
          </p:cNvCxnSpPr>
          <p:nvPr/>
        </p:nvCxnSpPr>
        <p:spPr bwMode="auto">
          <a:xfrm>
            <a:off x="88900" y="3621088"/>
            <a:ext cx="1736725" cy="0"/>
          </a:xfrm>
          <a:prstGeom prst="line">
            <a:avLst/>
          </a:prstGeom>
          <a:noFill/>
          <a:ln w="3175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Прямая соединительная линия 31"/>
          <p:cNvCxnSpPr>
            <a:cxnSpLocks noChangeShapeType="1"/>
          </p:cNvCxnSpPr>
          <p:nvPr/>
        </p:nvCxnSpPr>
        <p:spPr bwMode="auto">
          <a:xfrm>
            <a:off x="98425" y="4537075"/>
            <a:ext cx="1665288" cy="0"/>
          </a:xfrm>
          <a:prstGeom prst="line">
            <a:avLst/>
          </a:prstGeom>
          <a:noFill/>
          <a:ln w="3175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Выноска 2 (с границей) 34"/>
          <p:cNvSpPr/>
          <p:nvPr/>
        </p:nvSpPr>
        <p:spPr>
          <a:xfrm>
            <a:off x="2519363" y="6564313"/>
            <a:ext cx="1260475" cy="215900"/>
          </a:xfrm>
          <a:prstGeom prst="accentCallout2">
            <a:avLst>
              <a:gd name="adj1" fmla="val 43802"/>
              <a:gd name="adj2" fmla="val -4118"/>
              <a:gd name="adj3" fmla="val 43802"/>
              <a:gd name="adj4" fmla="val -23558"/>
              <a:gd name="adj5" fmla="val -1745492"/>
              <a:gd name="adj6" fmla="val -23080"/>
            </a:avLst>
          </a:prstGeom>
          <a:solidFill>
            <a:srgbClr val="F9F7D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Не финансовые</a:t>
            </a:r>
          </a:p>
        </p:txBody>
      </p:sp>
      <p:cxnSp>
        <p:nvCxnSpPr>
          <p:cNvPr id="36" name="Прямая соединительная линия 35"/>
          <p:cNvCxnSpPr>
            <a:cxnSpLocks noChangeShapeType="1"/>
          </p:cNvCxnSpPr>
          <p:nvPr/>
        </p:nvCxnSpPr>
        <p:spPr bwMode="auto">
          <a:xfrm>
            <a:off x="611188" y="2800350"/>
            <a:ext cx="1617662" cy="0"/>
          </a:xfrm>
          <a:prstGeom prst="line">
            <a:avLst/>
          </a:prstGeom>
          <a:noFill/>
          <a:ln w="9525" algn="ctr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Прямая соединительная линия 36"/>
          <p:cNvCxnSpPr>
            <a:cxnSpLocks noChangeShapeType="1"/>
          </p:cNvCxnSpPr>
          <p:nvPr/>
        </p:nvCxnSpPr>
        <p:spPr bwMode="auto">
          <a:xfrm>
            <a:off x="611188" y="5770563"/>
            <a:ext cx="1612900" cy="0"/>
          </a:xfrm>
          <a:prstGeom prst="line">
            <a:avLst/>
          </a:prstGeom>
          <a:noFill/>
          <a:ln w="9525" algn="ctr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15" grpId="0" animBg="1"/>
      <p:bldP spid="22" grpId="0" animBg="1"/>
      <p:bldP spid="23" grpId="0" animBg="1"/>
      <p:bldP spid="27" grpId="0" animBg="1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|7.1|1.6|4.6|9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|17.5|1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13.7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2.4|0.9|27.2|3.9|16.7|5.5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8.5|19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9.3|18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7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5|18.8|14.2"/>
</p:tagLst>
</file>

<file path=ppt/theme/theme1.xml><?xml version="1.0" encoding="utf-8"?>
<a:theme xmlns:a="http://schemas.openxmlformats.org/drawingml/2006/main" name="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38528</TotalTime>
  <Words>2051</Words>
  <Application>Microsoft Office PowerPoint</Application>
  <PresentationFormat>Экран (4:3)</PresentationFormat>
  <Paragraphs>218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1409_Шаблон</vt:lpstr>
      <vt:lpstr>1_1409_Шаблон</vt:lpstr>
      <vt:lpstr>2_1409_Шаблон</vt:lpstr>
      <vt:lpstr>Презентация PowerPoint</vt:lpstr>
      <vt:lpstr>BSC: стратегическая карта целей, KPI, инициативы</vt:lpstr>
      <vt:lpstr>Дашборд. Наглядное представление показателей</vt:lpstr>
      <vt:lpstr>Что показывает ВИДЖЕТ?</vt:lpstr>
      <vt:lpstr>Расшифровка до учетного документа</vt:lpstr>
      <vt:lpstr>Дашборд. Что еще интересного?</vt:lpstr>
      <vt:lpstr>Расшифровка структуры показателя по аналитикам</vt:lpstr>
      <vt:lpstr>Поменяем кредитную политику по отношению  к покупателям ?  </vt:lpstr>
      <vt:lpstr>BSC. «Счетные карты»</vt:lpstr>
      <vt:lpstr>KPI. Адресное информирование ответственных</vt:lpstr>
      <vt:lpstr>Анализ ФХД</vt:lpstr>
      <vt:lpstr>Сравнительный анализ бюджетов. Сводная таблица</vt:lpstr>
      <vt:lpstr>Сравнительный анализ бюджетов</vt:lpstr>
      <vt:lpstr>Факторный анализ</vt:lpstr>
      <vt:lpstr>Еще примеры...  Показатели долговой нагрузки</vt:lpstr>
      <vt:lpstr>Еще примеры... Показатели ежедневного мониторинга</vt:lpstr>
      <vt:lpstr>Резюме</vt:lpstr>
      <vt:lpstr>Презентация PowerPoint</vt:lpstr>
    </vt:vector>
  </TitlesOfParts>
  <Company>1C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доклада</dc:title>
  <dc:creator>admin</dc:creator>
  <cp:lastModifiedBy>Митрохин Станислав</cp:lastModifiedBy>
  <cp:revision>1372</cp:revision>
  <cp:lastPrinted>2017-06-05T08:57:42Z</cp:lastPrinted>
  <dcterms:created xsi:type="dcterms:W3CDTF">2014-08-20T11:28:12Z</dcterms:created>
  <dcterms:modified xsi:type="dcterms:W3CDTF">2017-07-03T08:31:05Z</dcterms:modified>
</cp:coreProperties>
</file>