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02" r:id="rId2"/>
    <p:sldMasterId id="2147483737" r:id="rId3"/>
    <p:sldMasterId id="2147483801" r:id="rId4"/>
    <p:sldMasterId id="2147487207" r:id="rId5"/>
  </p:sldMasterIdLst>
  <p:notesMasterIdLst>
    <p:notesMasterId r:id="rId71"/>
  </p:notesMasterIdLst>
  <p:sldIdLst>
    <p:sldId id="472" r:id="rId6"/>
    <p:sldId id="534" r:id="rId7"/>
    <p:sldId id="535" r:id="rId8"/>
    <p:sldId id="536"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6" r:id="rId43"/>
    <p:sldId id="507" r:id="rId44"/>
    <p:sldId id="508" r:id="rId45"/>
    <p:sldId id="509" r:id="rId46"/>
    <p:sldId id="510" r:id="rId47"/>
    <p:sldId id="511" r:id="rId48"/>
    <p:sldId id="512" r:id="rId49"/>
    <p:sldId id="513" r:id="rId50"/>
    <p:sldId id="514" r:id="rId51"/>
    <p:sldId id="515" r:id="rId52"/>
    <p:sldId id="516" r:id="rId53"/>
    <p:sldId id="517" r:id="rId54"/>
    <p:sldId id="518" r:id="rId55"/>
    <p:sldId id="519" r:id="rId56"/>
    <p:sldId id="520" r:id="rId57"/>
    <p:sldId id="521" r:id="rId58"/>
    <p:sldId id="522" r:id="rId59"/>
    <p:sldId id="523" r:id="rId60"/>
    <p:sldId id="524" r:id="rId61"/>
    <p:sldId id="525" r:id="rId62"/>
    <p:sldId id="526" r:id="rId63"/>
    <p:sldId id="527" r:id="rId64"/>
    <p:sldId id="528" r:id="rId65"/>
    <p:sldId id="529" r:id="rId66"/>
    <p:sldId id="530" r:id="rId67"/>
    <p:sldId id="531" r:id="rId68"/>
    <p:sldId id="532" r:id="rId69"/>
    <p:sldId id="533" r:id="rId70"/>
  </p:sldIdLst>
  <p:sldSz cx="9144000" cy="5143500" type="screen16x9"/>
  <p:notesSz cx="6858000" cy="9144000"/>
  <p:defaultTextStyle>
    <a:defPPr>
      <a:defRPr lang="ru-RU"/>
    </a:defPPr>
    <a:lvl1pPr algn="l" rtl="0" eaLnBrk="0" fontAlgn="base" hangingPunct="0">
      <a:spcBef>
        <a:spcPct val="0"/>
      </a:spcBef>
      <a:spcAft>
        <a:spcPct val="0"/>
      </a:spcAft>
      <a:defRPr b="1"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b="1"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b="1"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b="1"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4A5B"/>
    <a:srgbClr val="C00000"/>
    <a:srgbClr val="E5F6FD"/>
    <a:srgbClr val="D20000"/>
    <a:srgbClr val="C7B299"/>
    <a:srgbClr val="3D7486"/>
    <a:srgbClr val="90D5E7"/>
    <a:srgbClr val="ED5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73341" autoAdjust="0"/>
  </p:normalViewPr>
  <p:slideViewPr>
    <p:cSldViewPr>
      <p:cViewPr>
        <p:scale>
          <a:sx n="100" d="100"/>
          <a:sy n="100" d="100"/>
        </p:scale>
        <p:origin x="-2082" y="-216"/>
      </p:cViewPr>
      <p:guideLst>
        <p:guide orient="horz" pos="1620"/>
        <p:guide pos="2880"/>
      </p:guideLst>
    </p:cSldViewPr>
  </p:slideViewPr>
  <p:outlineViewPr>
    <p:cViewPr>
      <p:scale>
        <a:sx n="33" d="100"/>
        <a:sy n="33" d="100"/>
      </p:scale>
      <p:origin x="0" y="323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b="0">
                <a:cs typeface="Arial" charset="0"/>
              </a:defRPr>
            </a:lvl1pPr>
          </a:lstStyle>
          <a:p>
            <a:pPr>
              <a:defRPr/>
            </a:pPr>
            <a:fld id="{236346A4-0FD4-4D43-A915-322681A8DCCA}" type="datetimeFigureOut">
              <a:rPr lang="ru-RU"/>
              <a:pPr>
                <a:defRPr/>
              </a:pPr>
              <a:t>06.12.2019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b="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C771523B-0BCE-4E75-9B70-3ACF584EBA59}" type="slidenum">
              <a:rPr lang="ru-RU" altLang="ru-RU"/>
              <a:pPr>
                <a:defRPr/>
              </a:pPr>
              <a:t>‹#›</a:t>
            </a:fld>
            <a:endParaRPr lang="ru-RU" altLang="ru-RU"/>
          </a:p>
        </p:txBody>
      </p:sp>
    </p:spTree>
    <p:extLst>
      <p:ext uri="{BB962C8B-B14F-4D97-AF65-F5344CB8AC3E}">
        <p14:creationId xmlns:p14="http://schemas.microsoft.com/office/powerpoint/2010/main" val="3562359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v8mnghelp://help/topics/v8config/v8cfgHelp/mdobject/id04b45cc8-19da-4fc2-ab25-fcf16e66f5ee/038b5c85-fb1c-4082-9c4c-e69f8928bf3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latin typeface="Times New Roman" pitchFamily="18" charset="0"/>
                <a:cs typeface="Arial" charset="0"/>
              </a:rPr>
              <a:t>Фирма работает с крупными заказами и выполняет дорогостоящие уникальные проекты. Процесс продаж длительный, существенную его часть занимают предпродажные мероприятия: участие в выставках, презентации, встреч.</a:t>
            </a:r>
            <a:r>
              <a:rPr lang="en-US" altLang="ru-RU" smtClean="0">
                <a:latin typeface="Times New Roman" pitchFamily="18" charset="0"/>
                <a:cs typeface="Arial" charset="0"/>
              </a:rPr>
              <a:t> </a:t>
            </a:r>
            <a:r>
              <a:rPr lang="ru-RU" altLang="ru-RU" smtClean="0">
                <a:latin typeface="Times New Roman" pitchFamily="18" charset="0"/>
                <a:cs typeface="Arial" charset="0"/>
              </a:rPr>
              <a:t>Необходимо быстро рассчитывать стоимость заказа по параметрам.  Важную роль играет постпродажная работа – работа обращениями и рекламациями клиентов.</a:t>
            </a:r>
          </a:p>
          <a:p>
            <a:endParaRPr lang="ru-RU" altLang="ru-RU" smtClean="0"/>
          </a:p>
        </p:txBody>
      </p:sp>
      <p:sp>
        <p:nvSpPr>
          <p:cNvPr id="1034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0B4C09D-2CE7-4A71-8DB5-6A52E0EC1D31}" type="slidenum">
              <a:rPr lang="ru-RU" altLang="ru-RU" b="0" smtClean="0"/>
              <a:pPr/>
              <a:t>3</a:t>
            </a:fld>
            <a:endParaRPr lang="ru-RU" altLang="ru-RU"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В определенный момент у заказчика возникает запрос на приобретение товара или оказание определенной услуги. То есть клиент готов всерьез говорить о покупке услуги или продукта. Для фиксации запроса клиента предусмотрена </a:t>
            </a:r>
            <a:r>
              <a:rPr lang="ru-RU" altLang="ru-RU" b="1" smtClean="0"/>
              <a:t>Сделка</a:t>
            </a:r>
            <a:r>
              <a:rPr lang="ru-RU" altLang="ru-RU" smtClean="0"/>
              <a:t>. До момента появления сделки мы ведем неформализованную предпродажную работу, а сделка – это та точка, после которой у нас уже есть определенный план – как сделать так, чтобы клиент купил у нас наш товар или услуги. Сделку можно создать из списка сделок, а можно на основании Взаимодействия (уже веденой цепочки взаимодействий)</a:t>
            </a:r>
          </a:p>
        </p:txBody>
      </p:sp>
      <p:sp>
        <p:nvSpPr>
          <p:cNvPr id="1126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34BA050D-0353-4614-ABC7-A227C103C3F7}" type="slidenum">
              <a:rPr lang="ru-RU" altLang="ru-RU" b="0" smtClean="0"/>
              <a:pPr/>
              <a:t>12</a:t>
            </a:fld>
            <a:endParaRPr lang="ru-RU" altLang="ru-RU"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Сделку можно создать на основании взаимодействия</a:t>
            </a:r>
            <a:r>
              <a:rPr lang="en-US" altLang="ru-RU" smtClean="0"/>
              <a:t> (</a:t>
            </a:r>
            <a:r>
              <a:rPr lang="ru-RU" altLang="ru-RU" smtClean="0"/>
              <a:t>в нашем случае мы так и сделаем чтобы сохранить всю историю взаимодействий)</a:t>
            </a:r>
          </a:p>
          <a:p>
            <a:endParaRPr lang="ru-RU" altLang="ru-RU" smtClean="0"/>
          </a:p>
        </p:txBody>
      </p:sp>
      <p:sp>
        <p:nvSpPr>
          <p:cNvPr id="1136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887917F-E5FC-4289-ACFC-FE654E60049B}" type="slidenum">
              <a:rPr lang="ru-RU" altLang="ru-RU" b="0" smtClean="0"/>
              <a:pPr/>
              <a:t>13</a:t>
            </a:fld>
            <a:endParaRPr lang="ru-RU" altLang="ru-RU"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При создании сделки можно  указать маркетинговое мероприятие которое «принесло» данную сделку</a:t>
            </a:r>
          </a:p>
          <a:p>
            <a:r>
              <a:rPr lang="ru-RU" altLang="ru-RU" smtClean="0"/>
              <a:t>Сначала выбрать рекламный канал, в нашем случае это выставки, потом выбрать конкретное мероприятие</a:t>
            </a:r>
          </a:p>
        </p:txBody>
      </p:sp>
      <p:sp>
        <p:nvSpPr>
          <p:cNvPr id="1146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4A33EC4-A7DF-433E-96C9-E5867724BD77}" type="slidenum">
              <a:rPr lang="ru-RU" altLang="ru-RU" b="0" smtClean="0"/>
              <a:pPr/>
              <a:t>14</a:t>
            </a:fld>
            <a:endParaRPr lang="ru-RU" altLang="ru-RU"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Если есть отработанный процесс работы с клиентом по сделке - мы можем занести этот процесс в 1С:</a:t>
            </a:r>
            <a:r>
              <a:rPr lang="en-US" altLang="ru-RU" smtClean="0"/>
              <a:t>ERP</a:t>
            </a:r>
            <a:r>
              <a:rPr lang="ru-RU" altLang="ru-RU" smtClean="0"/>
              <a:t>, назначить там ответственных лиц и сроки их работ, и дальше программа сама будет передавать задачи по сделке по специалистам (задача = этап сделки). В зависимости от типа сделки (</a:t>
            </a:r>
            <a:r>
              <a:rPr lang="en-US" altLang="ru-RU" smtClean="0"/>
              <a:t>Transaction kind)</a:t>
            </a:r>
            <a:r>
              <a:rPr lang="ru-RU" altLang="ru-RU" smtClean="0"/>
              <a:t> будет зависеть то, как будут организованы этапы по сделке. Можно не вводить этапы вообще, можно вводить этапы вручную, можно исполльзовать преднастроенные в </a:t>
            </a:r>
            <a:r>
              <a:rPr lang="en-US" altLang="ru-RU" smtClean="0"/>
              <a:t>1C</a:t>
            </a:r>
            <a:r>
              <a:rPr lang="ru-RU" altLang="ru-RU" smtClean="0"/>
              <a:t>:</a:t>
            </a:r>
            <a:r>
              <a:rPr lang="en-US" altLang="ru-RU" smtClean="0"/>
              <a:t>ERP </a:t>
            </a:r>
            <a:r>
              <a:rPr lang="ru-RU" altLang="ru-RU" smtClean="0"/>
              <a:t>этапы (</a:t>
            </a:r>
            <a:r>
              <a:rPr lang="en-US" altLang="ru-RU" smtClean="0"/>
              <a:t>transaction type = standard sale)</a:t>
            </a:r>
            <a:endParaRPr lang="ru-RU" altLang="ru-RU" smtClean="0"/>
          </a:p>
          <a:p>
            <a:endParaRPr lang="ru-RU" altLang="ru-RU" smtClean="0"/>
          </a:p>
        </p:txBody>
      </p:sp>
      <p:sp>
        <p:nvSpPr>
          <p:cNvPr id="1157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DFA072B0-31A6-48FD-A0B8-9DADB46B6446}" type="slidenum">
              <a:rPr lang="ru-RU" altLang="ru-RU" b="0" smtClean="0"/>
              <a:pPr/>
              <a:t>15</a:t>
            </a:fld>
            <a:endParaRPr lang="ru-RU" altLang="ru-RU"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transaction type = standard sale</a:t>
            </a:r>
          </a:p>
          <a:p>
            <a:r>
              <a:rPr lang="ru-RU" altLang="ru-RU" smtClean="0"/>
              <a:t>В данном случае этапы заполняются автоматически из предопределенного бизнес-процесса.</a:t>
            </a:r>
          </a:p>
          <a:p>
            <a:r>
              <a:rPr lang="ru-RU" altLang="ru-RU" smtClean="0"/>
              <a:t>В 1С:</a:t>
            </a:r>
            <a:r>
              <a:rPr lang="en-US" altLang="ru-RU" smtClean="0"/>
              <a:t>ERP </a:t>
            </a:r>
            <a:r>
              <a:rPr lang="ru-RU" altLang="ru-RU" smtClean="0"/>
              <a:t>прописан типовой бизнес-процесс сделки. В нем указаны последовательность действий и исполнители, а также объекты конфигурации, которые должны быть пользователем заполнены.</a:t>
            </a:r>
          </a:p>
          <a:p>
            <a:r>
              <a:rPr lang="ru-RU" altLang="ru-RU" smtClean="0"/>
              <a:t>Более того, задачи могут содержать в себе ссылки на необходимые документы. Так, например, если требуется, чтобы для этапа «Подготовка коммерческого предложения» был создан соответствующий документ программы, то задача не может быть завершена до тех пор, пока такой документ не будет создан в программе.</a:t>
            </a:r>
            <a:endParaRPr lang="en-US" altLang="ru-RU" smtClean="0"/>
          </a:p>
          <a:p>
            <a:r>
              <a:rPr lang="ru-RU" altLang="ru-RU" smtClean="0"/>
              <a:t>По ходу сделки исполнителям будут приходить задачи, которые нужно выполнить. </a:t>
            </a:r>
            <a:endParaRPr lang="en-US" altLang="ru-RU" smtClean="0"/>
          </a:p>
          <a:p>
            <a:endParaRPr lang="ru-RU" altLang="ru-RU" smtClean="0"/>
          </a:p>
        </p:txBody>
      </p:sp>
      <p:sp>
        <p:nvSpPr>
          <p:cNvPr id="1167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57F7ACE3-082D-4CB7-B695-5BDD7C5555FE}" type="slidenum">
              <a:rPr lang="ru-RU" altLang="ru-RU" b="0" smtClean="0"/>
              <a:pPr/>
              <a:t>16</a:t>
            </a:fld>
            <a:endParaRPr lang="ru-RU" altLang="ru-RU"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По ходу сделки исполнителям будут приходить задачи, которые нужно выполнить. </a:t>
            </a:r>
          </a:p>
          <a:p>
            <a:r>
              <a:rPr lang="ru-RU" altLang="ru-RU" dirty="0" smtClean="0"/>
              <a:t>Первая задача по маршруту бизнес-процесса – это отразить первичный контакт.</a:t>
            </a:r>
          </a:p>
          <a:p>
            <a:r>
              <a:rPr lang="ru-RU" altLang="ru-RU" dirty="0" smtClean="0"/>
              <a:t>В задаче описано, что нужно сделать. Тут же можно отразить результаты выполнения.</a:t>
            </a:r>
          </a:p>
          <a:p>
            <a:r>
              <a:rPr lang="ru-RU" altLang="ru-RU" dirty="0" smtClean="0"/>
              <a:t>Если в рамках задачи необходимо создать документ (например, коммерческое предложение), то система не даст закрыть задачу, пока этот документ не создан</a:t>
            </a:r>
            <a:r>
              <a:rPr lang="ru-RU" altLang="ru-RU" dirty="0" smtClean="0"/>
              <a:t>.</a:t>
            </a:r>
            <a:endParaRPr lang="ru-RU" altLang="ru-RU" dirty="0" smtClean="0"/>
          </a:p>
        </p:txBody>
      </p:sp>
      <p:sp>
        <p:nvSpPr>
          <p:cNvPr id="1177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2C37272-6B38-4291-A492-59449C57437E}" type="slidenum">
              <a:rPr lang="ru-RU" altLang="ru-RU" b="0" smtClean="0"/>
              <a:pPr/>
              <a:t>17</a:t>
            </a:fld>
            <a:endParaRPr lang="ru-RU" altLang="ru-RU"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Ход выполнения сделки можно контролировать с помощью преднастроенных отчетов системы</a:t>
            </a:r>
            <a:endParaRPr lang="en-US" altLang="ru-RU" smtClean="0"/>
          </a:p>
          <a:p>
            <a:endParaRPr lang="ru-RU" altLang="ru-RU" smtClean="0"/>
          </a:p>
        </p:txBody>
      </p:sp>
      <p:sp>
        <p:nvSpPr>
          <p:cNvPr id="1187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E38E83CB-72F4-4789-AD5C-D0EBF2331413}" type="slidenum">
              <a:rPr lang="ru-RU" altLang="ru-RU" b="0" smtClean="0"/>
              <a:pPr/>
              <a:t>18</a:t>
            </a:fld>
            <a:endParaRPr lang="ru-RU" altLang="ru-RU"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19812"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B6E2C09D-4D78-4521-8060-3233AA60D773}" type="slidenum">
              <a:rPr lang="ru-RU" altLang="ru-RU" sz="1200">
                <a:latin typeface="Times New Roman" pitchFamily="18" charset="0"/>
              </a:rPr>
              <a:pPr algn="r" eaLnBrk="1" hangingPunct="1"/>
              <a:t>20</a:t>
            </a:fld>
            <a:endParaRPr lang="ru-RU" altLang="ru-RU"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РАСЧЕТ ПРЕДВАРИТЕЛЬНОЙ СТОИМОСТИ ПРОЕКТА</a:t>
            </a:r>
          </a:p>
          <a:p>
            <a:r>
              <a:rPr lang="ru-RU" altLang="ru-RU" dirty="0" smtClean="0"/>
              <a:t>У нас фирма как раз производит сложные уникальные изделия</a:t>
            </a:r>
            <a:endParaRPr lang="en-US" altLang="ru-RU" dirty="0" smtClean="0"/>
          </a:p>
          <a:p>
            <a:endParaRPr lang="en-US" altLang="ru-RU" dirty="0" smtClean="0"/>
          </a:p>
          <a:p>
            <a:r>
              <a:rPr lang="ru-RU" altLang="ru-RU" b="1" dirty="0" smtClean="0">
                <a:latin typeface="Times New Roman" pitchFamily="18" charset="0"/>
                <a:cs typeface="Arial" charset="0"/>
              </a:rPr>
              <a:t>Суть задачи: </a:t>
            </a:r>
            <a:r>
              <a:rPr lang="ru-RU" altLang="ru-RU" dirty="0" smtClean="0">
                <a:latin typeface="Times New Roman" pitchFamily="18" charset="0"/>
                <a:cs typeface="Arial" charset="0"/>
              </a:rPr>
              <a:t>Расчет предварительной стоимости проекта актуален, когда точную стоимость на первоначальных этапах определить невозможно.</a:t>
            </a:r>
            <a:r>
              <a:rPr lang="ru-RU" altLang="ru-RU" b="1" dirty="0" smtClean="0">
                <a:latin typeface="Times New Roman" pitchFamily="18" charset="0"/>
                <a:cs typeface="Arial" charset="0"/>
              </a:rPr>
              <a:t> </a:t>
            </a:r>
            <a:r>
              <a:rPr lang="ru-RU" altLang="ru-RU" dirty="0" smtClean="0">
                <a:latin typeface="Times New Roman" pitchFamily="18" charset="0"/>
                <a:cs typeface="Arial" charset="0"/>
              </a:rPr>
              <a:t>Зачастую предварительный расчет стоимости сложных изделий – это длительный процесс. И чем быстрее мы выполним этот процесс, тем выше шансы, что клиент останется у нас. Будем тормозить – клиент уйдет к конкурентам.</a:t>
            </a:r>
          </a:p>
          <a:p>
            <a:r>
              <a:rPr lang="ru-RU" altLang="ru-RU" b="1" dirty="0" smtClean="0">
                <a:latin typeface="Times New Roman" pitchFamily="18" charset="0"/>
                <a:cs typeface="Arial" charset="0"/>
              </a:rPr>
              <a:t>Пример из практики: </a:t>
            </a:r>
            <a:r>
              <a:rPr lang="ru-RU" altLang="ru-RU" dirty="0" smtClean="0">
                <a:latin typeface="Times New Roman" pitchFamily="18" charset="0"/>
                <a:cs typeface="Arial" charset="0"/>
              </a:rPr>
              <a:t>В судостроении заказчик изначально предоставляет исполнителю некоторый набор входных параметров (ТТХ): водоизмещение судна, дальность плавания, двигательная установка и т. д. А сам корабль и его точные характеристики рождаются в процессе проектирования (если это первое судно в серии, то проектирование зачастую может вестись в процессе изготовления корабля).</a:t>
            </a:r>
          </a:p>
          <a:p>
            <a:r>
              <a:rPr lang="ru-RU" altLang="ru-RU" dirty="0" smtClean="0">
                <a:latin typeface="Times New Roman" pitchFamily="18" charset="0"/>
                <a:cs typeface="Arial" charset="0"/>
              </a:rPr>
              <a:t>В момент заключения договора у нас еще нет проектной и конструкторской документации на корабль, и, следовательно, мы не можем точно оценить, сколько будет стоить данный корабль. Можно говорить только о «примерной» расчетной стоимости заказа, но не о точной стоимости.</a:t>
            </a:r>
          </a:p>
          <a:p>
            <a:r>
              <a:rPr lang="ru-RU" altLang="ru-RU" dirty="0" smtClean="0">
                <a:latin typeface="Times New Roman" pitchFamily="18" charset="0"/>
                <a:cs typeface="Arial" charset="0"/>
              </a:rPr>
              <a:t>Для расчета стоимости в таком случае используется некоторая обобщенная </a:t>
            </a:r>
            <a:r>
              <a:rPr lang="ru-RU" altLang="ru-RU" dirty="0" err="1" smtClean="0">
                <a:latin typeface="Times New Roman" pitchFamily="18" charset="0"/>
                <a:cs typeface="Arial" charset="0"/>
              </a:rPr>
              <a:t>параметризуемая</a:t>
            </a:r>
            <a:r>
              <a:rPr lang="ru-RU" altLang="ru-RU" dirty="0" smtClean="0">
                <a:latin typeface="Times New Roman" pitchFamily="18" charset="0"/>
                <a:cs typeface="Arial" charset="0"/>
              </a:rPr>
              <a:t> схема. В зависимости от сложности изделия количество таких параметров может меняться. Для опоры моста этих параметров может быть 20, для корабля – 200.</a:t>
            </a:r>
            <a:endParaRPr lang="ru-RU" altLang="ru-RU" dirty="0" smtClean="0">
              <a:latin typeface="Arial" charset="0"/>
              <a:cs typeface="Arial" charset="0"/>
            </a:endParaRPr>
          </a:p>
          <a:p>
            <a:endParaRPr lang="ru-RU" altLang="ru-RU" dirty="0" smtClean="0"/>
          </a:p>
        </p:txBody>
      </p:sp>
      <p:sp>
        <p:nvSpPr>
          <p:cNvPr id="1208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EF8F1D79-1C37-49EA-A2F7-5B4F25AB2E81}" type="slidenum">
              <a:rPr lang="ru-RU" altLang="ru-RU" b="0" smtClean="0">
                <a:latin typeface="Times New Roman" pitchFamily="18" charset="0"/>
              </a:rPr>
              <a:pPr/>
              <a:t>21</a:t>
            </a:fld>
            <a:endParaRPr lang="ru-RU" altLang="ru-RU" b="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РАСЧЕТ ПРЕДВАРИТЕЛЬНОЙ СТОИМОСТИ ПРОЕКТА</a:t>
            </a:r>
          </a:p>
          <a:p>
            <a:endParaRPr lang="en-US" altLang="ru-RU" smtClean="0"/>
          </a:p>
          <a:p>
            <a:r>
              <a:rPr lang="ru-RU" altLang="ru-RU" smtClean="0"/>
              <a:t>С использованием подсистемы производства рассчитаем предварительную стоимость проекта. Но сначала зададим номенклатуру. Какими бы уникальными ни были изделия, производимые в нашей фирме, их можно разделить на несколько групп. Создать новый вид номенклатуры можно тут: </a:t>
            </a:r>
            <a:r>
              <a:rPr lang="ru-RU" altLang="ru-RU" b="1" smtClean="0"/>
              <a:t>НСИ и номенклатура – НСИ – Номенклатура</a:t>
            </a:r>
            <a:r>
              <a:rPr lang="ru-RU" altLang="ru-RU" smtClean="0"/>
              <a:t>.</a:t>
            </a:r>
          </a:p>
          <a:p>
            <a:endParaRPr lang="ru-RU" altLang="ru-RU" smtClean="0"/>
          </a:p>
        </p:txBody>
      </p:sp>
      <p:sp>
        <p:nvSpPr>
          <p:cNvPr id="1218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A5F82E7-C054-4E08-B834-13F35DE0ACCC}" type="slidenum">
              <a:rPr lang="ru-RU" altLang="ru-RU" b="0" smtClean="0"/>
              <a:pPr/>
              <a:t>22</a:t>
            </a:fld>
            <a:endParaRPr lang="ru-RU" altLang="ru-RU"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22288" lvl="1" indent="-342900">
              <a:buFont typeface="Calibri" pitchFamily="34" charset="0"/>
              <a:buAutoNum type="arabicPeriod"/>
            </a:pPr>
            <a:r>
              <a:rPr lang="ru-RU" altLang="ru-RU" sz="1400" smtClean="0">
                <a:latin typeface="Times New Roman" pitchFamily="18" charset="0"/>
                <a:cs typeface="Arial" charset="0"/>
              </a:rPr>
              <a:t>На маркетинговом мероприятии (выставке) наш сотрудник знакомится с клиентом и рассказывает про продукцию, клиент заинтересовался</a:t>
            </a:r>
          </a:p>
          <a:p>
            <a:pPr marL="522288" lvl="1" indent="-342900">
              <a:buFont typeface="Calibri" pitchFamily="34" charset="0"/>
              <a:buAutoNum type="arabicPeriod"/>
            </a:pPr>
            <a:r>
              <a:rPr lang="ru-RU" altLang="ru-RU" sz="1400" smtClean="0">
                <a:latin typeface="Times New Roman" pitchFamily="18" charset="0"/>
                <a:cs typeface="Arial" charset="0"/>
              </a:rPr>
              <a:t>Наш менеджер дальше ведет этого клиента, встречи, переписки, смс. Делает презентации продукта. В итоге клиент готов сделать у нас заказ</a:t>
            </a:r>
          </a:p>
          <a:p>
            <a:pPr marL="522288" lvl="1" indent="-342900">
              <a:buFont typeface="Calibri" pitchFamily="34" charset="0"/>
              <a:buAutoNum type="arabicPeriod"/>
            </a:pPr>
            <a:r>
              <a:rPr lang="ru-RU" altLang="ru-RU" sz="1400" smtClean="0">
                <a:latin typeface="Times New Roman" pitchFamily="18" charset="0"/>
                <a:cs typeface="Arial" charset="0"/>
              </a:rPr>
              <a:t>Для реализации этого сложного заказа мы разрабатываем план работ, с этапами, сроками и ответственными лицами. И ведем внутри системы этот процесс продажи</a:t>
            </a:r>
          </a:p>
          <a:p>
            <a:pPr marL="522288" lvl="1" indent="-342900">
              <a:buFont typeface="Calibri" pitchFamily="34" charset="0"/>
              <a:buAutoNum type="arabicPeriod"/>
            </a:pPr>
            <a:r>
              <a:rPr lang="ru-RU" altLang="ru-RU" sz="1400" smtClean="0">
                <a:latin typeface="Times New Roman" pitchFamily="18" charset="0"/>
                <a:cs typeface="Arial" charset="0"/>
              </a:rPr>
              <a:t>Так как продукт который мы выпускаем для этого клиента сложный и уникальный, мы отдельно оцениваем стоимость проекта. Если цена устраивает нашего клиента, то мы начинаем производство</a:t>
            </a:r>
          </a:p>
          <a:p>
            <a:pPr marL="522288" lvl="1" indent="-342900">
              <a:buFont typeface="Calibri" pitchFamily="34" charset="0"/>
              <a:buAutoNum type="arabicPeriod"/>
            </a:pPr>
            <a:r>
              <a:rPr lang="ru-RU" altLang="ru-RU" sz="1400" smtClean="0">
                <a:latin typeface="Times New Roman" pitchFamily="18" charset="0"/>
                <a:cs typeface="Arial" charset="0"/>
              </a:rPr>
              <a:t>Процесс производства и снабжения планируем и учитываем также в системе. На основании заказа клиента создаем заказ на производство. Планируем его выполнение, рассчитываем график производства, загрузку рабочих центров</a:t>
            </a:r>
          </a:p>
          <a:p>
            <a:pPr marL="522288" lvl="1" indent="-342900">
              <a:buFont typeface="Calibri" pitchFamily="34" charset="0"/>
              <a:buAutoNum type="arabicPeriod"/>
            </a:pPr>
            <a:r>
              <a:rPr lang="ru-RU" altLang="ru-RU" sz="1400" smtClean="0">
                <a:latin typeface="Times New Roman" pitchFamily="18" charset="0"/>
                <a:cs typeface="Arial" charset="0"/>
              </a:rPr>
              <a:t>Рассчитываем необходимые материальные ресурсы под заказ. При необходимости, если материалов на складе не хватает, то делаем заказы материалов поставщику</a:t>
            </a:r>
          </a:p>
          <a:p>
            <a:pPr marL="522288" lvl="1" indent="-342900">
              <a:buFont typeface="Calibri" pitchFamily="34" charset="0"/>
              <a:buAutoNum type="arabicPeriod"/>
            </a:pPr>
            <a:r>
              <a:rPr lang="ru-RU" altLang="ru-RU" sz="1400" smtClean="0">
                <a:latin typeface="Times New Roman" pitchFamily="18" charset="0"/>
                <a:cs typeface="Arial" charset="0"/>
              </a:rPr>
              <a:t>После завершения проекта мы обрабатываем рекламации, поступившие от клиента (если рекламации будут)</a:t>
            </a:r>
          </a:p>
          <a:p>
            <a:endParaRPr lang="ru-RU" altLang="ru-RU" smtClean="0"/>
          </a:p>
        </p:txBody>
      </p:sp>
      <p:sp>
        <p:nvSpPr>
          <p:cNvPr id="1044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8D9B2727-650C-4DFD-B2C3-6221135042B7}" type="slidenum">
              <a:rPr lang="ru-RU" altLang="ru-RU" b="0" smtClean="0"/>
              <a:pPr/>
              <a:t>4</a:t>
            </a:fld>
            <a:endParaRPr lang="ru-RU" altLang="ru-RU" b="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РАСЧЕТ ПРЕДВАРИТЕЛЬНОЙ СТОИМОСТИ ПРОЕКТА</a:t>
            </a:r>
          </a:p>
          <a:p>
            <a:endParaRPr lang="en-US" altLang="ru-RU" smtClean="0"/>
          </a:p>
          <a:p>
            <a:r>
              <a:rPr lang="ru-RU" altLang="ru-RU" smtClean="0"/>
              <a:t>Внутри вида номенклатуры настроим параметры, от которых будет зависеть стоимость изделия. Для жилых модулей это параметры, указанные  скриншоте.</a:t>
            </a:r>
          </a:p>
          <a:p>
            <a:r>
              <a:rPr lang="ru-RU" altLang="ru-RU" smtClean="0"/>
              <a:t>Стоимость модуля зависит от площади модуля = </a:t>
            </a:r>
            <a:r>
              <a:rPr lang="en-US" altLang="ru-RU" smtClean="0"/>
              <a:t>Area</a:t>
            </a:r>
            <a:r>
              <a:rPr lang="ru-RU" altLang="ru-RU" smtClean="0"/>
              <a:t>, количества (площади) утепления = </a:t>
            </a:r>
            <a:r>
              <a:rPr lang="en-US" altLang="ru-RU" smtClean="0"/>
              <a:t>Insulation area</a:t>
            </a:r>
            <a:r>
              <a:rPr lang="ru-RU" altLang="ru-RU" smtClean="0"/>
              <a:t>, материалов = </a:t>
            </a:r>
            <a:r>
              <a:rPr lang="en-US" altLang="ru-RU" smtClean="0"/>
              <a:t>Insulation material</a:t>
            </a:r>
            <a:r>
              <a:rPr lang="ru-RU" altLang="ru-RU" smtClean="0"/>
              <a:t>, а также от того, будет ли внутри модуля туалет или нет = </a:t>
            </a:r>
            <a:r>
              <a:rPr lang="en-US" altLang="ru-RU" smtClean="0"/>
              <a:t>WC</a:t>
            </a:r>
            <a:r>
              <a:rPr lang="ru-RU" altLang="ru-RU" smtClean="0"/>
              <a:t>.</a:t>
            </a:r>
          </a:p>
          <a:p>
            <a:endParaRPr lang="ru-RU" altLang="ru-RU" smtClean="0"/>
          </a:p>
        </p:txBody>
      </p:sp>
      <p:sp>
        <p:nvSpPr>
          <p:cNvPr id="1228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4B4851D-7CAF-4E07-AD69-4EDEEB1794C4}" type="slidenum">
              <a:rPr lang="ru-RU" altLang="ru-RU" b="0" smtClean="0"/>
              <a:pPr/>
              <a:t>23</a:t>
            </a:fld>
            <a:endParaRPr lang="ru-RU" altLang="ru-RU" b="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РАСЧЕТ ПРЕДВАРИТЕЛЬНОЙ СТОИМОСТИ ПРОЕКТА</a:t>
            </a:r>
          </a:p>
          <a:p>
            <a:endParaRPr lang="en-US" altLang="ru-RU" smtClean="0"/>
          </a:p>
          <a:p>
            <a:r>
              <a:rPr lang="ru-RU" altLang="ru-RU" smtClean="0"/>
              <a:t>Для параметров, которые дальше необходимо будет использовать в формулах, укажем тип значения «число». Например, мы хотим использовать значения площади модуля и площади утепления при расчете стоимости заказа. Поэтому при задании этих дополнительных реквизитов укажем для них численный тип значения.</a:t>
            </a:r>
          </a:p>
          <a:p>
            <a:endParaRPr lang="ru-RU" altLang="ru-RU" smtClean="0"/>
          </a:p>
        </p:txBody>
      </p:sp>
      <p:sp>
        <p:nvSpPr>
          <p:cNvPr id="1239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D746EB39-4256-499E-9156-DFD5914B1D96}" type="slidenum">
              <a:rPr lang="ru-RU" altLang="ru-RU" b="0" smtClean="0"/>
              <a:pPr/>
              <a:t>24</a:t>
            </a:fld>
            <a:endParaRPr lang="ru-RU" altLang="ru-RU" b="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РАСЧЕТ ПРЕДВАРИТЕЛЬНОЙ СТОИМОСТИ ПРОЕКТА</a:t>
            </a:r>
          </a:p>
          <a:p>
            <a:endParaRPr lang="en-US" altLang="ru-RU" smtClean="0"/>
          </a:p>
          <a:p>
            <a:r>
              <a:rPr lang="ru-RU" altLang="ru-RU" smtClean="0"/>
              <a:t>Для расчета предварительной стоимости модуля воспользуемся ресурсными спецификациями: </a:t>
            </a:r>
            <a:r>
              <a:rPr lang="ru-RU" altLang="ru-RU" b="1" smtClean="0"/>
              <a:t>Производство – Нормативно-справочная информация – Ресурсные спецификации</a:t>
            </a:r>
            <a:r>
              <a:rPr lang="ru-RU" altLang="ru-RU" smtClean="0"/>
              <a:t>.</a:t>
            </a:r>
          </a:p>
          <a:p>
            <a:r>
              <a:rPr lang="ru-RU" altLang="ru-RU" smtClean="0"/>
              <a:t>В ресурсной спецификации указываем, какие материалы и работы потребуются для создания нашего модуля.</a:t>
            </a:r>
          </a:p>
          <a:p>
            <a:endParaRPr lang="ru-RU" altLang="ru-RU" smtClean="0"/>
          </a:p>
        </p:txBody>
      </p:sp>
      <p:sp>
        <p:nvSpPr>
          <p:cNvPr id="1249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3F62CEC0-A10D-4400-AA87-30D5D08EA07D}" type="slidenum">
              <a:rPr lang="ru-RU" altLang="ru-RU" b="0" smtClean="0"/>
              <a:pPr/>
              <a:t>25</a:t>
            </a:fld>
            <a:endParaRPr lang="ru-RU" altLang="ru-RU" b="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РАСЧЕТ ПРЕДВАРИТЕЛЬНОЙ СТОИМОСТИ ПРОЕКТА</a:t>
            </a:r>
            <a:endParaRPr lang="en-US" altLang="ru-RU" smtClean="0"/>
          </a:p>
          <a:p>
            <a:endParaRPr lang="en-US" altLang="ru-RU" smtClean="0"/>
          </a:p>
          <a:p>
            <a:r>
              <a:rPr lang="ru-RU" altLang="ru-RU" smtClean="0"/>
              <a:t>Создаем новую ресурсную спецификацию с типом производственного процесса Сборка  = </a:t>
            </a:r>
            <a:r>
              <a:rPr lang="en-US" altLang="ru-RU" smtClean="0"/>
              <a:t>Production, assembly</a:t>
            </a:r>
            <a:endParaRPr lang="ru-RU" altLang="ru-RU" smtClean="0"/>
          </a:p>
          <a:p>
            <a:endParaRPr lang="ru-RU" altLang="ru-RU" smtClean="0"/>
          </a:p>
        </p:txBody>
      </p:sp>
      <p:sp>
        <p:nvSpPr>
          <p:cNvPr id="1259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E5379791-F38B-46F0-A19A-91B43C68A816}" type="slidenum">
              <a:rPr lang="ru-RU" altLang="ru-RU" b="0" smtClean="0"/>
              <a:pPr/>
              <a:t>26</a:t>
            </a:fld>
            <a:endParaRPr lang="ru-RU" altLang="ru-RU" b="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Количество материалов заполняем по формуле, зависящей от параметров модуля. Так, например, формула для количества материала утепления зависит от площади, которую надо утеплить. Аналогично задаем формулы для трудозатрат. Например, количество часов сварки зависит от площади модуля.</a:t>
            </a:r>
          </a:p>
          <a:p>
            <a:endParaRPr lang="ru-RU" altLang="ru-RU" dirty="0" smtClean="0"/>
          </a:p>
        </p:txBody>
      </p:sp>
      <p:sp>
        <p:nvSpPr>
          <p:cNvPr id="1269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767B32A8-6E02-44C6-8DDA-9C72741BB979}" type="slidenum">
              <a:rPr lang="ru-RU" altLang="ru-RU" b="0" smtClean="0"/>
              <a:pPr/>
              <a:t>27</a:t>
            </a:fld>
            <a:endParaRPr lang="ru-RU" altLang="ru-RU" b="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На основе заполненной ресурсной спецификации создаем «Плановую калькуляцию». В ней открываем отчет </a:t>
            </a:r>
            <a:r>
              <a:rPr lang="ru-RU" altLang="ru-RU" b="1" dirty="0" smtClean="0"/>
              <a:t>Плановая стоимость продукции</a:t>
            </a:r>
            <a:r>
              <a:rPr lang="ru-RU" altLang="ru-RU" dirty="0" smtClean="0"/>
              <a:t> (</a:t>
            </a:r>
            <a:r>
              <a:rPr lang="en-US" altLang="ru-RU" dirty="0" smtClean="0"/>
              <a:t>Target product cost) </a:t>
            </a:r>
            <a:r>
              <a:rPr lang="ru-RU" altLang="ru-RU" dirty="0" smtClean="0"/>
              <a:t>и видим предварительную стоимость нашего заказа.</a:t>
            </a:r>
          </a:p>
          <a:p>
            <a:r>
              <a:rPr lang="ru-RU" altLang="ru-RU" dirty="0" smtClean="0"/>
              <a:t>В плановой стоимости указано необходимое под модуль количество материалов. Материалы рассчитались исходя из параметров модуля и заданных формул</a:t>
            </a:r>
            <a:r>
              <a:rPr lang="ru-RU" altLang="ru-RU" dirty="0" smtClean="0"/>
              <a:t>.</a:t>
            </a:r>
            <a:endParaRPr lang="ru-RU" altLang="ru-RU" dirty="0" smtClean="0"/>
          </a:p>
        </p:txBody>
      </p:sp>
      <p:sp>
        <p:nvSpPr>
          <p:cNvPr id="1280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80A8B73-4721-43D6-9967-4B2BD8E6851D}" type="slidenum">
              <a:rPr lang="ru-RU" altLang="ru-RU" b="0" smtClean="0"/>
              <a:pPr/>
              <a:t>29</a:t>
            </a:fld>
            <a:endParaRPr lang="ru-RU" altLang="ru-RU" b="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29028"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B6332D69-8681-4773-9C15-B3E7E0F6FE40}" type="slidenum">
              <a:rPr lang="ru-RU" altLang="ru-RU" sz="1200">
                <a:latin typeface="Times New Roman" pitchFamily="18" charset="0"/>
              </a:rPr>
              <a:pPr algn="r" eaLnBrk="1" hangingPunct="1"/>
              <a:t>30</a:t>
            </a:fld>
            <a:endParaRPr lang="ru-RU" altLang="ru-RU"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Заказ клиента</a:t>
            </a:r>
          </a:p>
          <a:p>
            <a:endParaRPr lang="ru-RU" altLang="ru-RU" smtClean="0"/>
          </a:p>
          <a:p>
            <a:r>
              <a:rPr lang="ru-RU" altLang="ru-RU" smtClean="0"/>
              <a:t>После того как мы рассчитали предварительную стоимость проекта и клиент готов с нами работать, мы дальше оформляем цепочку внутри системы Заказ клиента – Заказ на производство</a:t>
            </a:r>
          </a:p>
          <a:p>
            <a:r>
              <a:rPr lang="ru-RU" altLang="ru-RU" smtClean="0"/>
              <a:t>Для того чтобы контролировать весь производственный процесс.</a:t>
            </a:r>
          </a:p>
          <a:p>
            <a:endParaRPr lang="ru-RU" altLang="ru-RU" smtClean="0"/>
          </a:p>
          <a:p>
            <a:r>
              <a:rPr lang="ru-RU" altLang="ru-RU" smtClean="0"/>
              <a:t>Заказ клиента можно оформить на основании Сделки с клиентом, можно оформить из задач по сделке (например у нас одна из задач требует оформления</a:t>
            </a:r>
            <a:r>
              <a:rPr lang="en-US" altLang="ru-RU" smtClean="0"/>
              <a:t> </a:t>
            </a:r>
            <a:r>
              <a:rPr lang="ru-RU" altLang="ru-RU" smtClean="0"/>
              <a:t>заказа)</a:t>
            </a:r>
          </a:p>
          <a:p>
            <a:endParaRPr lang="ru-RU" altLang="ru-RU" smtClean="0"/>
          </a:p>
        </p:txBody>
      </p:sp>
      <p:sp>
        <p:nvSpPr>
          <p:cNvPr id="1300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D2E3F9B-6BDE-4EBB-8918-007A598FDA7B}" type="slidenum">
              <a:rPr lang="ru-RU" altLang="ru-RU" b="0" smtClean="0"/>
              <a:pPr/>
              <a:t>31</a:t>
            </a:fld>
            <a:endParaRPr lang="ru-RU" altLang="ru-RU" b="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На </a:t>
            </a:r>
            <a:r>
              <a:rPr lang="ru-RU" altLang="ru-RU" dirty="0" smtClean="0"/>
              <a:t>основании заказа клиента дальше можно вводить документы производства и цепочка может быть довольно сложной. Например если производственный процесс разделен на этапы и один из этапов выполняется на аутсорсинге. То часть работ можно передать переработчику (</a:t>
            </a:r>
            <a:r>
              <a:rPr lang="ru-RU" altLang="ru-RU" dirty="0" err="1" smtClean="0"/>
              <a:t>аутсорсеру</a:t>
            </a:r>
            <a:r>
              <a:rPr lang="ru-RU" altLang="ru-RU" dirty="0" smtClean="0"/>
              <a:t>). А часть работ сделать самостоятельно</a:t>
            </a:r>
            <a:r>
              <a:rPr lang="ru-RU" altLang="ru-RU" dirty="0" smtClean="0"/>
              <a:t>.</a:t>
            </a:r>
            <a:endParaRPr lang="ru-RU" altLang="ru-RU" dirty="0"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25DE79B-9E7B-4C4F-BEAA-20A9D3112385}" type="slidenum">
              <a:rPr lang="ru-RU" altLang="ru-RU" b="0" smtClean="0"/>
              <a:pPr/>
              <a:t>32</a:t>
            </a:fld>
            <a:endParaRPr lang="ru-RU" altLang="ru-RU" b="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На основании заказа клиента дальше можно вводить документы производства. Кроме рассчитанных модулей в заказе клиента будут еще наши типовые </a:t>
            </a:r>
            <a:r>
              <a:rPr lang="ru-RU" altLang="ru-RU" dirty="0" smtClean="0"/>
              <a:t>продукты</a:t>
            </a:r>
            <a:endParaRPr lang="ru-RU" altLang="ru-RU" dirty="0" smtClean="0"/>
          </a:p>
        </p:txBody>
      </p:sp>
      <p:sp>
        <p:nvSpPr>
          <p:cNvPr id="132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3513FF11-396F-4B24-A619-853D0B4374D3}" type="slidenum">
              <a:rPr lang="ru-RU" altLang="ru-RU" b="0" smtClean="0"/>
              <a:pPr/>
              <a:t>33</a:t>
            </a:fld>
            <a:endParaRPr lang="ru-RU" altLang="ru-RU"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05476"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81D82669-B4C8-40B8-AC57-59B4684B1B21}" type="slidenum">
              <a:rPr lang="ru-RU" altLang="ru-RU" sz="1200">
                <a:latin typeface="Times New Roman" pitchFamily="18" charset="0"/>
              </a:rPr>
              <a:pPr algn="r" eaLnBrk="1" hangingPunct="1"/>
              <a:t>5</a:t>
            </a:fld>
            <a:endParaRPr lang="ru-RU" altLang="ru-RU"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Создаем </a:t>
            </a:r>
            <a:r>
              <a:rPr lang="ru-RU" altLang="ru-RU" dirty="0" smtClean="0"/>
              <a:t>заказ на производство, переводим его в статус «К производству» после чего можем формировать этапы производства. Один из </a:t>
            </a:r>
            <a:r>
              <a:rPr lang="ru-RU" altLang="ru-RU" dirty="0" err="1" smtClean="0"/>
              <a:t>варинатов</a:t>
            </a:r>
            <a:r>
              <a:rPr lang="ru-RU" altLang="ru-RU" dirty="0" smtClean="0"/>
              <a:t> сформировать этапы </a:t>
            </a:r>
            <a:r>
              <a:rPr lang="ru-RU" altLang="ru-RU" dirty="0" err="1" smtClean="0"/>
              <a:t>произвосдтва</a:t>
            </a:r>
            <a:r>
              <a:rPr lang="ru-RU" altLang="ru-RU" dirty="0" smtClean="0"/>
              <a:t> – через структуру заказа (</a:t>
            </a:r>
            <a:r>
              <a:rPr lang="en-US" altLang="ru-RU" dirty="0" smtClean="0"/>
              <a:t>order structure)</a:t>
            </a:r>
            <a:endParaRPr lang="ru-RU" altLang="ru-RU" dirty="0" smtClean="0"/>
          </a:p>
          <a:p>
            <a:endParaRPr lang="ru-RU" altLang="ru-RU" dirty="0" smtClean="0"/>
          </a:p>
        </p:txBody>
      </p:sp>
      <p:sp>
        <p:nvSpPr>
          <p:cNvPr id="133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99F3991-4B11-456B-8379-BCC60C489154}" type="slidenum">
              <a:rPr lang="ru-RU" altLang="ru-RU" b="0" smtClean="0"/>
              <a:pPr/>
              <a:t>34</a:t>
            </a:fld>
            <a:endParaRPr lang="ru-RU" altLang="ru-RU" b="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Форма предназначена для отображения структуры заказа, представленной в виде "деревьев", образованных из этапов производства и полуфабрикатов. "Деревья" строятся от продукции, разузловываясь по полуфабрикатам. </a:t>
            </a:r>
          </a:p>
          <a:p>
            <a:r>
              <a:rPr lang="ru-RU" altLang="ru-RU" smtClean="0"/>
              <a:t>Общий объем заказа разбивается на оптимальные партии. Например, в заказе 8 теплиц и они будут производиться двумя партиями по 4 штуки, потому 4 – оптимальная партия для этого продукта</a:t>
            </a:r>
          </a:p>
        </p:txBody>
      </p:sp>
      <p:sp>
        <p:nvSpPr>
          <p:cNvPr id="134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1D9A5D4-5AED-4D1E-8996-8643B0761309}" type="slidenum">
              <a:rPr lang="ru-RU" altLang="ru-RU" b="0" smtClean="0">
                <a:latin typeface="Times New Roman" pitchFamily="18" charset="0"/>
              </a:rPr>
              <a:pPr/>
              <a:t>35</a:t>
            </a:fld>
            <a:endParaRPr lang="ru-RU" altLang="ru-RU" b="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Управлять заказами и этапами можно с помощью очереди заказов </a:t>
            </a:r>
            <a:r>
              <a:rPr lang="en-US" altLang="ru-RU" smtClean="0"/>
              <a:t>(order queue management)</a:t>
            </a:r>
          </a:p>
          <a:p>
            <a:endParaRPr lang="en-US" altLang="ru-RU" smtClean="0"/>
          </a:p>
          <a:p>
            <a:r>
              <a:rPr lang="ru-RU" altLang="ru-RU" smtClean="0"/>
              <a:t>Рабочее место предназначено для управления списком </a:t>
            </a:r>
            <a:r>
              <a:rPr lang="ru-RU" altLang="ru-RU" smtClean="0">
                <a:hlinkClick r:id="rId3" action="ppaction://hlinkfile"/>
              </a:rPr>
              <a:t>заказов на производство</a:t>
            </a:r>
            <a:r>
              <a:rPr lang="ru-RU" altLang="ru-RU" smtClean="0"/>
              <a:t>, переданных к производству, и осуществления действий по исполнению этих заказов: определение очередности исполнения, формирование этапов производства, контроль обеспечения материалами, планирование графика производства</a:t>
            </a:r>
            <a:r>
              <a:rPr lang="en-US" altLang="ru-RU" smtClean="0"/>
              <a:t>. </a:t>
            </a:r>
            <a:r>
              <a:rPr lang="ru-RU" altLang="ru-RU" smtClean="0"/>
              <a:t>В рабочем месте установлена сортировка заказов по убыванию очередности планирования. </a:t>
            </a:r>
            <a:endParaRPr lang="en-US" altLang="ru-RU" smtClean="0"/>
          </a:p>
          <a:p>
            <a:endParaRPr lang="ru-RU" altLang="ru-RU" smtClean="0"/>
          </a:p>
        </p:txBody>
      </p:sp>
      <p:sp>
        <p:nvSpPr>
          <p:cNvPr id="135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8AEA00C-2C07-4B9A-BD93-10B11DF0855F}" type="slidenum">
              <a:rPr lang="ru-RU" altLang="ru-RU" b="0" smtClean="0"/>
              <a:pPr/>
              <a:t>36</a:t>
            </a:fld>
            <a:endParaRPr lang="ru-RU" altLang="ru-RU" b="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Планирование этапов, жмем на пиктограмму «запланировать» рядом с заказом и открывается форма для планирования</a:t>
            </a:r>
          </a:p>
          <a:p>
            <a:endParaRPr lang="ru-RU" altLang="ru-RU" smtClean="0"/>
          </a:p>
        </p:txBody>
      </p:sp>
      <p:sp>
        <p:nvSpPr>
          <p:cNvPr id="1361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7DACC4DA-A123-403B-A7BB-65350C76E2CA}" type="slidenum">
              <a:rPr lang="ru-RU" altLang="ru-RU" b="0" smtClean="0"/>
              <a:pPr/>
              <a:t>37</a:t>
            </a:fld>
            <a:endParaRPr lang="ru-RU" altLang="ru-RU" b="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При планировании можно распланировать не только реальный график, но и построить различные модели</a:t>
            </a:r>
          </a:p>
          <a:p>
            <a:r>
              <a:rPr lang="ru-RU" altLang="ru-RU" smtClean="0"/>
              <a:t>Если бы все материалы были в наличии, если работаем 24 /7</a:t>
            </a:r>
          </a:p>
          <a:p>
            <a:endParaRPr lang="ru-RU" altLang="ru-RU" smtClean="0"/>
          </a:p>
        </p:txBody>
      </p:sp>
      <p:sp>
        <p:nvSpPr>
          <p:cNvPr id="137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B7F7D62-FD11-4102-A4D7-65C86E26BB33}" type="slidenum">
              <a:rPr lang="ru-RU" altLang="ru-RU" b="0" smtClean="0"/>
              <a:pPr/>
              <a:t>38</a:t>
            </a:fld>
            <a:endParaRPr lang="ru-RU" altLang="ru-RU" b="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Во время планирования графика могут возникнуть ошибки планирования, например мы не ввели время работы подразделения или время работы оборудования</a:t>
            </a:r>
          </a:p>
          <a:p>
            <a:r>
              <a:rPr lang="ru-RU" altLang="ru-RU" smtClean="0"/>
              <a:t>Система подскажет что не хватает для заполнения графика и прямо из списка ошибок можно перейти в рабочие места где эти ошибки можно устранить</a:t>
            </a:r>
            <a:endParaRPr lang="en-US" altLang="ru-RU" smtClean="0"/>
          </a:p>
          <a:p>
            <a:endParaRPr lang="ru-RU" altLang="ru-RU" smtClean="0"/>
          </a:p>
        </p:txBody>
      </p:sp>
      <p:sp>
        <p:nvSpPr>
          <p:cNvPr id="138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24200A0E-B4F8-4CA9-9076-B299107782CB}" type="slidenum">
              <a:rPr lang="ru-RU" altLang="ru-RU" b="0" smtClean="0"/>
              <a:pPr/>
              <a:t>39</a:t>
            </a:fld>
            <a:endParaRPr lang="ru-RU" altLang="ru-RU" b="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После того как все ошибки устранены, еще раз жмем «Запланировать» (</a:t>
            </a:r>
            <a:r>
              <a:rPr lang="en-US" altLang="ru-RU" smtClean="0"/>
              <a:t>Plan)</a:t>
            </a:r>
            <a:endParaRPr lang="ru-RU" altLang="ru-RU" smtClean="0"/>
          </a:p>
          <a:p>
            <a:endParaRPr lang="ru-RU" altLang="ru-RU" smtClean="0"/>
          </a:p>
        </p:txBody>
      </p:sp>
      <p:sp>
        <p:nvSpPr>
          <p:cNvPr id="139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8E650B1-B917-4A5E-AB41-0CEE6BD7DD3A}" type="slidenum">
              <a:rPr lang="ru-RU" altLang="ru-RU" b="0" smtClean="0"/>
              <a:pPr/>
              <a:t>40</a:t>
            </a:fld>
            <a:endParaRPr lang="ru-RU" altLang="ru-RU" b="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 каждому запланированному этапу можно посмотреть детальную информацию по всем необходимым ресурсам</a:t>
            </a:r>
          </a:p>
          <a:p>
            <a:endParaRPr lang="ru-RU" altLang="ru-RU" smtClean="0"/>
          </a:p>
        </p:txBody>
      </p:sp>
      <p:sp>
        <p:nvSpPr>
          <p:cNvPr id="140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1F250D2D-2F1F-4654-A0DE-B0FF55CA1C3D}" type="slidenum">
              <a:rPr lang="ru-RU" altLang="ru-RU" b="0" smtClean="0"/>
              <a:pPr/>
              <a:t>41</a:t>
            </a:fld>
            <a:endParaRPr lang="ru-RU" altLang="ru-RU" b="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После планирования графика можно посмотреть отчеты по заказу – например отчет о графике производства</a:t>
            </a:r>
          </a:p>
          <a:p>
            <a:endParaRPr lang="ru-RU" altLang="ru-RU" smtClean="0"/>
          </a:p>
        </p:txBody>
      </p:sp>
      <p:sp>
        <p:nvSpPr>
          <p:cNvPr id="141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2725FF0-71B3-4B60-A959-10A149087590}" type="slidenum">
              <a:rPr lang="ru-RU" altLang="ru-RU" b="0" smtClean="0"/>
              <a:pPr/>
              <a:t>42</a:t>
            </a:fld>
            <a:endParaRPr lang="ru-RU" altLang="ru-RU" b="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После планирования заказа  - диспетчирование этапов, управление этапами и их обеспечением</a:t>
            </a:r>
          </a:p>
          <a:p>
            <a:r>
              <a:rPr lang="ru-RU" altLang="ru-RU" smtClean="0"/>
              <a:t>Это можно делать через рабочее место Диспетчирование этапов (</a:t>
            </a:r>
            <a:r>
              <a:rPr lang="en-US" altLang="ru-RU" smtClean="0"/>
              <a:t>Stage dispatching)</a:t>
            </a:r>
            <a:endParaRPr lang="ru-RU" altLang="ru-RU" smtClean="0"/>
          </a:p>
        </p:txBody>
      </p:sp>
      <p:sp>
        <p:nvSpPr>
          <p:cNvPr id="142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A9FE1691-2194-411A-B0A0-C629E5E01B7B}" type="slidenum">
              <a:rPr lang="ru-RU" altLang="ru-RU" b="0" smtClean="0"/>
              <a:pPr/>
              <a:t>43</a:t>
            </a:fld>
            <a:endParaRPr lang="ru-RU" altLang="ru-RU"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latin typeface="Arial" charset="0"/>
                <a:cs typeface="Arial" charset="0"/>
              </a:rPr>
              <a:t>Маркетинговые мероприятия</a:t>
            </a:r>
          </a:p>
          <a:p>
            <a:endParaRPr lang="ru-RU" altLang="ru-RU" smtClean="0">
              <a:latin typeface="Arial" charset="0"/>
              <a:cs typeface="Arial" charset="0"/>
            </a:endParaRPr>
          </a:p>
          <a:p>
            <a:r>
              <a:rPr lang="ru-RU" altLang="ru-RU" smtClean="0"/>
              <a:t>Предположим, что мы планируем участвовать в выставке. Нам нужно составить план этого мероприятия, проконтролировать исполнение плана сотрудниками, разослать приглашения клиентам, а затем оценить эффект от проведенной выставки: сколько было зарегистрировано новых обращений от клиентов, как эти обращения «конвертировались» в нашу выручку.</a:t>
            </a:r>
          </a:p>
          <a:p>
            <a:r>
              <a:rPr lang="ru-RU" altLang="ru-RU" smtClean="0"/>
              <a:t>Такие задачи можно легко решить, пользуясь функционалом маркетинговых мероприятий. Справочник </a:t>
            </a:r>
            <a:r>
              <a:rPr lang="ru-RU" altLang="ru-RU" b="1" smtClean="0"/>
              <a:t>Маркетинговые мероприятия</a:t>
            </a:r>
            <a:r>
              <a:rPr lang="ru-RU" altLang="ru-RU" smtClean="0"/>
              <a:t> содержит информацию о предстоящих событиях (акциях) по продвижению нашей продукции или услуг на рынке. </a:t>
            </a:r>
          </a:p>
          <a:p>
            <a:r>
              <a:rPr lang="ru-RU" altLang="ru-RU" smtClean="0"/>
              <a:t>Маркетинговое мероприятие можно создать в </a:t>
            </a:r>
            <a:r>
              <a:rPr lang="ru-RU" altLang="ru-RU" b="1" smtClean="0"/>
              <a:t>CRM и маркетинг – Маркетинговые мероприятия и проекты – Маркетинговые мероприятия</a:t>
            </a:r>
            <a:r>
              <a:rPr lang="ru-RU" altLang="ru-RU" smtClean="0"/>
              <a:t>.</a:t>
            </a:r>
          </a:p>
        </p:txBody>
      </p:sp>
      <p:sp>
        <p:nvSpPr>
          <p:cNvPr id="1065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355EF35-D8FB-4F1D-B864-2FF1883ABDCA}" type="slidenum">
              <a:rPr lang="ru-RU" altLang="ru-RU" b="0" smtClean="0">
                <a:latin typeface="Times New Roman" pitchFamily="18" charset="0"/>
              </a:rPr>
              <a:pPr/>
              <a:t>6</a:t>
            </a:fld>
            <a:endParaRPr lang="ru-RU" altLang="ru-RU" b="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43364"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EA04173B-7597-490B-ABC9-4D9723C6014B}" type="slidenum">
              <a:rPr lang="ru-RU" altLang="ru-RU" sz="1200">
                <a:latin typeface="Times New Roman" pitchFamily="18" charset="0"/>
              </a:rPr>
              <a:pPr algn="r" eaLnBrk="1" hangingPunct="1"/>
              <a:t>44</a:t>
            </a:fld>
            <a:endParaRPr lang="ru-RU" altLang="ru-RU"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latin typeface="Times New Roman" pitchFamily="18" charset="0"/>
                <a:cs typeface="Arial" charset="0"/>
              </a:rPr>
              <a:t>Рабочее место предназначено для контроля и корректировки графика отгрузки заказов, при помощи выполнения индивидуальных рекомендаций для заказа в целом или для отдельных его строк.</a:t>
            </a:r>
          </a:p>
          <a:p>
            <a:r>
              <a:rPr lang="ru-RU" altLang="ru-RU" smtClean="0">
                <a:latin typeface="Times New Roman" pitchFamily="18" charset="0"/>
                <a:cs typeface="Arial" charset="0"/>
              </a:rPr>
              <a:t>Состояние обеспечения позволяет зарезервировать номенклатуру заказа в свободном остатке на складе или установить дату отгрузки, исходя из даты ожидаемого поступления номенклатуры на склад. </a:t>
            </a:r>
          </a:p>
          <a:p>
            <a:r>
              <a:rPr lang="ru-RU" altLang="ru-RU" smtClean="0">
                <a:latin typeface="Times New Roman" pitchFamily="18" charset="0"/>
                <a:cs typeface="Arial" charset="0"/>
              </a:rPr>
              <a:t>Рабочее место используется в трех основных режимах: для работы со списком заказов выбранного склада и/или менеджера, для работы с заказом, редактируемым в настоящий момент и для работы со всеми заказами, содержащими интересующую позицию номенклатуры.</a:t>
            </a:r>
          </a:p>
        </p:txBody>
      </p:sp>
      <p:sp>
        <p:nvSpPr>
          <p:cNvPr id="144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DDB7B4FE-E5E5-4142-916D-91EC13AB6DAC}" type="slidenum">
              <a:rPr lang="ru-RU" altLang="ru-RU" b="0" smtClean="0"/>
              <a:pPr/>
              <a:t>46</a:t>
            </a:fld>
            <a:endParaRPr lang="ru-RU" altLang="ru-RU" b="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Рассмотрим обеспечение по одной из нужных нам позиций материалов - Поликарбонат</a:t>
            </a:r>
          </a:p>
        </p:txBody>
      </p:sp>
      <p:sp>
        <p:nvSpPr>
          <p:cNvPr id="145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C87119D6-93EC-410B-A006-80EDEA0C6EAB}" type="slidenum">
              <a:rPr lang="ru-RU" altLang="ru-RU" b="0" smtClean="0"/>
              <a:pPr/>
              <a:t>47</a:t>
            </a:fld>
            <a:endParaRPr lang="ru-RU" altLang="ru-RU" b="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Проверим, все ли правильно система сделала? Открываем отчеты по складу и формируем отчет «Остатки и доступность товаров» </a:t>
            </a:r>
          </a:p>
          <a:p>
            <a:r>
              <a:rPr lang="ru-RU" altLang="ru-RU" smtClean="0">
                <a:latin typeface="Times New Roman" pitchFamily="18" charset="0"/>
                <a:cs typeface="Arial" charset="0"/>
              </a:rPr>
              <a:t>Отчет предназначен для контроля состояний запасов товаров и анализа общего и доступного остатка товаров.</a:t>
            </a:r>
            <a:r>
              <a:rPr lang="ru-RU" altLang="ru-RU" smtClean="0"/>
              <a:t> </a:t>
            </a:r>
          </a:p>
          <a:p>
            <a:endParaRPr lang="ru-RU" altLang="ru-RU" smtClean="0"/>
          </a:p>
        </p:txBody>
      </p:sp>
      <p:sp>
        <p:nvSpPr>
          <p:cNvPr id="146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E7774C70-6BB9-4F55-AEA2-2D4756434296}" type="slidenum">
              <a:rPr lang="ru-RU" altLang="ru-RU" b="0" smtClean="0"/>
              <a:pPr/>
              <a:t>48</a:t>
            </a:fld>
            <a:endParaRPr lang="ru-RU" altLang="ru-RU" b="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 настройках отчета делаем отбор по нужной нам номенклатуре</a:t>
            </a:r>
          </a:p>
          <a:p>
            <a:r>
              <a:rPr lang="ru-RU" altLang="ru-RU" smtClean="0"/>
              <a:t>Видим что действительно система зарезервировала 25 доступных единиц на складе, а остальное количество нам нужно будет заказывать у поставщика</a:t>
            </a:r>
          </a:p>
          <a:p>
            <a:endParaRPr lang="ru-RU" altLang="ru-RU" smtClean="0"/>
          </a:p>
        </p:txBody>
      </p:sp>
      <p:sp>
        <p:nvSpPr>
          <p:cNvPr id="147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90D5415C-54E4-45CA-9E80-8752A50B4107}" type="slidenum">
              <a:rPr lang="ru-RU" altLang="ru-RU" b="0" smtClean="0"/>
              <a:pPr/>
              <a:t>49</a:t>
            </a:fld>
            <a:endParaRPr lang="ru-RU" altLang="ru-RU" b="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Создадим заказ на закупку по потребностям (у нас есть неудовлетворенные потребности в материале)</a:t>
            </a:r>
          </a:p>
        </p:txBody>
      </p:sp>
      <p:sp>
        <p:nvSpPr>
          <p:cNvPr id="148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D5DEF43-FA21-4A4D-82B0-1FE796C34EFD}" type="slidenum">
              <a:rPr lang="ru-RU" altLang="ru-RU" b="0" smtClean="0"/>
              <a:pPr/>
              <a:t>50</a:t>
            </a:fld>
            <a:endParaRPr lang="ru-RU" altLang="ru-RU" b="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49508"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E445CA7D-38BB-41C4-A29A-8C870037B554}" type="slidenum">
              <a:rPr lang="ru-RU" altLang="ru-RU" sz="1200">
                <a:latin typeface="Times New Roman" pitchFamily="18" charset="0"/>
              </a:rPr>
              <a:pPr algn="r" eaLnBrk="1" hangingPunct="1"/>
              <a:t>54</a:t>
            </a:fld>
            <a:endParaRPr lang="ru-RU" altLang="ru-RU"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ПОСТПРОДАЖНОЕ ОБСЛУЖИВАНИЕ. Работа с рекламациями</a:t>
            </a:r>
          </a:p>
          <a:p>
            <a:endParaRPr lang="ru-RU" altLang="ru-RU" smtClean="0"/>
          </a:p>
          <a:p>
            <a:r>
              <a:rPr lang="ru-RU" altLang="ru-RU" smtClean="0"/>
              <a:t>В системе претензию клиента можно зарегистрировать в списке </a:t>
            </a:r>
            <a:r>
              <a:rPr lang="ru-RU" altLang="ru-RU" b="1" smtClean="0"/>
              <a:t>CRM и маркетинг – CRM – Претензии клиентов</a:t>
            </a:r>
            <a:r>
              <a:rPr lang="ru-RU" altLang="ru-RU" smtClean="0"/>
              <a:t>. Также рекламацию можно зарегистрировать на основании сделки или взаимодействия.</a:t>
            </a:r>
          </a:p>
          <a:p>
            <a:r>
              <a:rPr lang="ru-RU" altLang="ru-RU" smtClean="0"/>
              <a:t>В претензии вы можете указать суть обращения, выбрать причину возникновения жалобы, предварительно (со слов клиента) указать виновное подразделение и сотрудника.</a:t>
            </a:r>
          </a:p>
          <a:p>
            <a:endParaRPr lang="ru-RU" altLang="ru-RU" smtClean="0"/>
          </a:p>
        </p:txBody>
      </p:sp>
      <p:sp>
        <p:nvSpPr>
          <p:cNvPr id="150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946689E-20E3-487B-B694-407C798C80AE}" type="slidenum">
              <a:rPr lang="ru-RU" altLang="ru-RU" b="0" smtClean="0"/>
              <a:pPr/>
              <a:t>55</a:t>
            </a:fld>
            <a:endParaRPr lang="ru-RU" altLang="ru-RU" b="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ПОСТПРОДАЖНОЕ ОБСЛУЖИВАНИЕ. Работа с рекламациями</a:t>
            </a:r>
          </a:p>
          <a:p>
            <a:endParaRPr lang="ru-RU" altLang="ru-RU" smtClean="0"/>
          </a:p>
          <a:p>
            <a:r>
              <a:rPr lang="ru-RU" altLang="ru-RU" smtClean="0"/>
              <a:t>Также рекламацию можно зарегистрировать на основании сделки или взаимодействия (в нашем случае так и сделаем)</a:t>
            </a:r>
          </a:p>
          <a:p>
            <a:r>
              <a:rPr lang="ru-RU" altLang="ru-RU" smtClean="0"/>
              <a:t>В претензии вы можете указать суть обращения, выбрать причину возникновения жалобы, предварительно (со слов клиента) указать виновное подразделение и сотрудника.</a:t>
            </a:r>
          </a:p>
        </p:txBody>
      </p:sp>
      <p:sp>
        <p:nvSpPr>
          <p:cNvPr id="151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7E266A3D-BF95-42EE-8927-7DB4448CC035}" type="slidenum">
              <a:rPr lang="ru-RU" altLang="ru-RU" b="0" smtClean="0"/>
              <a:pPr/>
              <a:t>56</a:t>
            </a:fld>
            <a:endParaRPr lang="ru-RU" altLang="ru-RU" b="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ПОСТПРОДАЖНОЕ ОБСЛУЖИВАНИЕ. Работа с рекламациями</a:t>
            </a:r>
          </a:p>
          <a:p>
            <a:endParaRPr lang="ru-RU" altLang="ru-RU" dirty="0" smtClean="0"/>
          </a:p>
          <a:p>
            <a:r>
              <a:rPr lang="ru-RU" altLang="ru-RU" dirty="0" smtClean="0"/>
              <a:t>Далее на основании претензии можно составить и внести в программу план мероприятий по рассмотрению жалобы и устранению проблем клиента. План мероприятий представляет собой перечень задач, которые должны быть выполнены ответственными сотрудниками. </a:t>
            </a:r>
          </a:p>
          <a:p>
            <a:r>
              <a:rPr lang="ru-RU" altLang="ru-RU" dirty="0" smtClean="0"/>
              <a:t>План работ можно делать не только для рекламации, но и для других объектов системы. Например для </a:t>
            </a:r>
            <a:r>
              <a:rPr lang="ru-RU" altLang="ru-RU" b="1" dirty="0" smtClean="0"/>
              <a:t>Сделки</a:t>
            </a:r>
            <a:endParaRPr lang="ru-RU" altLang="ru-RU" b="1" dirty="0" smtClean="0"/>
          </a:p>
        </p:txBody>
      </p:sp>
      <p:sp>
        <p:nvSpPr>
          <p:cNvPr id="152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D3C84E4C-86A5-4470-AB03-DD6EB54274BC}" type="slidenum">
              <a:rPr lang="ru-RU" altLang="ru-RU" b="0" smtClean="0"/>
              <a:pPr/>
              <a:t>57</a:t>
            </a:fld>
            <a:endParaRPr lang="ru-RU" altLang="ru-RU"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 маркетинговом мероприятии можно указать период проведения мероприятия, составить план работ (сформировать задачи исполнителям), на основании каждого мероприятия можно оформить почтовую или </a:t>
            </a:r>
            <a:r>
              <a:rPr lang="en-US" altLang="ru-RU" smtClean="0"/>
              <a:t>SMS</a:t>
            </a:r>
            <a:r>
              <a:rPr lang="ru-RU" altLang="ru-RU" smtClean="0"/>
              <a:t>-рассылку для привлечения внимания клиентов.</a:t>
            </a:r>
          </a:p>
          <a:p>
            <a:r>
              <a:rPr lang="ru-RU" altLang="ru-RU" smtClean="0"/>
              <a:t>Если в момент проведения акции (маркетингового мероприятия) к вам обратились потенциальные клиенты, вы можете зарегистрировать в программе эти контакты (взаимодействия) (</a:t>
            </a:r>
            <a:r>
              <a:rPr lang="en-US" altLang="ru-RU" smtClean="0"/>
              <a:t>Interactions)</a:t>
            </a:r>
            <a:r>
              <a:rPr lang="ru-RU" altLang="ru-RU" smtClean="0"/>
              <a:t>. Если результатом таких взаимодействий стала сделка, вы можете указать в ней это мероприятие в качестве источника (основания) сделки. </a:t>
            </a:r>
          </a:p>
          <a:p>
            <a:endParaRPr lang="ru-RU" altLang="ru-RU" smtClean="0"/>
          </a:p>
        </p:txBody>
      </p:sp>
      <p:sp>
        <p:nvSpPr>
          <p:cNvPr id="1075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4187C00-43AF-4AE0-B55A-FD9714EF08A7}" type="slidenum">
              <a:rPr lang="ru-RU" altLang="ru-RU" b="0" smtClean="0"/>
              <a:pPr/>
              <a:t>7</a:t>
            </a:fld>
            <a:endParaRPr lang="ru-RU" altLang="ru-RU" b="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Для эффективного управления предприятием необходима информационная поддержка процессов управления для своевременного принятия управленческих решений. В 1С:ERP есть инструмент, позволяющий выводить информацию в визуальном представлении в виде наглядных графиков и диаграмм, – это «Монитор целевых показателей» (</a:t>
            </a:r>
            <a:r>
              <a:rPr lang="en-US" altLang="ru-RU" smtClean="0"/>
              <a:t>Target indicator dashboard)</a:t>
            </a:r>
            <a:r>
              <a:rPr lang="ru-RU" altLang="ru-RU" smtClean="0"/>
              <a:t>. Этот инструмент позволяет быстро проводить анализ текущих показателей и факторов, влияющих на хозяйственную деятельность предприятия, своевременно и быстро принимать управленческие решения.</a:t>
            </a:r>
          </a:p>
        </p:txBody>
      </p:sp>
      <p:sp>
        <p:nvSpPr>
          <p:cNvPr id="153604" name="Номер слайда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lgn="r" eaLnBrk="1" hangingPunct="1"/>
            <a:fld id="{37E097A1-B196-4C3E-8BD9-F23D5BEAE3E7}" type="slidenum">
              <a:rPr lang="ru-RU" altLang="ru-RU" sz="1200">
                <a:latin typeface="Times New Roman" pitchFamily="18" charset="0"/>
              </a:rPr>
              <a:pPr algn="r" eaLnBrk="1" hangingPunct="1"/>
              <a:t>58</a:t>
            </a:fld>
            <a:endParaRPr lang="ru-RU" altLang="ru-RU"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 1С:</a:t>
            </a:r>
            <a:r>
              <a:rPr lang="en-US" altLang="ru-RU" smtClean="0"/>
              <a:t>ERP </a:t>
            </a:r>
            <a:r>
              <a:rPr lang="ru-RU" altLang="ru-RU" smtClean="0"/>
              <a:t>есть инструменты для контроля и анализа целевых показателей деятельности предприятия. Для анализа доступны не только значения показателей, но и степень достижения поставленных целей. </a:t>
            </a:r>
          </a:p>
        </p:txBody>
      </p:sp>
      <p:sp>
        <p:nvSpPr>
          <p:cNvPr id="154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11BC369B-F43F-40BF-8B88-EBCAAA65D82A}" type="slidenum">
              <a:rPr lang="ru-RU" altLang="ru-RU" b="0" smtClean="0"/>
              <a:pPr/>
              <a:t>59</a:t>
            </a:fld>
            <a:endParaRPr lang="ru-RU" altLang="ru-RU" b="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Для каждого показателя можно настроить откуда он берет данные и настроить оформление (вид диаграммы, цвета оформления и проч.)</a:t>
            </a:r>
          </a:p>
        </p:txBody>
      </p:sp>
      <p:sp>
        <p:nvSpPr>
          <p:cNvPr id="155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0A39D97-4892-4D54-B9C1-1043B0459F71}" type="slidenum">
              <a:rPr lang="ru-RU" altLang="ru-RU" b="0" smtClean="0"/>
              <a:pPr/>
              <a:t>60</a:t>
            </a:fld>
            <a:endParaRPr lang="ru-RU" altLang="ru-RU" b="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После того как настроены показатели, можно перейти к «Монитору целевых показателей» (</a:t>
            </a:r>
            <a:r>
              <a:rPr lang="en-US" altLang="ru-RU" smtClean="0"/>
              <a:t>Target indicator dashboard)</a:t>
            </a:r>
            <a:r>
              <a:rPr lang="ru-RU" altLang="ru-RU" smtClean="0"/>
              <a:t>. Индикаторы на дашборде можно фильтровать по «периоду»: еженедельные показатели, ежедневные и т.п.</a:t>
            </a:r>
          </a:p>
        </p:txBody>
      </p:sp>
      <p:sp>
        <p:nvSpPr>
          <p:cNvPr id="156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F616B30-668D-496D-ABE4-B93E82BAC368}" type="slidenum">
              <a:rPr lang="ru-RU" altLang="ru-RU" b="0" smtClean="0"/>
              <a:pPr/>
              <a:t>61</a:t>
            </a:fld>
            <a:endParaRPr lang="ru-RU" altLang="ru-RU" b="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157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75152FD-2457-4469-ACCB-0AAECFF36CB5}" type="slidenum">
              <a:rPr lang="ru-RU" altLang="ru-RU" b="0" smtClean="0"/>
              <a:pPr/>
              <a:t>62</a:t>
            </a:fld>
            <a:endParaRPr lang="ru-RU" altLang="ru-RU" b="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При желании отчет можно распечатать и (или) выслать</a:t>
            </a:r>
          </a:p>
        </p:txBody>
      </p:sp>
      <p:sp>
        <p:nvSpPr>
          <p:cNvPr id="158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62C21752-28ED-4EE7-9C40-7DF6CBE67F7B}" type="slidenum">
              <a:rPr lang="ru-RU" altLang="ru-RU" b="0" smtClean="0"/>
              <a:pPr/>
              <a:t>64</a:t>
            </a:fld>
            <a:endParaRPr lang="ru-RU" altLang="ru-RU"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Деятельность, направленную на привлечение клиента, фиксируется в программе с помощью Взаимодействий (</a:t>
            </a:r>
            <a:r>
              <a:rPr lang="en-US" altLang="ru-RU" smtClean="0"/>
              <a:t>Interactions)</a:t>
            </a:r>
          </a:p>
          <a:p>
            <a:r>
              <a:rPr lang="ru-RU" altLang="ru-RU" smtClean="0"/>
              <a:t>Взаимодействие – это контакт между сотрудниками нашего предприятия и нашими потенциальными клиентами. Например после какого-то Маркетингового мероприятия (выставки) возникло Взаимодействие нашего сотрудника с клиентом</a:t>
            </a:r>
          </a:p>
          <a:p>
            <a:r>
              <a:rPr lang="ru-RU" altLang="ru-RU" smtClean="0"/>
              <a:t>Использование механизма взаимодействий в работе позволяет документировать предпродажные работы – оценить, кто из продавцов чем занимается и на какой стадии находятся переговоры. </a:t>
            </a:r>
          </a:p>
          <a:p>
            <a:endParaRPr lang="ru-RU" altLang="ru-RU" smtClean="0"/>
          </a:p>
        </p:txBody>
      </p:sp>
      <p:sp>
        <p:nvSpPr>
          <p:cNvPr id="1085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1C1D352-9812-45CA-9AF7-E612AFA6E741}" type="slidenum">
              <a:rPr lang="ru-RU" altLang="ru-RU" b="0" smtClean="0"/>
              <a:pPr/>
              <a:t>8</a:t>
            </a:fld>
            <a:endParaRPr lang="ru-RU" altLang="ru-RU"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Сведения о взаимодействиях можно вносить по факту – как свершившееся событие, также можно планировать взаимодействия (например, планировать встречи, презентации и пр.).</a:t>
            </a:r>
          </a:p>
          <a:p>
            <a:r>
              <a:rPr lang="ru-RU" altLang="ru-RU" smtClean="0"/>
              <a:t>Для каждого взаимодействия можно внести информацию о дате контакта, общее описание произошедших событий, указать участвующих лиц (с кем проводились переговоры, кто был на встрече), оставить собственный комментарий.</a:t>
            </a:r>
          </a:p>
          <a:p>
            <a:r>
              <a:rPr lang="ru-RU" altLang="ru-RU" smtClean="0"/>
              <a:t>Участниками взаимодействий могут быть как контактные лица существующих контрагентов, так и произвольные люди, которые были на встрече (для этого достаточно создать карточку физ. лица).</a:t>
            </a:r>
          </a:p>
          <a:p>
            <a:r>
              <a:rPr lang="ru-RU" altLang="ru-RU" smtClean="0"/>
              <a:t>После создания взаимодействия, на рабочий стол участников придет «оповещение» и информация о взаимодействии.</a:t>
            </a:r>
          </a:p>
        </p:txBody>
      </p:sp>
      <p:sp>
        <p:nvSpPr>
          <p:cNvPr id="1095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B056E71E-EF27-4D10-801D-18B42CCE136F}" type="slidenum">
              <a:rPr lang="ru-RU" altLang="ru-RU" b="0" smtClean="0"/>
              <a:pPr/>
              <a:t>9</a:t>
            </a:fld>
            <a:endParaRPr lang="ru-RU" altLang="ru-RU"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Для усиления управленческого эффекта на основании взаимодействий могут быть введены задания пользователям, исполнение которых можно проконтролировать в соответствующих отчетах.</a:t>
            </a:r>
          </a:p>
          <a:p>
            <a:r>
              <a:rPr lang="ru-RU" altLang="ru-RU" smtClean="0"/>
              <a:t>Созданные задания отражаются в списке задач ответственного лица, а также приходят на его почту.</a:t>
            </a:r>
          </a:p>
        </p:txBody>
      </p:sp>
      <p:sp>
        <p:nvSpPr>
          <p:cNvPr id="1105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5CAB5C1-2C76-471C-9B5C-6D8B7D3994DD}" type="slidenum">
              <a:rPr lang="ru-RU" altLang="ru-RU" b="0" smtClean="0"/>
              <a:pPr/>
              <a:t>10</a:t>
            </a:fld>
            <a:endParaRPr lang="ru-RU" altLang="ru-RU"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ПРЕДПРОДАЖНАЯ РАБОТА</a:t>
            </a:r>
          </a:p>
          <a:p>
            <a:r>
              <a:rPr lang="ru-RU" altLang="ru-RU" smtClean="0"/>
              <a:t>Взаимодействия могут выстраиваться в цепочку: одна встреча может породить необходимость следующей встречи и т.п.</a:t>
            </a:r>
            <a:r>
              <a:rPr lang="en-US" altLang="ru-RU" smtClean="0"/>
              <a:t> </a:t>
            </a:r>
            <a:r>
              <a:rPr lang="ru-RU" altLang="ru-RU" smtClean="0"/>
              <a:t>И когда клиент определился, на основании цепочки взаимодействий оформляется Сделка с клиентом.</a:t>
            </a:r>
            <a:r>
              <a:rPr lang="en-US" altLang="ru-RU" smtClean="0"/>
              <a:t> </a:t>
            </a:r>
            <a:r>
              <a:rPr lang="ru-RU" altLang="ru-RU" smtClean="0"/>
              <a:t>Сделка – это «прародитель» всего дальнейшего процесса продажи. Появляется она в тот момент, когда у потенциального клиента появляется к нам некий практический интерес.</a:t>
            </a:r>
          </a:p>
          <a:p>
            <a:endParaRPr lang="ru-RU" altLang="ru-RU" smtClean="0"/>
          </a:p>
        </p:txBody>
      </p:sp>
      <p:sp>
        <p:nvSpPr>
          <p:cNvPr id="1116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A3756857-16B8-4814-A50D-610EB102645D}" type="slidenum">
              <a:rPr lang="ru-RU" altLang="ru-RU" b="0" smtClean="0"/>
              <a:pPr/>
              <a:t>11</a:t>
            </a:fld>
            <a:endParaRPr lang="ru-RU" altLang="ru-RU" b="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3" name="Picture 2" descr="C:\Users\Fomin_D\Desktop\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1C-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 y="3724275"/>
            <a:ext cx="1543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7"/>
          <p:cNvSpPr>
            <a:spLocks noGrp="1"/>
          </p:cNvSpPr>
          <p:nvPr>
            <p:ph type="title"/>
          </p:nvPr>
        </p:nvSpPr>
        <p:spPr>
          <a:xfrm>
            <a:off x="2555776" y="2143125"/>
            <a:ext cx="5472608" cy="857250"/>
          </a:xfrm>
        </p:spPr>
        <p:txBody>
          <a:bodyPr/>
          <a:lstStyle>
            <a:lvl1pPr>
              <a:defRPr b="1"/>
            </a:lvl1pPr>
          </a:lstStyle>
          <a:p>
            <a:r>
              <a:rPr lang="ru-RU" smtClean="0"/>
              <a:t>Образец заголовка</a:t>
            </a:r>
            <a:endParaRPr lang="ru-RU" dirty="0"/>
          </a:p>
        </p:txBody>
      </p:sp>
    </p:spTree>
    <p:extLst>
      <p:ext uri="{BB962C8B-B14F-4D97-AF65-F5344CB8AC3E}">
        <p14:creationId xmlns:p14="http://schemas.microsoft.com/office/powerpoint/2010/main" val="162531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15900" y="1275160"/>
            <a:ext cx="4262438" cy="237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0748" y="1275160"/>
            <a:ext cx="4262437" cy="237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333427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8671360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04165706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16847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45239428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27185342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6566458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8" y="86926"/>
            <a:ext cx="2168525" cy="35647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5900" y="86926"/>
            <a:ext cx="6356350" cy="35647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19116195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152" y="86930"/>
            <a:ext cx="7058025" cy="81081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15900" y="1275160"/>
            <a:ext cx="4262438" cy="23764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30748" y="1275162"/>
            <a:ext cx="4262437" cy="11310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30748" y="2520555"/>
            <a:ext cx="4262437" cy="11310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7190716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15921" y="86926"/>
            <a:ext cx="8677275" cy="35647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1290085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BB46FF1B-F1B0-4403-BC4F-704DC5A93EAF}" type="slidenum">
              <a:rPr lang="ru-RU" altLang="ru-RU"/>
              <a:pPr>
                <a:defRPr/>
              </a:pPr>
              <a:t>‹#›</a:t>
            </a:fld>
            <a:endParaRPr lang="ru-RU" altLang="ru-RU"/>
          </a:p>
        </p:txBody>
      </p:sp>
    </p:spTree>
    <p:extLst>
      <p:ext uri="{BB962C8B-B14F-4D97-AF65-F5344CB8AC3E}">
        <p14:creationId xmlns:p14="http://schemas.microsoft.com/office/powerpoint/2010/main" val="3484991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152" y="86930"/>
            <a:ext cx="7058025" cy="81081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15921" y="1275160"/>
            <a:ext cx="8677275" cy="2376488"/>
          </a:xfrm>
        </p:spPr>
        <p:txBody>
          <a:bodyPr/>
          <a:lstStyle/>
          <a:p>
            <a:pPr lvl="0"/>
            <a:endParaRPr lang="ru-RU" noProof="0" smtClean="0"/>
          </a:p>
        </p:txBody>
      </p:sp>
    </p:spTree>
    <p:extLst>
      <p:ext uri="{BB962C8B-B14F-4D97-AF65-F5344CB8AC3E}">
        <p14:creationId xmlns:p14="http://schemas.microsoft.com/office/powerpoint/2010/main" val="227068980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6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005578"/>
            <a:ext cx="8928100" cy="39421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42D05DF0-0867-4307-97A9-ACD06CB0CDCB}" type="slidenum">
              <a:rPr lang="ru-RU" altLang="ru-RU"/>
              <a:pPr>
                <a:defRPr/>
              </a:pPr>
              <a:t>‹#›</a:t>
            </a:fld>
            <a:endParaRPr lang="ru-RU" altLang="ru-RU"/>
          </a:p>
        </p:txBody>
      </p:sp>
    </p:spTree>
    <p:extLst>
      <p:ext uri="{BB962C8B-B14F-4D97-AF65-F5344CB8AC3E}">
        <p14:creationId xmlns:p14="http://schemas.microsoft.com/office/powerpoint/2010/main" val="3805503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D7D3B0C8-C687-4CAF-83FC-3EC196621CB3}" type="slidenum">
              <a:rPr lang="ru-RU" altLang="ru-RU"/>
              <a:pPr>
                <a:defRPr/>
              </a:pPr>
              <a:t>‹#›</a:t>
            </a:fld>
            <a:endParaRPr lang="ru-RU" altLang="ru-RU"/>
          </a:p>
        </p:txBody>
      </p:sp>
    </p:spTree>
    <p:extLst>
      <p:ext uri="{BB962C8B-B14F-4D97-AF65-F5344CB8AC3E}">
        <p14:creationId xmlns:p14="http://schemas.microsoft.com/office/powerpoint/2010/main" val="1307616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91A7DD5D-98BF-4CD7-ADDF-AE8687A4D783}" type="slidenum">
              <a:rPr lang="ru-RU" altLang="ru-RU"/>
              <a:pPr>
                <a:defRPr/>
              </a:pPr>
              <a:t>‹#›</a:t>
            </a:fld>
            <a:endParaRPr lang="ru-RU" altLang="ru-RU"/>
          </a:p>
        </p:txBody>
      </p:sp>
    </p:spTree>
    <p:extLst>
      <p:ext uri="{BB962C8B-B14F-4D97-AF65-F5344CB8AC3E}">
        <p14:creationId xmlns:p14="http://schemas.microsoft.com/office/powerpoint/2010/main" val="74014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1826CF27-19E7-43C1-92CB-988513A15F69}" type="slidenum">
              <a:rPr lang="ru-RU" altLang="ru-RU"/>
              <a:pPr>
                <a:defRPr/>
              </a:pPr>
              <a:t>‹#›</a:t>
            </a:fld>
            <a:endParaRPr lang="ru-RU" altLang="ru-RU"/>
          </a:p>
        </p:txBody>
      </p:sp>
    </p:spTree>
    <p:extLst>
      <p:ext uri="{BB962C8B-B14F-4D97-AF65-F5344CB8AC3E}">
        <p14:creationId xmlns:p14="http://schemas.microsoft.com/office/powerpoint/2010/main" val="3330788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p:txBody>
          <a:bodyPr/>
          <a:lstStyle>
            <a:lvl1pPr>
              <a:defRPr/>
            </a:lvl1pPr>
          </a:lstStyle>
          <a:p>
            <a:pPr>
              <a:defRPr/>
            </a:pPr>
            <a:fld id="{83892D58-1CFF-4026-8FD2-88CA9DBAB61B}" type="slidenum">
              <a:rPr lang="ru-RU" altLang="ru-RU"/>
              <a:pPr>
                <a:defRPr/>
              </a:pPr>
              <a:t>‹#›</a:t>
            </a:fld>
            <a:endParaRPr lang="ru-RU" altLang="ru-RU"/>
          </a:p>
        </p:txBody>
      </p:sp>
    </p:spTree>
    <p:extLst>
      <p:ext uri="{BB962C8B-B14F-4D97-AF65-F5344CB8AC3E}">
        <p14:creationId xmlns:p14="http://schemas.microsoft.com/office/powerpoint/2010/main" val="2261846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p:txBody>
          <a:bodyPr/>
          <a:lstStyle>
            <a:lvl1pPr>
              <a:defRPr/>
            </a:lvl1pPr>
          </a:lstStyle>
          <a:p>
            <a:pPr>
              <a:defRPr/>
            </a:pPr>
            <a:fld id="{66D0C1B2-DDC2-499D-AA11-B214EC7E7F25}" type="slidenum">
              <a:rPr lang="ru-RU" altLang="ru-RU"/>
              <a:pPr>
                <a:defRPr/>
              </a:pPr>
              <a:t>‹#›</a:t>
            </a:fld>
            <a:endParaRPr lang="ru-RU" altLang="ru-RU"/>
          </a:p>
        </p:txBody>
      </p:sp>
    </p:spTree>
    <p:extLst>
      <p:ext uri="{BB962C8B-B14F-4D97-AF65-F5344CB8AC3E}">
        <p14:creationId xmlns:p14="http://schemas.microsoft.com/office/powerpoint/2010/main" val="270368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16CB992B-DC2B-43D9-9DB7-B92A4947426D}" type="slidenum">
              <a:rPr lang="ru-RU" altLang="ru-RU"/>
              <a:pPr>
                <a:defRPr/>
              </a:pPr>
              <a:t>‹#›</a:t>
            </a:fld>
            <a:endParaRPr lang="ru-RU" altLang="ru-RU"/>
          </a:p>
        </p:txBody>
      </p:sp>
    </p:spTree>
    <p:extLst>
      <p:ext uri="{BB962C8B-B14F-4D97-AF65-F5344CB8AC3E}">
        <p14:creationId xmlns:p14="http://schemas.microsoft.com/office/powerpoint/2010/main" val="3254770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37DD65C9-B983-4FD2-A2CE-5D254870AFB9}" type="slidenum">
              <a:rPr lang="ru-RU" altLang="ru-RU"/>
              <a:pPr>
                <a:defRPr/>
              </a:pPr>
              <a:t>‹#›</a:t>
            </a:fld>
            <a:endParaRPr lang="ru-RU" altLang="ru-RU"/>
          </a:p>
        </p:txBody>
      </p:sp>
    </p:spTree>
    <p:extLst>
      <p:ext uri="{BB962C8B-B14F-4D97-AF65-F5344CB8AC3E}">
        <p14:creationId xmlns:p14="http://schemas.microsoft.com/office/powerpoint/2010/main" val="17367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1619672" y="122512"/>
            <a:ext cx="4716462" cy="1081088"/>
          </a:xfrm>
          <a:prstGeom prst="rect">
            <a:avLst/>
          </a:prstGeom>
          <a:noFill/>
          <a:ln>
            <a:noFill/>
          </a:ln>
          <a:effectLst/>
          <a:extLst/>
        </p:spPr>
        <p:txBody>
          <a:bodyPr/>
          <a:lstStyle>
            <a:lvl1pPr>
              <a:defRPr sz="2800" b="1"/>
            </a:lvl1pPr>
          </a:lstStyle>
          <a:p>
            <a:pPr lvl="0"/>
            <a:r>
              <a:rPr lang="ru-RU" altLang="ru-RU" smtClean="0"/>
              <a:t>Образец заголовка</a:t>
            </a:r>
            <a:endParaRPr lang="ru-RU" altLang="ru-RU" dirty="0" smtClean="0"/>
          </a:p>
        </p:txBody>
      </p:sp>
      <p:sp>
        <p:nvSpPr>
          <p:cNvPr id="10" name="Текст 2"/>
          <p:cNvSpPr>
            <a:spLocks noGrp="1"/>
          </p:cNvSpPr>
          <p:nvPr>
            <p:ph idx="1"/>
          </p:nvPr>
        </p:nvSpPr>
        <p:spPr>
          <a:xfrm>
            <a:off x="457200" y="1200151"/>
            <a:ext cx="8229600" cy="3394472"/>
          </a:xfrm>
          <a:prstGeom prst="rect">
            <a:avLst/>
          </a:prstGeom>
        </p:spPr>
        <p:txBody>
          <a:bodyPr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smtClean="0"/>
          </a:p>
        </p:txBody>
      </p:sp>
      <p:sp>
        <p:nvSpPr>
          <p:cNvPr id="4" name="Номер слайда 5"/>
          <p:cNvSpPr>
            <a:spLocks noGrp="1"/>
          </p:cNvSpPr>
          <p:nvPr>
            <p:ph type="sldNum" sz="quarter" idx="10"/>
          </p:nvPr>
        </p:nvSpPr>
        <p:spPr/>
        <p:txBody>
          <a:bodyPr/>
          <a:lstStyle>
            <a:lvl1pPr>
              <a:defRPr/>
            </a:lvl1pPr>
          </a:lstStyle>
          <a:p>
            <a:pPr>
              <a:defRPr/>
            </a:pPr>
            <a:fld id="{16D2D68A-6EF3-4794-A1B1-7879AEEE844C}" type="slidenum">
              <a:rPr lang="ru-RU" altLang="ru-RU"/>
              <a:pPr>
                <a:defRPr/>
              </a:pPr>
              <a:t>‹#›</a:t>
            </a:fld>
            <a:endParaRPr lang="ru-RU" altLang="ru-RU"/>
          </a:p>
        </p:txBody>
      </p:sp>
    </p:spTree>
    <p:extLst>
      <p:ext uri="{BB962C8B-B14F-4D97-AF65-F5344CB8AC3E}">
        <p14:creationId xmlns:p14="http://schemas.microsoft.com/office/powerpoint/2010/main" val="2840757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87FA7528-2BAC-4D65-81BE-995F8D82B2D2}" type="slidenum">
              <a:rPr lang="ru-RU" altLang="ru-RU"/>
              <a:pPr>
                <a:defRPr/>
              </a:pPr>
              <a:t>‹#›</a:t>
            </a:fld>
            <a:endParaRPr lang="ru-RU" altLang="ru-RU"/>
          </a:p>
        </p:txBody>
      </p:sp>
    </p:spTree>
    <p:extLst>
      <p:ext uri="{BB962C8B-B14F-4D97-AF65-F5344CB8AC3E}">
        <p14:creationId xmlns:p14="http://schemas.microsoft.com/office/powerpoint/2010/main" val="399522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0241"/>
            <a:ext cx="2232025" cy="491371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5" y="-20241"/>
            <a:ext cx="6543675" cy="491371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B92330AA-9649-4CEC-8351-36B2A4F0F2E2}" type="slidenum">
              <a:rPr lang="ru-RU" altLang="ru-RU"/>
              <a:pPr>
                <a:defRPr/>
              </a:pPr>
              <a:t>‹#›</a:t>
            </a:fld>
            <a:endParaRPr lang="ru-RU" altLang="ru-RU"/>
          </a:p>
        </p:txBody>
      </p:sp>
    </p:spTree>
    <p:extLst>
      <p:ext uri="{BB962C8B-B14F-4D97-AF65-F5344CB8AC3E}">
        <p14:creationId xmlns:p14="http://schemas.microsoft.com/office/powerpoint/2010/main" val="1200590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0241"/>
            <a:ext cx="4824413" cy="810816"/>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951311"/>
            <a:ext cx="4387850" cy="39421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p:txBody>
          <a:bodyPr/>
          <a:lstStyle>
            <a:lvl1pPr>
              <a:defRPr/>
            </a:lvl1pPr>
          </a:lstStyle>
          <a:p>
            <a:pPr>
              <a:defRPr/>
            </a:pPr>
            <a:fld id="{2052A2EE-CDA0-49D3-9826-1EB08C146FA0}" type="slidenum">
              <a:rPr lang="ru-RU" altLang="ru-RU"/>
              <a:pPr>
                <a:defRPr/>
              </a:pPr>
              <a:t>‹#›</a:t>
            </a:fld>
            <a:endParaRPr lang="ru-RU" altLang="ru-RU"/>
          </a:p>
        </p:txBody>
      </p:sp>
    </p:spTree>
    <p:extLst>
      <p:ext uri="{BB962C8B-B14F-4D97-AF65-F5344CB8AC3E}">
        <p14:creationId xmlns:p14="http://schemas.microsoft.com/office/powerpoint/2010/main" val="342872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0241"/>
            <a:ext cx="4824413" cy="810816"/>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F20C321B-5288-4C2E-AC16-14F35C6DB8A4}" type="slidenum">
              <a:rPr lang="ru-RU" altLang="ru-RU"/>
              <a:pPr>
                <a:defRPr/>
              </a:pPr>
              <a:t>‹#›</a:t>
            </a:fld>
            <a:endParaRPr lang="ru-RU" altLang="ru-RU"/>
          </a:p>
        </p:txBody>
      </p:sp>
    </p:spTree>
    <p:extLst>
      <p:ext uri="{BB962C8B-B14F-4D97-AF65-F5344CB8AC3E}">
        <p14:creationId xmlns:p14="http://schemas.microsoft.com/office/powerpoint/2010/main" val="749219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a:lvl1pPr>
          </a:lstStyle>
          <a:p>
            <a:pPr>
              <a:defRPr/>
            </a:pPr>
            <a:fld id="{9C248DA6-6737-4D8F-AF3C-E76B43992F81}" type="slidenum">
              <a:rPr lang="ru-RU" altLang="ru-RU"/>
              <a:pPr>
                <a:defRPr/>
              </a:pPr>
              <a:t>‹#›</a:t>
            </a:fld>
            <a:endParaRPr lang="ru-RU" altLang="ru-RU"/>
          </a:p>
        </p:txBody>
      </p:sp>
    </p:spTree>
    <p:extLst>
      <p:ext uri="{BB962C8B-B14F-4D97-AF65-F5344CB8AC3E}">
        <p14:creationId xmlns:p14="http://schemas.microsoft.com/office/powerpoint/2010/main" val="377745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486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005578"/>
            <a:ext cx="8928100" cy="39421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17A07C8B-0E9F-463D-9E15-E992821C7F40}" type="slidenum">
              <a:rPr lang="ru-RU" altLang="ru-RU"/>
              <a:pPr>
                <a:defRPr/>
              </a:pPr>
              <a:t>‹#›</a:t>
            </a:fld>
            <a:endParaRPr lang="ru-RU" altLang="ru-RU"/>
          </a:p>
        </p:txBody>
      </p:sp>
    </p:spTree>
    <p:extLst>
      <p:ext uri="{BB962C8B-B14F-4D97-AF65-F5344CB8AC3E}">
        <p14:creationId xmlns:p14="http://schemas.microsoft.com/office/powerpoint/2010/main" val="2827765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3F06C60C-CCC6-459A-B23F-EC7D31350FB0}" type="slidenum">
              <a:rPr lang="ru-RU" altLang="ru-RU"/>
              <a:pPr>
                <a:defRPr/>
              </a:pPr>
              <a:t>‹#›</a:t>
            </a:fld>
            <a:endParaRPr lang="ru-RU" altLang="ru-RU"/>
          </a:p>
        </p:txBody>
      </p:sp>
    </p:spTree>
    <p:extLst>
      <p:ext uri="{BB962C8B-B14F-4D97-AF65-F5344CB8AC3E}">
        <p14:creationId xmlns:p14="http://schemas.microsoft.com/office/powerpoint/2010/main" val="3716315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13E93DBE-6162-468A-8B63-C53117F4477B}" type="slidenum">
              <a:rPr lang="ru-RU" altLang="ru-RU"/>
              <a:pPr>
                <a:defRPr/>
              </a:pPr>
              <a:t>‹#›</a:t>
            </a:fld>
            <a:endParaRPr lang="ru-RU" altLang="ru-RU"/>
          </a:p>
        </p:txBody>
      </p:sp>
    </p:spTree>
    <p:extLst>
      <p:ext uri="{BB962C8B-B14F-4D97-AF65-F5344CB8AC3E}">
        <p14:creationId xmlns:p14="http://schemas.microsoft.com/office/powerpoint/2010/main" val="4157547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82BF23DE-8139-4DC2-B3B4-5771D406E472}" type="slidenum">
              <a:rPr lang="ru-RU" altLang="ru-RU"/>
              <a:pPr>
                <a:defRPr/>
              </a:pPr>
              <a:t>‹#›</a:t>
            </a:fld>
            <a:endParaRPr lang="ru-RU" altLang="ru-RU"/>
          </a:p>
        </p:txBody>
      </p:sp>
    </p:spTree>
    <p:extLst>
      <p:ext uri="{BB962C8B-B14F-4D97-AF65-F5344CB8AC3E}">
        <p14:creationId xmlns:p14="http://schemas.microsoft.com/office/powerpoint/2010/main" val="291995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21E7A49B-FF8B-4635-87A8-F08A9EF333A5}" type="slidenum">
              <a:rPr lang="ru-RU" altLang="ru-RU"/>
              <a:pPr>
                <a:defRPr/>
              </a:pPr>
              <a:t>‹#›</a:t>
            </a:fld>
            <a:endParaRPr lang="ru-RU" altLang="ru-RU"/>
          </a:p>
        </p:txBody>
      </p:sp>
    </p:spTree>
    <p:extLst>
      <p:ext uri="{BB962C8B-B14F-4D97-AF65-F5344CB8AC3E}">
        <p14:creationId xmlns:p14="http://schemas.microsoft.com/office/powerpoint/2010/main" val="2930375341"/>
      </p:ext>
    </p:extLst>
  </p:cSld>
  <p:clrMapOvr>
    <a:masterClrMapping/>
  </p:clrMapOvr>
  <p:transition advTm="600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p:txBody>
          <a:bodyPr/>
          <a:lstStyle>
            <a:lvl1pPr>
              <a:defRPr/>
            </a:lvl1pPr>
          </a:lstStyle>
          <a:p>
            <a:pPr>
              <a:defRPr/>
            </a:pPr>
            <a:fld id="{FB3AEB47-6EC7-447F-9308-5C1AE051A378}" type="slidenum">
              <a:rPr lang="ru-RU" altLang="ru-RU"/>
              <a:pPr>
                <a:defRPr/>
              </a:pPr>
              <a:t>‹#›</a:t>
            </a:fld>
            <a:endParaRPr lang="ru-RU" altLang="ru-RU"/>
          </a:p>
        </p:txBody>
      </p:sp>
    </p:spTree>
    <p:extLst>
      <p:ext uri="{BB962C8B-B14F-4D97-AF65-F5344CB8AC3E}">
        <p14:creationId xmlns:p14="http://schemas.microsoft.com/office/powerpoint/2010/main" val="2755504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p:txBody>
          <a:bodyPr/>
          <a:lstStyle>
            <a:lvl1pPr>
              <a:defRPr/>
            </a:lvl1pPr>
          </a:lstStyle>
          <a:p>
            <a:pPr>
              <a:defRPr/>
            </a:pPr>
            <a:fld id="{23044422-6BCB-4EA8-B33D-E709F033F589}" type="slidenum">
              <a:rPr lang="ru-RU" altLang="ru-RU"/>
              <a:pPr>
                <a:defRPr/>
              </a:pPr>
              <a:t>‹#›</a:t>
            </a:fld>
            <a:endParaRPr lang="ru-RU" altLang="ru-RU"/>
          </a:p>
        </p:txBody>
      </p:sp>
    </p:spTree>
    <p:extLst>
      <p:ext uri="{BB962C8B-B14F-4D97-AF65-F5344CB8AC3E}">
        <p14:creationId xmlns:p14="http://schemas.microsoft.com/office/powerpoint/2010/main" val="2920407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0378D4C4-4BC6-4AA0-979A-5C6A6362BE71}" type="slidenum">
              <a:rPr lang="ru-RU" altLang="ru-RU"/>
              <a:pPr>
                <a:defRPr/>
              </a:pPr>
              <a:t>‹#›</a:t>
            </a:fld>
            <a:endParaRPr lang="ru-RU" altLang="ru-RU"/>
          </a:p>
        </p:txBody>
      </p:sp>
    </p:spTree>
    <p:extLst>
      <p:ext uri="{BB962C8B-B14F-4D97-AF65-F5344CB8AC3E}">
        <p14:creationId xmlns:p14="http://schemas.microsoft.com/office/powerpoint/2010/main" val="277335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745B9208-9A96-47DA-9CF6-832D411DF423}" type="slidenum">
              <a:rPr lang="ru-RU" altLang="ru-RU"/>
              <a:pPr>
                <a:defRPr/>
              </a:pPr>
              <a:t>‹#›</a:t>
            </a:fld>
            <a:endParaRPr lang="ru-RU" altLang="ru-RU"/>
          </a:p>
        </p:txBody>
      </p:sp>
    </p:spTree>
    <p:extLst>
      <p:ext uri="{BB962C8B-B14F-4D97-AF65-F5344CB8AC3E}">
        <p14:creationId xmlns:p14="http://schemas.microsoft.com/office/powerpoint/2010/main" val="490033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53ED4779-545B-4781-ACFA-A127D48BE9F4}" type="slidenum">
              <a:rPr lang="ru-RU" altLang="ru-RU"/>
              <a:pPr>
                <a:defRPr/>
              </a:pPr>
              <a:t>‹#›</a:t>
            </a:fld>
            <a:endParaRPr lang="ru-RU" altLang="ru-RU"/>
          </a:p>
        </p:txBody>
      </p:sp>
    </p:spTree>
    <p:extLst>
      <p:ext uri="{BB962C8B-B14F-4D97-AF65-F5344CB8AC3E}">
        <p14:creationId xmlns:p14="http://schemas.microsoft.com/office/powerpoint/2010/main" val="2146174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0241"/>
            <a:ext cx="2232025" cy="491371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5" y="-20241"/>
            <a:ext cx="6543675" cy="491371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480253F3-058A-4975-90C8-3E88830E5A59}" type="slidenum">
              <a:rPr lang="ru-RU" altLang="ru-RU"/>
              <a:pPr>
                <a:defRPr/>
              </a:pPr>
              <a:t>‹#›</a:t>
            </a:fld>
            <a:endParaRPr lang="ru-RU" altLang="ru-RU"/>
          </a:p>
        </p:txBody>
      </p:sp>
    </p:spTree>
    <p:extLst>
      <p:ext uri="{BB962C8B-B14F-4D97-AF65-F5344CB8AC3E}">
        <p14:creationId xmlns:p14="http://schemas.microsoft.com/office/powerpoint/2010/main" val="3757282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0241"/>
            <a:ext cx="4824413" cy="810816"/>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951311"/>
            <a:ext cx="4387850" cy="39421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p:txBody>
          <a:bodyPr/>
          <a:lstStyle>
            <a:lvl1pPr>
              <a:defRPr/>
            </a:lvl1pPr>
          </a:lstStyle>
          <a:p>
            <a:pPr>
              <a:defRPr/>
            </a:pPr>
            <a:fld id="{C727513E-4677-45DE-BB5E-86FB05178EE3}" type="slidenum">
              <a:rPr lang="ru-RU" altLang="ru-RU"/>
              <a:pPr>
                <a:defRPr/>
              </a:pPr>
              <a:t>‹#›</a:t>
            </a:fld>
            <a:endParaRPr lang="ru-RU" altLang="ru-RU"/>
          </a:p>
        </p:txBody>
      </p:sp>
    </p:spTree>
    <p:extLst>
      <p:ext uri="{BB962C8B-B14F-4D97-AF65-F5344CB8AC3E}">
        <p14:creationId xmlns:p14="http://schemas.microsoft.com/office/powerpoint/2010/main" val="2937094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0241"/>
            <a:ext cx="4824413" cy="810816"/>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951310"/>
            <a:ext cx="4387850" cy="19133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2978945"/>
            <a:ext cx="4387850" cy="1914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p:txBody>
          <a:bodyPr/>
          <a:lstStyle>
            <a:lvl1pPr>
              <a:defRPr b="1">
                <a:cs typeface="Arial" pitchFamily="34"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5C27E93B-4858-464F-BD85-5E0CAAB719C8}" type="slidenum">
              <a:rPr lang="ru-RU" altLang="ru-RU"/>
              <a:pPr>
                <a:defRPr/>
              </a:pPr>
              <a:t>‹#›</a:t>
            </a:fld>
            <a:endParaRPr lang="ru-RU" altLang="ru-RU"/>
          </a:p>
        </p:txBody>
      </p:sp>
    </p:spTree>
    <p:extLst>
      <p:ext uri="{BB962C8B-B14F-4D97-AF65-F5344CB8AC3E}">
        <p14:creationId xmlns:p14="http://schemas.microsoft.com/office/powerpoint/2010/main" val="258455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613"/>
            <a:ext cx="7772400" cy="11017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9E3EFB39-0438-45DB-8CDD-A9EC373BDF4B}" type="slidenum">
              <a:rPr lang="ru-RU" altLang="ru-RU"/>
              <a:pPr>
                <a:defRPr/>
              </a:pPr>
              <a:t>‹#›</a:t>
            </a:fld>
            <a:endParaRPr lang="ru-RU" altLang="ru-RU"/>
          </a:p>
        </p:txBody>
      </p:sp>
    </p:spTree>
    <p:extLst>
      <p:ext uri="{BB962C8B-B14F-4D97-AF65-F5344CB8AC3E}">
        <p14:creationId xmlns:p14="http://schemas.microsoft.com/office/powerpoint/2010/main" val="1066094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4A4A5F0-C616-47F4-ACEE-FD8AB95FE677}" type="slidenum">
              <a:rPr lang="ru-RU" altLang="ru-RU"/>
              <a:pPr>
                <a:defRPr/>
              </a:pPr>
              <a:t>‹#›</a:t>
            </a:fld>
            <a:endParaRPr lang="ru-RU" altLang="ru-RU"/>
          </a:p>
        </p:txBody>
      </p:sp>
    </p:spTree>
    <p:extLst>
      <p:ext uri="{BB962C8B-B14F-4D97-AF65-F5344CB8AC3E}">
        <p14:creationId xmlns:p14="http://schemas.microsoft.com/office/powerpoint/2010/main" val="38196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06375"/>
            <a:ext cx="8229600" cy="43878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5"/>
          <p:cNvSpPr>
            <a:spLocks noGrp="1"/>
          </p:cNvSpPr>
          <p:nvPr>
            <p:ph type="sldNum" sz="quarter" idx="10"/>
          </p:nvPr>
        </p:nvSpPr>
        <p:spPr/>
        <p:txBody>
          <a:bodyPr/>
          <a:lstStyle>
            <a:lvl1pPr>
              <a:defRPr/>
            </a:lvl1pPr>
          </a:lstStyle>
          <a:p>
            <a:pPr>
              <a:defRPr/>
            </a:pPr>
            <a:fld id="{30A7780B-6D94-4BAF-A7F9-A0F1C12A1745}" type="slidenum">
              <a:rPr lang="ru-RU" altLang="ru-RU"/>
              <a:pPr>
                <a:defRPr/>
              </a:pPr>
              <a:t>‹#›</a:t>
            </a:fld>
            <a:endParaRPr lang="ru-RU" altLang="ru-RU"/>
          </a:p>
        </p:txBody>
      </p:sp>
    </p:spTree>
    <p:extLst>
      <p:ext uri="{BB962C8B-B14F-4D97-AF65-F5344CB8AC3E}">
        <p14:creationId xmlns:p14="http://schemas.microsoft.com/office/powerpoint/2010/main" val="2004556070"/>
      </p:ext>
    </p:extLst>
  </p:cSld>
  <p:clrMapOvr>
    <a:masterClrMapping/>
  </p:clrMapOvr>
  <p:transition advTm="600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235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12451BFE-8D99-4CAC-9BD8-09DBEF3F4A41}" type="slidenum">
              <a:rPr lang="ru-RU" altLang="ru-RU"/>
              <a:pPr>
                <a:defRPr/>
              </a:pPr>
              <a:t>‹#›</a:t>
            </a:fld>
            <a:endParaRPr lang="ru-RU" altLang="ru-RU"/>
          </a:p>
        </p:txBody>
      </p:sp>
    </p:spTree>
    <p:extLst>
      <p:ext uri="{BB962C8B-B14F-4D97-AF65-F5344CB8AC3E}">
        <p14:creationId xmlns:p14="http://schemas.microsoft.com/office/powerpoint/2010/main" val="983805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950913"/>
            <a:ext cx="438785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50913"/>
            <a:ext cx="438785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8665EC2F-1396-444D-B833-C3B697A2EC16}" type="slidenum">
              <a:rPr lang="ru-RU" altLang="ru-RU"/>
              <a:pPr>
                <a:defRPr/>
              </a:pPr>
              <a:t>‹#›</a:t>
            </a:fld>
            <a:endParaRPr lang="ru-RU" altLang="ru-RU"/>
          </a:p>
        </p:txBody>
      </p:sp>
    </p:spTree>
    <p:extLst>
      <p:ext uri="{BB962C8B-B14F-4D97-AF65-F5344CB8AC3E}">
        <p14:creationId xmlns:p14="http://schemas.microsoft.com/office/powerpoint/2010/main" val="3458092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29E7511A-A3A9-4F7F-ACA0-05E29EA4A7F3}" type="slidenum">
              <a:rPr lang="ru-RU" altLang="ru-RU"/>
              <a:pPr>
                <a:defRPr/>
              </a:pPr>
              <a:t>‹#›</a:t>
            </a:fld>
            <a:endParaRPr lang="ru-RU" altLang="ru-RU"/>
          </a:p>
        </p:txBody>
      </p:sp>
    </p:spTree>
    <p:extLst>
      <p:ext uri="{BB962C8B-B14F-4D97-AF65-F5344CB8AC3E}">
        <p14:creationId xmlns:p14="http://schemas.microsoft.com/office/powerpoint/2010/main" val="342658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7B6BB68A-A3EA-4DAF-BE43-15E103DB44A8}" type="slidenum">
              <a:rPr lang="ru-RU" altLang="ru-RU"/>
              <a:pPr>
                <a:defRPr/>
              </a:pPr>
              <a:t>‹#›</a:t>
            </a:fld>
            <a:endParaRPr lang="ru-RU" altLang="ru-RU"/>
          </a:p>
        </p:txBody>
      </p:sp>
    </p:spTree>
    <p:extLst>
      <p:ext uri="{BB962C8B-B14F-4D97-AF65-F5344CB8AC3E}">
        <p14:creationId xmlns:p14="http://schemas.microsoft.com/office/powerpoint/2010/main" val="24334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CE59DFDA-76A6-4965-8B88-8913BBF93CFA}" type="slidenum">
              <a:rPr lang="ru-RU" altLang="ru-RU"/>
              <a:pPr>
                <a:defRPr/>
              </a:pPr>
              <a:t>‹#›</a:t>
            </a:fld>
            <a:endParaRPr lang="ru-RU" altLang="ru-RU"/>
          </a:p>
        </p:txBody>
      </p:sp>
    </p:spTree>
    <p:extLst>
      <p:ext uri="{BB962C8B-B14F-4D97-AF65-F5344CB8AC3E}">
        <p14:creationId xmlns:p14="http://schemas.microsoft.com/office/powerpoint/2010/main" val="2829630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3008313" cy="87153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0E0D53D-5466-42E2-AAB6-63B6973829A9}" type="slidenum">
              <a:rPr lang="ru-RU" altLang="ru-RU"/>
              <a:pPr>
                <a:defRPr/>
              </a:pPr>
              <a:t>‹#›</a:t>
            </a:fld>
            <a:endParaRPr lang="ru-RU" altLang="ru-RU"/>
          </a:p>
        </p:txBody>
      </p:sp>
    </p:spTree>
    <p:extLst>
      <p:ext uri="{BB962C8B-B14F-4D97-AF65-F5344CB8AC3E}">
        <p14:creationId xmlns:p14="http://schemas.microsoft.com/office/powerpoint/2010/main" val="2498159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4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BAE336A2-E96E-4E93-93A8-D56C8F3E7260}" type="slidenum">
              <a:rPr lang="ru-RU" altLang="ru-RU"/>
              <a:pPr>
                <a:defRPr/>
              </a:pPr>
              <a:t>‹#›</a:t>
            </a:fld>
            <a:endParaRPr lang="ru-RU" altLang="ru-RU"/>
          </a:p>
        </p:txBody>
      </p:sp>
    </p:spTree>
    <p:extLst>
      <p:ext uri="{BB962C8B-B14F-4D97-AF65-F5344CB8AC3E}">
        <p14:creationId xmlns:p14="http://schemas.microsoft.com/office/powerpoint/2010/main" val="1806195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35F57FA-4AB0-4D26-863C-C06C2D40EC43}" type="slidenum">
              <a:rPr lang="ru-RU" altLang="ru-RU"/>
              <a:pPr>
                <a:defRPr/>
              </a:pPr>
              <a:t>‹#›</a:t>
            </a:fld>
            <a:endParaRPr lang="ru-RU" altLang="ru-RU"/>
          </a:p>
        </p:txBody>
      </p:sp>
    </p:spTree>
    <p:extLst>
      <p:ext uri="{BB962C8B-B14F-4D97-AF65-F5344CB8AC3E}">
        <p14:creationId xmlns:p14="http://schemas.microsoft.com/office/powerpoint/2010/main" val="2362859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0638"/>
            <a:ext cx="2232025" cy="491490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0638"/>
            <a:ext cx="6543675" cy="49149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BFF089F-6AA2-4C73-8B6E-DB87DFDD4A60}" type="slidenum">
              <a:rPr lang="ru-RU" altLang="ru-RU"/>
              <a:pPr>
                <a:defRPr/>
              </a:pPr>
              <a:t>‹#›</a:t>
            </a:fld>
            <a:endParaRPr lang="ru-RU" altLang="ru-RU"/>
          </a:p>
        </p:txBody>
      </p:sp>
    </p:spTree>
    <p:extLst>
      <p:ext uri="{BB962C8B-B14F-4D97-AF65-F5344CB8AC3E}">
        <p14:creationId xmlns:p14="http://schemas.microsoft.com/office/powerpoint/2010/main" val="260704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3345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2"/>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31077912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686665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7599090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547813" y="206375"/>
            <a:ext cx="54721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defRPr>
            </a:lvl1pPr>
          </a:lstStyle>
          <a:p>
            <a:pPr>
              <a:defRPr/>
            </a:pPr>
            <a:fld id="{5B34BD0C-585F-4322-B10B-3D49A77D1F6E}" type="slidenum">
              <a:rPr lang="ru-RU" altLang="ru-RU"/>
              <a:pPr>
                <a:defRPr/>
              </a:pPr>
              <a:t>‹#›</a:t>
            </a:fld>
            <a:endParaRPr lang="ru-RU" altLang="ru-RU"/>
          </a:p>
        </p:txBody>
      </p:sp>
      <p:pic>
        <p:nvPicPr>
          <p:cNvPr id="1029" name="Picture 6" descr="C:\1C-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3825" y="-31750"/>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73" r:id="rId1"/>
    <p:sldLayoutId id="2147487644" r:id="rId2"/>
    <p:sldLayoutId id="2147487645" r:id="rId3"/>
    <p:sldLayoutId id="2147487646" r:id="rId4"/>
    <p:sldLayoutId id="2147487647" r:id="rId5"/>
    <p:sldLayoutId id="2147487674" r:id="rId6"/>
  </p:sldLayoutIdLst>
  <p:transition advTm="6000"/>
  <p:timing>
    <p:tnLst>
      <p:par>
        <p:cTn id="1" dur="indefinite" restart="never" nodeType="tmRoot"/>
      </p:par>
    </p:tnLst>
  </p:timing>
  <p:txStyles>
    <p:titleStyle>
      <a:lvl1pPr algn="l" rtl="0" eaLnBrk="0" fontAlgn="base" hangingPunct="0">
        <a:spcBef>
          <a:spcPct val="0"/>
        </a:spcBef>
        <a:spcAft>
          <a:spcPct val="0"/>
        </a:spcAft>
        <a:defRPr sz="28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p:titleStyle>
    <p:bodyStyle>
      <a:lvl1pPr marL="179388" indent="-179388" algn="l" rtl="0" eaLnBrk="0" fontAlgn="base" hangingPunct="0">
        <a:spcBef>
          <a:spcPct val="20000"/>
        </a:spcBef>
        <a:spcAft>
          <a:spcPct val="0"/>
        </a:spcAft>
        <a:buClr>
          <a:srgbClr val="C00000"/>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1pPr>
      <a:lvl2pPr marL="360363" indent="-180975" algn="l" rtl="0" eaLnBrk="0" fontAlgn="base" hangingPunct="0">
        <a:spcBef>
          <a:spcPct val="20000"/>
        </a:spcBef>
        <a:spcAft>
          <a:spcPct val="0"/>
        </a:spcAft>
        <a:buClr>
          <a:srgbClr val="C00000"/>
        </a:buClr>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539750" indent="-179388" algn="l" rtl="0" eaLnBrk="0" fontAlgn="base" hangingPunct="0">
        <a:spcBef>
          <a:spcPct val="20000"/>
        </a:spcBef>
        <a:spcAft>
          <a:spcPct val="0"/>
        </a:spcAft>
        <a:buClr>
          <a:srgbClr val="C00000"/>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3pPr>
      <a:lvl4pPr marL="720725" indent="-180975" algn="l" rtl="0" eaLnBrk="0" fontAlgn="base" hangingPunct="0">
        <a:spcBef>
          <a:spcPct val="20000"/>
        </a:spcBef>
        <a:spcAft>
          <a:spcPct val="0"/>
        </a:spcAft>
        <a:buClr>
          <a:srgbClr val="C00000"/>
        </a:buClr>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900113" indent="-179388" algn="l" rtl="0" eaLnBrk="0" fontAlgn="base" hangingPunct="0">
        <a:spcBef>
          <a:spcPct val="20000"/>
        </a:spcBef>
        <a:spcAft>
          <a:spcPct val="0"/>
        </a:spcAft>
        <a:buClr>
          <a:srgbClr val="C00000"/>
        </a:buClr>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215900" y="1274763"/>
            <a:ext cx="86772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051" name="Rectangle 13"/>
          <p:cNvSpPr>
            <a:spLocks noGrp="1" noChangeArrowheads="1"/>
          </p:cNvSpPr>
          <p:nvPr>
            <p:ph type="title"/>
          </p:nvPr>
        </p:nvSpPr>
        <p:spPr bwMode="auto">
          <a:xfrm>
            <a:off x="1835150" y="87313"/>
            <a:ext cx="70580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 name="Rectangle 4"/>
          <p:cNvSpPr>
            <a:spLocks noChangeArrowheads="1"/>
          </p:cNvSpPr>
          <p:nvPr/>
        </p:nvSpPr>
        <p:spPr bwMode="auto">
          <a:xfrm>
            <a:off x="6877050" y="-227013"/>
            <a:ext cx="2266950" cy="175418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defRPr/>
            </a:pPr>
            <a:endParaRPr lang="en-US" altLang="ru-RU" sz="2400" b="0" smtClean="0">
              <a:solidFill>
                <a:srgbClr val="000000"/>
              </a:solidFill>
              <a:latin typeface="Times New Roman" pitchFamily="18" charset="0"/>
              <a:cs typeface="+mn-cs"/>
            </a:endParaRPr>
          </a:p>
          <a:p>
            <a:pPr algn="ctr" eaLnBrk="1" hangingPunct="1">
              <a:lnSpc>
                <a:spcPct val="150000"/>
              </a:lnSpc>
              <a:defRPr/>
            </a:pPr>
            <a:endParaRPr lang="en-US" altLang="ru-RU" sz="2400" b="0" smtClean="0">
              <a:solidFill>
                <a:srgbClr val="000000"/>
              </a:solidFill>
              <a:latin typeface="Times New Roman" pitchFamily="18" charset="0"/>
              <a:cs typeface="+mn-cs"/>
            </a:endParaRPr>
          </a:p>
          <a:p>
            <a:pPr algn="ctr" eaLnBrk="1" hangingPunct="1">
              <a:lnSpc>
                <a:spcPct val="150000"/>
              </a:lnSpc>
              <a:defRPr/>
            </a:pPr>
            <a:endParaRPr lang="ru-RU" altLang="ru-RU" sz="2400" b="0" smtClean="0">
              <a:solidFill>
                <a:srgbClr val="000000"/>
              </a:solidFill>
              <a:latin typeface="Times New Roman" pitchFamily="18" charset="0"/>
              <a:cs typeface="+mn-cs"/>
            </a:endParaRPr>
          </a:p>
        </p:txBody>
      </p:sp>
      <p:pic>
        <p:nvPicPr>
          <p:cNvPr id="2053" name="Picture 6" descr="C:\1C-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3825" y="-31750"/>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48" r:id="rId1"/>
    <p:sldLayoutId id="2147487649" r:id="rId2"/>
    <p:sldLayoutId id="2147487650" r:id="rId3"/>
    <p:sldLayoutId id="2147487651" r:id="rId4"/>
    <p:sldLayoutId id="2147487652" r:id="rId5"/>
    <p:sldLayoutId id="2147487653" r:id="rId6"/>
    <p:sldLayoutId id="2147487654" r:id="rId7"/>
    <p:sldLayoutId id="2147487655" r:id="rId8"/>
    <p:sldLayoutId id="2147487656" r:id="rId9"/>
    <p:sldLayoutId id="2147487657" r:id="rId10"/>
    <p:sldLayoutId id="2147487658" r:id="rId11"/>
    <p:sldLayoutId id="2147487659" r:id="rId12"/>
    <p:sldLayoutId id="2147487660" r:id="rId13"/>
    <p:sldLayoutId id="2147487661" r:id="rId14"/>
  </p:sldLayoutIdLst>
  <p:transition spd="slow"/>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eaLnBrk="0" fontAlgn="base" hangingPunct="0">
        <a:spcBef>
          <a:spcPct val="0"/>
        </a:spcBef>
        <a:spcAft>
          <a:spcPct val="0"/>
        </a:spcAft>
        <a:defRPr sz="2800">
          <a:solidFill>
            <a:schemeClr val="tx2"/>
          </a:solidFill>
          <a:latin typeface="Futura PT Demi" pitchFamily="34" charset="0"/>
        </a:defRPr>
      </a:lvl6pPr>
      <a:lvl7pPr marL="914400" algn="l" rtl="0" eaLnBrk="0" fontAlgn="base" hangingPunct="0">
        <a:spcBef>
          <a:spcPct val="0"/>
        </a:spcBef>
        <a:spcAft>
          <a:spcPct val="0"/>
        </a:spcAft>
        <a:defRPr sz="2800">
          <a:solidFill>
            <a:schemeClr val="tx2"/>
          </a:solidFill>
          <a:latin typeface="Futura PT Demi" pitchFamily="34" charset="0"/>
        </a:defRPr>
      </a:lvl7pPr>
      <a:lvl8pPr marL="1371600" algn="l" rtl="0" eaLnBrk="0" fontAlgn="base" hangingPunct="0">
        <a:spcBef>
          <a:spcPct val="0"/>
        </a:spcBef>
        <a:spcAft>
          <a:spcPct val="0"/>
        </a:spcAft>
        <a:defRPr sz="2800">
          <a:solidFill>
            <a:schemeClr val="tx2"/>
          </a:solidFill>
          <a:latin typeface="Futura PT Demi" pitchFamily="34" charset="0"/>
        </a:defRPr>
      </a:lvl8pPr>
      <a:lvl9pPr marL="1828800" algn="l" rtl="0" eaLnBrk="0" fontAlgn="base" hangingPunct="0">
        <a:spcBef>
          <a:spcPct val="0"/>
        </a:spcBef>
        <a:spcAft>
          <a:spcPct val="0"/>
        </a:spcAft>
        <a:defRPr sz="2800">
          <a:solidFill>
            <a:schemeClr val="tx2"/>
          </a:solidFill>
          <a:latin typeface="Futura PT Demi" pitchFamily="34" charset="0"/>
        </a:defRPr>
      </a:lvl9pPr>
    </p:titleStyle>
    <p:bodyStyle>
      <a:lvl1pPr marL="342900" indent="-342900" algn="l" rtl="0" eaLnBrk="0" fontAlgn="base" hangingPunct="0">
        <a:spcBef>
          <a:spcPct val="20000"/>
        </a:spcBef>
        <a:spcAft>
          <a:spcPct val="0"/>
        </a:spcAft>
        <a:buClr>
          <a:srgbClr val="CC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mn-lt"/>
        </a:defRPr>
      </a:lvl2pPr>
      <a:lvl3pPr marL="1143000" indent="-228600" algn="l" rtl="0" eaLnBrk="0" fontAlgn="base" hangingPunct="0">
        <a:spcBef>
          <a:spcPct val="20000"/>
        </a:spcBef>
        <a:spcAft>
          <a:spcPct val="0"/>
        </a:spcAft>
        <a:buClr>
          <a:srgbClr val="CC0000"/>
        </a:buClr>
        <a:buChar char="•"/>
        <a:defRPr sz="1600">
          <a:solidFill>
            <a:schemeClr val="tx1"/>
          </a:solidFill>
          <a:latin typeface="+mn-lt"/>
        </a:defRPr>
      </a:lvl3pPr>
      <a:lvl4pPr marL="1600200" indent="-228600" algn="l" rtl="0" eaLnBrk="0" fontAlgn="base" hangingPunct="0">
        <a:spcBef>
          <a:spcPct val="20000"/>
        </a:spcBef>
        <a:spcAft>
          <a:spcPct val="0"/>
        </a:spcAft>
        <a:buClr>
          <a:srgbClr val="CC0000"/>
        </a:buClr>
        <a:buChar char="•"/>
        <a:defRPr sz="1400">
          <a:solidFill>
            <a:schemeClr val="tx1"/>
          </a:solidFill>
          <a:latin typeface="+mn-lt"/>
        </a:defRPr>
      </a:lvl4pPr>
      <a:lvl5pPr marL="2057400" indent="-228600" algn="l" rtl="0" eaLnBrk="0" fontAlgn="base" hangingPunct="0">
        <a:spcBef>
          <a:spcPct val="20000"/>
        </a:spcBef>
        <a:spcAft>
          <a:spcPct val="0"/>
        </a:spcAft>
        <a:buClr>
          <a:srgbClr val="CC0000"/>
        </a:buClr>
        <a:buChar char="•"/>
        <a:defRPr sz="1200">
          <a:solidFill>
            <a:schemeClr val="tx1"/>
          </a:solidFill>
          <a:latin typeface="+mn-lt"/>
        </a:defRPr>
      </a:lvl5pPr>
      <a:lvl6pPr marL="2514600" indent="-228600" algn="l" rtl="0" eaLnBrk="0" fontAlgn="base" hangingPunct="0">
        <a:spcBef>
          <a:spcPct val="20000"/>
        </a:spcBef>
        <a:spcAft>
          <a:spcPct val="0"/>
        </a:spcAft>
        <a:buClr>
          <a:srgbClr val="CC0000"/>
        </a:buClr>
        <a:buChar char="•"/>
        <a:defRPr sz="1200">
          <a:solidFill>
            <a:schemeClr val="tx1"/>
          </a:solidFill>
          <a:latin typeface="+mn-lt"/>
        </a:defRPr>
      </a:lvl6pPr>
      <a:lvl7pPr marL="2971800" indent="-228600" algn="l" rtl="0" eaLnBrk="0" fontAlgn="base" hangingPunct="0">
        <a:spcBef>
          <a:spcPct val="20000"/>
        </a:spcBef>
        <a:spcAft>
          <a:spcPct val="0"/>
        </a:spcAft>
        <a:buClr>
          <a:srgbClr val="CC0000"/>
        </a:buClr>
        <a:buChar char="•"/>
        <a:defRPr sz="1200">
          <a:solidFill>
            <a:schemeClr val="tx1"/>
          </a:solidFill>
          <a:latin typeface="+mn-lt"/>
        </a:defRPr>
      </a:lvl7pPr>
      <a:lvl8pPr marL="3429000" indent="-228600" algn="l" rtl="0" eaLnBrk="0" fontAlgn="base" hangingPunct="0">
        <a:spcBef>
          <a:spcPct val="20000"/>
        </a:spcBef>
        <a:spcAft>
          <a:spcPct val="0"/>
        </a:spcAft>
        <a:buClr>
          <a:srgbClr val="CC0000"/>
        </a:buClr>
        <a:buChar char="•"/>
        <a:defRPr sz="1200">
          <a:solidFill>
            <a:schemeClr val="tx1"/>
          </a:solidFill>
          <a:latin typeface="+mn-lt"/>
        </a:defRPr>
      </a:lvl8pPr>
      <a:lvl9pPr marL="3886200" indent="-228600" algn="l" rtl="0" eaLnBrk="0" fontAlgn="base" hangingPunct="0">
        <a:spcBef>
          <a:spcPct val="20000"/>
        </a:spcBef>
        <a:spcAft>
          <a:spcPct val="0"/>
        </a:spcAft>
        <a:buClr>
          <a:srgbClr val="CC0000"/>
        </a:buClr>
        <a:buChar char="•"/>
        <a:defRPr sz="1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6"/>
          <p:cNvSpPr>
            <a:spLocks noGrp="1" noChangeArrowheads="1"/>
          </p:cNvSpPr>
          <p:nvPr>
            <p:ph type="title"/>
          </p:nvPr>
        </p:nvSpPr>
        <p:spPr bwMode="auto">
          <a:xfrm>
            <a:off x="1692275" y="114300"/>
            <a:ext cx="4824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Rectangle 48"/>
          <p:cNvSpPr>
            <a:spLocks noGrp="1" noChangeArrowheads="1"/>
          </p:cNvSpPr>
          <p:nvPr>
            <p:ph type="body" idx="1"/>
          </p:nvPr>
        </p:nvSpPr>
        <p:spPr bwMode="auto">
          <a:xfrm>
            <a:off x="112713" y="1022350"/>
            <a:ext cx="89281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4975225"/>
            <a:ext cx="81724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b="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4948238"/>
            <a:ext cx="7667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D20000"/>
                </a:solidFill>
                <a:latin typeface="Arial" charset="0"/>
              </a:defRPr>
            </a:lvl1pPr>
          </a:lstStyle>
          <a:p>
            <a:pPr>
              <a:defRPr/>
            </a:pPr>
            <a:fld id="{E7014325-AE18-420F-A69F-9CFFC39685BE}" type="slidenum">
              <a:rPr lang="ru-RU" altLang="ru-RU"/>
              <a:pPr>
                <a:defRPr/>
              </a:pPr>
              <a:t>‹#›</a:t>
            </a:fld>
            <a:endParaRPr lang="ru-RU" altLang="ru-RU"/>
          </a:p>
        </p:txBody>
      </p:sp>
      <p:pic>
        <p:nvPicPr>
          <p:cNvPr id="3078" name="Picture 6" descr="C:\1C-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3825" y="-31750"/>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75" r:id="rId1"/>
    <p:sldLayoutId id="2147487676" r:id="rId2"/>
    <p:sldLayoutId id="2147487677" r:id="rId3"/>
    <p:sldLayoutId id="2147487678" r:id="rId4"/>
    <p:sldLayoutId id="2147487679" r:id="rId5"/>
    <p:sldLayoutId id="2147487680" r:id="rId6"/>
    <p:sldLayoutId id="2147487681" r:id="rId7"/>
    <p:sldLayoutId id="2147487682" r:id="rId8"/>
    <p:sldLayoutId id="2147487683" r:id="rId9"/>
    <p:sldLayoutId id="2147487684" r:id="rId10"/>
    <p:sldLayoutId id="2147487685" r:id="rId11"/>
    <p:sldLayoutId id="2147487686" r:id="rId12"/>
    <p:sldLayoutId id="2147487687" r:id="rId13"/>
    <p:sldLayoutId id="2147487688"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46"/>
          <p:cNvSpPr>
            <a:spLocks noGrp="1" noChangeArrowheads="1"/>
          </p:cNvSpPr>
          <p:nvPr>
            <p:ph type="title"/>
          </p:nvPr>
        </p:nvSpPr>
        <p:spPr bwMode="auto">
          <a:xfrm>
            <a:off x="1692275" y="114300"/>
            <a:ext cx="4824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Rectangle 48"/>
          <p:cNvSpPr>
            <a:spLocks noGrp="1" noChangeArrowheads="1"/>
          </p:cNvSpPr>
          <p:nvPr>
            <p:ph type="body" idx="1"/>
          </p:nvPr>
        </p:nvSpPr>
        <p:spPr bwMode="auto">
          <a:xfrm>
            <a:off x="112713" y="1022350"/>
            <a:ext cx="89281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4975225"/>
            <a:ext cx="81724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b="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4948238"/>
            <a:ext cx="7667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D20000"/>
                </a:solidFill>
                <a:latin typeface="Arial" charset="0"/>
              </a:defRPr>
            </a:lvl1pPr>
          </a:lstStyle>
          <a:p>
            <a:pPr>
              <a:defRPr/>
            </a:pPr>
            <a:fld id="{D58CE2A8-6ECE-4CC9-817F-F88EF882A561}" type="slidenum">
              <a:rPr lang="ru-RU" altLang="ru-RU"/>
              <a:pPr>
                <a:defRPr/>
              </a:pPr>
              <a:t>‹#›</a:t>
            </a:fld>
            <a:endParaRPr lang="ru-RU" altLang="ru-RU"/>
          </a:p>
        </p:txBody>
      </p:sp>
      <p:pic>
        <p:nvPicPr>
          <p:cNvPr id="4102" name="Picture 6" descr="C:\1C-1.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3825" y="-31750"/>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89" r:id="rId1"/>
    <p:sldLayoutId id="2147487690" r:id="rId2"/>
    <p:sldLayoutId id="2147487691" r:id="rId3"/>
    <p:sldLayoutId id="2147487692" r:id="rId4"/>
    <p:sldLayoutId id="2147487693" r:id="rId5"/>
    <p:sldLayoutId id="2147487694" r:id="rId6"/>
    <p:sldLayoutId id="2147487695" r:id="rId7"/>
    <p:sldLayoutId id="2147487696" r:id="rId8"/>
    <p:sldLayoutId id="2147487697" r:id="rId9"/>
    <p:sldLayoutId id="2147487698" r:id="rId10"/>
    <p:sldLayoutId id="2147487699" r:id="rId11"/>
    <p:sldLayoutId id="2147487700" r:id="rId12"/>
    <p:sldLayoutId id="2147487701" r:id="rId13"/>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47" descr="1C_06_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962525"/>
            <a:ext cx="9144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6"/>
          <p:cNvSpPr>
            <a:spLocks noGrp="1" noChangeArrowheads="1"/>
          </p:cNvSpPr>
          <p:nvPr>
            <p:ph type="title"/>
          </p:nvPr>
        </p:nvSpPr>
        <p:spPr bwMode="auto">
          <a:xfrm>
            <a:off x="1619250" y="-20638"/>
            <a:ext cx="4824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4" name="Rectangle 48"/>
          <p:cNvSpPr>
            <a:spLocks noGrp="1" noChangeArrowheads="1"/>
          </p:cNvSpPr>
          <p:nvPr>
            <p:ph type="body" idx="1"/>
          </p:nvPr>
        </p:nvSpPr>
        <p:spPr bwMode="auto">
          <a:xfrm>
            <a:off x="107950" y="950913"/>
            <a:ext cx="89281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4975225"/>
            <a:ext cx="81724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defRPr sz="1400" b="0">
                <a:solidFill>
                  <a:srgbClr val="5B0917"/>
                </a:solidFill>
                <a:latin typeface="+mn-lt"/>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4948238"/>
            <a:ext cx="7667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5B0917"/>
                </a:solidFill>
                <a:latin typeface="+mn-lt"/>
                <a:cs typeface="+mn-cs"/>
              </a:defRPr>
            </a:lvl1pPr>
          </a:lstStyle>
          <a:p>
            <a:pPr>
              <a:defRPr/>
            </a:pPr>
            <a:fld id="{EE5CB7C0-25E6-4EDB-B49E-984C96549A3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7662" r:id="rId1"/>
    <p:sldLayoutId id="2147487663" r:id="rId2"/>
    <p:sldLayoutId id="2147487664" r:id="rId3"/>
    <p:sldLayoutId id="2147487665" r:id="rId4"/>
    <p:sldLayoutId id="2147487666" r:id="rId5"/>
    <p:sldLayoutId id="2147487667" r:id="rId6"/>
    <p:sldLayoutId id="2147487668" r:id="rId7"/>
    <p:sldLayoutId id="2147487669" r:id="rId8"/>
    <p:sldLayoutId id="2147487670" r:id="rId9"/>
    <p:sldLayoutId id="2147487671" r:id="rId10"/>
    <p:sldLayoutId id="2147487672"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E2271E"/>
          </a:solidFill>
          <a:latin typeface="+mj-lt"/>
          <a:ea typeface="+mj-ea"/>
          <a:cs typeface="+mj-cs"/>
        </a:defRPr>
      </a:lvl1pPr>
      <a:lvl2pPr algn="l" rtl="0" eaLnBrk="0" fontAlgn="base" hangingPunct="0">
        <a:lnSpc>
          <a:spcPct val="80000"/>
        </a:lnSpc>
        <a:spcBef>
          <a:spcPct val="0"/>
        </a:spcBef>
        <a:spcAft>
          <a:spcPct val="0"/>
        </a:spcAft>
        <a:defRPr sz="2000" b="1">
          <a:solidFill>
            <a:srgbClr val="E2271E"/>
          </a:solidFill>
          <a:latin typeface="Arial" charset="0"/>
          <a:cs typeface="Arial" charset="0"/>
        </a:defRPr>
      </a:lvl2pPr>
      <a:lvl3pPr algn="l" rtl="0" eaLnBrk="0" fontAlgn="base" hangingPunct="0">
        <a:lnSpc>
          <a:spcPct val="80000"/>
        </a:lnSpc>
        <a:spcBef>
          <a:spcPct val="0"/>
        </a:spcBef>
        <a:spcAft>
          <a:spcPct val="0"/>
        </a:spcAft>
        <a:defRPr sz="2000" b="1">
          <a:solidFill>
            <a:srgbClr val="E2271E"/>
          </a:solidFill>
          <a:latin typeface="Arial" charset="0"/>
          <a:cs typeface="Arial" charset="0"/>
        </a:defRPr>
      </a:lvl3pPr>
      <a:lvl4pPr algn="l" rtl="0" eaLnBrk="0" fontAlgn="base" hangingPunct="0">
        <a:lnSpc>
          <a:spcPct val="80000"/>
        </a:lnSpc>
        <a:spcBef>
          <a:spcPct val="0"/>
        </a:spcBef>
        <a:spcAft>
          <a:spcPct val="0"/>
        </a:spcAft>
        <a:defRPr sz="2000" b="1">
          <a:solidFill>
            <a:srgbClr val="E2271E"/>
          </a:solidFill>
          <a:latin typeface="Arial" charset="0"/>
          <a:cs typeface="Arial" charset="0"/>
        </a:defRPr>
      </a:lvl4pPr>
      <a:lvl5pPr algn="l" rtl="0" eaLnBrk="0" fontAlgn="base" hangingPunct="0">
        <a:lnSpc>
          <a:spcPct val="80000"/>
        </a:lnSpc>
        <a:spcBef>
          <a:spcPct val="0"/>
        </a:spcBef>
        <a:spcAft>
          <a:spcPct val="0"/>
        </a:spcAft>
        <a:defRPr sz="2000" b="1">
          <a:solidFill>
            <a:srgbClr val="E2271E"/>
          </a:solidFill>
          <a:latin typeface="Arial" charset="0"/>
          <a:cs typeface="Arial" charset="0"/>
        </a:defRPr>
      </a:lvl5pPr>
      <a:lvl6pPr marL="457200" algn="l" rtl="0" fontAlgn="base">
        <a:lnSpc>
          <a:spcPct val="80000"/>
        </a:lnSpc>
        <a:spcBef>
          <a:spcPct val="0"/>
        </a:spcBef>
        <a:spcAft>
          <a:spcPct val="0"/>
        </a:spcAft>
        <a:defRPr sz="2000" b="1">
          <a:solidFill>
            <a:srgbClr val="E2271E"/>
          </a:solidFill>
          <a:latin typeface="Arial" charset="0"/>
          <a:cs typeface="Arial" charset="0"/>
        </a:defRPr>
      </a:lvl6pPr>
      <a:lvl7pPr marL="914400" algn="l" rtl="0" fontAlgn="base">
        <a:lnSpc>
          <a:spcPct val="80000"/>
        </a:lnSpc>
        <a:spcBef>
          <a:spcPct val="0"/>
        </a:spcBef>
        <a:spcAft>
          <a:spcPct val="0"/>
        </a:spcAft>
        <a:defRPr sz="2000" b="1">
          <a:solidFill>
            <a:srgbClr val="E2271E"/>
          </a:solidFill>
          <a:latin typeface="Arial" charset="0"/>
          <a:cs typeface="Arial" charset="0"/>
        </a:defRPr>
      </a:lvl7pPr>
      <a:lvl8pPr marL="1371600" algn="l" rtl="0" fontAlgn="base">
        <a:lnSpc>
          <a:spcPct val="80000"/>
        </a:lnSpc>
        <a:spcBef>
          <a:spcPct val="0"/>
        </a:spcBef>
        <a:spcAft>
          <a:spcPct val="0"/>
        </a:spcAft>
        <a:defRPr sz="2000" b="1">
          <a:solidFill>
            <a:srgbClr val="E2271E"/>
          </a:solidFill>
          <a:latin typeface="Arial" charset="0"/>
          <a:cs typeface="Arial" charset="0"/>
        </a:defRPr>
      </a:lvl8pPr>
      <a:lvl9pPr marL="1828800" algn="l" rtl="0" fontAlgn="base">
        <a:lnSpc>
          <a:spcPct val="80000"/>
        </a:lnSpc>
        <a:spcBef>
          <a:spcPct val="0"/>
        </a:spcBef>
        <a:spcAft>
          <a:spcPct val="0"/>
        </a:spcAft>
        <a:defRPr sz="2000" b="1">
          <a:solidFill>
            <a:srgbClr val="E2271E"/>
          </a:solidFill>
          <a:latin typeface="Arial" charset="0"/>
          <a:cs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1600">
          <a:solidFill>
            <a:srgbClr val="5B0917"/>
          </a:solidFill>
          <a:latin typeface="+mn-lt"/>
          <a:cs typeface="+mn-cs"/>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1400">
          <a:solidFill>
            <a:srgbClr val="5B0917"/>
          </a:solidFill>
          <a:latin typeface="+mn-lt"/>
          <a:cs typeface="+mn-cs"/>
        </a:defRPr>
      </a:lvl3pPr>
      <a:lvl4pPr marL="1600200" indent="-228600" algn="l" rtl="0" eaLnBrk="0" fontAlgn="base" hangingPunct="0">
        <a:spcBef>
          <a:spcPct val="20000"/>
        </a:spcBef>
        <a:spcAft>
          <a:spcPct val="20000"/>
        </a:spcAft>
        <a:buClr>
          <a:srgbClr val="CC0000"/>
        </a:buClr>
        <a:buFont typeface="Times New Roman" pitchFamily="18" charset="0"/>
        <a:buChar char="▪"/>
        <a:defRPr sz="1200">
          <a:solidFill>
            <a:srgbClr val="5B0917"/>
          </a:solidFill>
          <a:latin typeface="+mn-lt"/>
          <a:cs typeface="+mn-cs"/>
        </a:defRPr>
      </a:lvl4pPr>
      <a:lvl5pPr marL="2057400" indent="-228600" algn="l" rtl="0" eaLnBrk="0" fontAlgn="base" hangingPunct="0">
        <a:spcBef>
          <a:spcPct val="20000"/>
        </a:spcBef>
        <a:spcAft>
          <a:spcPct val="0"/>
        </a:spcAft>
        <a:buClr>
          <a:srgbClr val="CC0000"/>
        </a:buClr>
        <a:buFont typeface="Arial" charset="0"/>
        <a:buChar char="∙"/>
        <a:defRPr sz="1200">
          <a:solidFill>
            <a:srgbClr val="5B0917"/>
          </a:solidFill>
          <a:latin typeface="+mn-lt"/>
          <a:cs typeface="+mn-cs"/>
        </a:defRPr>
      </a:lvl5pPr>
      <a:lvl6pPr marL="2514600" indent="-228600" algn="l" rtl="0" fontAlgn="base">
        <a:spcBef>
          <a:spcPct val="20000"/>
        </a:spcBef>
        <a:spcAft>
          <a:spcPct val="0"/>
        </a:spcAft>
        <a:buClr>
          <a:srgbClr val="CC0000"/>
        </a:buClr>
        <a:buFont typeface="Arial" charset="0"/>
        <a:buChar char="∙"/>
        <a:defRPr sz="1200">
          <a:solidFill>
            <a:srgbClr val="5B0917"/>
          </a:solidFill>
          <a:latin typeface="+mn-lt"/>
          <a:cs typeface="+mn-cs"/>
        </a:defRPr>
      </a:lvl6pPr>
      <a:lvl7pPr marL="2971800" indent="-228600" algn="l" rtl="0" fontAlgn="base">
        <a:spcBef>
          <a:spcPct val="20000"/>
        </a:spcBef>
        <a:spcAft>
          <a:spcPct val="0"/>
        </a:spcAft>
        <a:buClr>
          <a:srgbClr val="CC0000"/>
        </a:buClr>
        <a:buFont typeface="Arial" charset="0"/>
        <a:buChar char="∙"/>
        <a:defRPr sz="1200">
          <a:solidFill>
            <a:srgbClr val="5B0917"/>
          </a:solidFill>
          <a:latin typeface="+mn-lt"/>
          <a:cs typeface="+mn-cs"/>
        </a:defRPr>
      </a:lvl7pPr>
      <a:lvl8pPr marL="3429000" indent="-228600" algn="l" rtl="0" fontAlgn="base">
        <a:spcBef>
          <a:spcPct val="20000"/>
        </a:spcBef>
        <a:spcAft>
          <a:spcPct val="0"/>
        </a:spcAft>
        <a:buClr>
          <a:srgbClr val="CC0000"/>
        </a:buClr>
        <a:buFont typeface="Arial" charset="0"/>
        <a:buChar char="∙"/>
        <a:defRPr sz="1200">
          <a:solidFill>
            <a:srgbClr val="5B0917"/>
          </a:solidFill>
          <a:latin typeface="+mn-lt"/>
          <a:cs typeface="+mn-cs"/>
        </a:defRPr>
      </a:lvl8pPr>
      <a:lvl9pPr marL="3886200" indent="-228600" algn="l" rtl="0" fontAlgn="base">
        <a:spcBef>
          <a:spcPct val="20000"/>
        </a:spcBef>
        <a:spcAft>
          <a:spcPct val="0"/>
        </a:spcAft>
        <a:buClr>
          <a:srgbClr val="CC0000"/>
        </a:buClr>
        <a:buFont typeface="Arial" charset="0"/>
        <a:buChar char="∙"/>
        <a:defRPr sz="1200">
          <a:solidFill>
            <a:srgbClr val="5B0917"/>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7;&#1072;&#1076;&#1072;&#1095;&#1072;,%20&#1089;&#1086;&#1079;&#1076;&#1072;&#1085;&#1080;&#1077;.png" TargetMode="External"/><Relationship Id="rId5" Type="http://schemas.openxmlformats.org/officeDocument/2006/relationships/image" Target="../media/image17.png"/><Relationship Id="rId4" Type="http://schemas.openxmlformats.org/officeDocument/2006/relationships/image" Target="file:///C:\Users\Agafonova_T\Desktop\&#1053;&#1086;&#1074;&#1072;&#1103;%20&#1087;&#1072;&#1087;&#1082;&#1072;\&#1064;&#1080;&#1088;&#1086;&#1082;&#1080;&#1081;%20&#1092;&#1086;&#1088;&#1084;&#1072;&#1090;\&#1047;&#1072;&#1076;&#1072;&#1095;&#1072;%20&#1085;&#1072;%20&#1086;&#1089;&#1085;&#1086;&#1074;&#1072;&#1085;&#1080;&#1080;%20&#1074;&#1089;&#1090;&#1088;&#1077;&#1095;&#1080;.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62;&#1077;&#1087;&#1086;&#1095;&#1082;&#1072;%20&#1074;&#1079;&#1072;&#1080;&#1084;&#1086;&#1076;&#1077;&#1081;&#1089;&#1090;&#1074;&#1080;&#1081;.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87;&#1080;&#1089;&#1086;&#1082;%20&#1089;&#1076;&#1077;&#1083;&#1086;&#1082;.png" TargetMode="External"/><Relationship Id="rId5" Type="http://schemas.openxmlformats.org/officeDocument/2006/relationships/image" Target="../media/image19.png"/><Relationship Id="rId4" Type="http://schemas.openxmlformats.org/officeDocument/2006/relationships/image" Target="file:///C:\Users\Agafonova_T\Desktop\&#1053;&#1086;&#1074;&#1072;&#1103;%20&#1087;&#1072;&#1087;&#1082;&#1072;\&#1064;&#1080;&#1088;&#1086;&#1082;&#1080;&#1081;%20&#1092;&#1086;&#1088;&#1084;&#1072;&#1090;\&#1052;&#1072;&#1088;&#1082;&#1077;&#1090;&#1080;&#1085;&#1075;&#1086;&#1074;&#1099;&#1077;%20&#1084;&#1077;&#1088;&#1086;&#1087;&#1088;&#1080;&#1103;&#1090;&#1080;&#1103;.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57;&#1086;&#1079;&#1076;&#1072;&#1090;&#1100;%20&#1089;&#1076;&#1077;&#1083;&#1082;&#1091;%20&#1085;&#1072;%20&#1086;&#1089;&#1085;&#1086;&#1074;&#1072;&#1085;&#1080;&#1080;%20&#1074;&#1079;&#1072;&#1080;&#1084;&#1086;&#1076;&#1077;&#1081;&#1089;&#1090;&#1074;&#1080;&#1081;.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2;&#1072;&#1088;&#1082;&#1077;&#1090;&#1080;&#1085;&#1075;&#1086;&#1074;&#1099;&#1077;%20&#1084;&#1077;&#1088;&#1086;&#1087;&#1088;&#1080;&#1103;&#1090;&#1080;&#1103;%20&#1089;&#1087;&#1080;&#1089;&#1086;&#1082;%20&#1080;&#1079;%20&#1089;&#1076;&#1077;&#1083;&#1082;&#1080;.png" TargetMode="External"/><Relationship Id="rId5" Type="http://schemas.openxmlformats.org/officeDocument/2006/relationships/image" Target="../media/image22.png"/><Relationship Id="rId4" Type="http://schemas.openxmlformats.org/officeDocument/2006/relationships/image" Target="file:///C:\Users\Agafonova_T\Desktop\&#1053;&#1086;&#1074;&#1072;&#1103;%20&#1087;&#1072;&#1087;&#1082;&#1072;\&#1057;&#1076;&#1077;&#1083;&#1082;&#1072;%20&#1089;%20&#1074;&#1099;&#1073;&#1088;&#1072;&#1085;&#1085;&#1099;&#1084;%20&#1088;&#1077;&#1082;&#1083;&#1072;&#1084;&#1085;&#1099;&#1084;%20&#1082;&#1072;&#1085;&#1072;&#1083;&#1086;&#1084;.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57;&#1086;&#1076;&#1072;&#1085;&#1080;&#1077;%20&#1089;&#1076;&#1077;&#1083;&#1082;&#1080;.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Pict\&#1050;&#1072;&#1088;&#1090;&#1072;%20&#1073;&#1080;&#1079;&#1085;&#1077;&#1089;%20&#1087;&#1088;&#1086;&#1094;&#1077;&#1089;&#1089;&#1072;%20&#1074;%20&#1087;&#1088;&#1086;&#1094;&#1077;&#1089;&#1089;&#1077;%20&#1089;&#1076;&#1077;&#1083;&#1082;&#1080;%20&#1079;&#1072;&#1084;&#1072;&#1079;&#1072;&#1085;&#1085;&#1072;&#1103;.png" TargetMode="External"/><Relationship Id="rId5" Type="http://schemas.openxmlformats.org/officeDocument/2006/relationships/image" Target="../media/image25.png"/><Relationship Id="rId4" Type="http://schemas.openxmlformats.org/officeDocument/2006/relationships/image" Target="file:///C:\Users\Agafonova_T\Desktop\&#1053;&#1086;&#1074;&#1072;&#1103;%20&#1087;&#1072;&#1087;&#1082;&#1072;\&#1064;&#1080;&#1088;&#1086;&#1082;&#1080;&#1081;%20&#1092;&#1086;&#1088;&#1084;&#1072;&#1090;\&#1057;&#1076;&#1077;&#1083;&#1082;&#1072;.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file:///C:\Users\Agafonova_T\Desktop\&#1058;&#1080;&#1087;&#1086;&#1074;&#1072;&#1103;%20&#1089;&#1076;&#1077;&#1083;&#1082;&#1072;%202.png" TargetMode="External"/><Relationship Id="rId5" Type="http://schemas.openxmlformats.org/officeDocument/2006/relationships/image" Target="../media/image27.png"/><Relationship Id="rId4" Type="http://schemas.openxmlformats.org/officeDocument/2006/relationships/image" Target="file:///C:\Users\Agafonova_T\Desktop\&#1053;&#1086;&#1074;&#1072;&#1103;%20&#1087;&#1072;&#1087;&#1082;&#1072;\&#1058;&#1080;&#1087;&#1086;&#1074;&#1072;&#1103;%20&#1087;&#1088;&#1086;&#1076;&#1072;&#1078;&#1072;%20(&#1096;&#1072;&#1075;&#1080;%20&#1089;&#1076;&#1077;&#1083;&#1082;&#1080;).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4;&#1090;&#1095;&#1077;&#1090;&#1099;%20&#1087;&#1086;%20CRM%20-%202.png" TargetMode="External"/><Relationship Id="rId5" Type="http://schemas.openxmlformats.org/officeDocument/2006/relationships/image" Target="../media/image28.png"/><Relationship Id="rId4" Type="http://schemas.openxmlformats.org/officeDocument/2006/relationships/image" Target="file:///C:\Users\Agafonova_T\Desktop\&#1053;&#1086;&#1074;&#1072;&#1103;%20&#1087;&#1072;&#1087;&#1082;&#1072;\&#1064;&#1080;&#1088;&#1086;&#1082;&#1080;&#1081;%20&#1092;&#1086;&#1088;&#1084;&#1072;&#1090;\&#1052;&#1072;&#1088;&#1082;&#1077;&#1090;&#1080;&#1085;&#1075;&#1086;&#1074;&#1099;&#1077;%20&#1084;&#1077;&#1088;&#1086;&#1087;&#1088;&#1080;&#1103;&#1090;&#1080;&#1103;.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42;&#1086;&#1088;&#1086;&#1085;&#1082;&#1072;%20&#1087;&#1088;&#1086;&#1076;&#1072;&#1078;.png"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86;&#1079;&#1076;&#1072;&#1090;&#1100;%20&#1085;&#1086;&#1074;&#1099;&#1081;%20&#1074;&#1080;&#1076;%20&#1087;&#1088;&#1086;&#1076;&#1091;&#1082;&#1094;&#1080;&#1080;.png" TargetMode="External"/><Relationship Id="rId5" Type="http://schemas.openxmlformats.org/officeDocument/2006/relationships/image" Target="../media/image31.png"/><Relationship Id="rId4" Type="http://schemas.openxmlformats.org/officeDocument/2006/relationships/image" Target="file:///C:\Users\Agafonova_T\Desktop\&#1053;&#1086;&#1074;&#1072;&#1103;%20&#1087;&#1072;&#1087;&#1082;&#1072;\&#1064;&#1080;&#1088;&#1086;&#1082;&#1080;&#1081;%20&#1092;&#1086;&#1088;&#1084;&#1072;&#1090;\&#1053;&#1057;&#1048;.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4;&#1086;&#1087;&#1086;&#1083;&#1085;&#1080;&#1090;&#1077;&#1083;&#1100;&#1085;&#1099;&#1077;%20&#1088;&#1077;&#1082;&#1074;&#1080;&#1079;&#1080;&#1090;&#1099;,%20&#1089;&#1087;&#1080;&#1089;&#1086;&#1082;.png" TargetMode="External"/><Relationship Id="rId5" Type="http://schemas.openxmlformats.org/officeDocument/2006/relationships/image" Target="../media/image33.png"/><Relationship Id="rId4" Type="http://schemas.openxmlformats.org/officeDocument/2006/relationships/image" Target="file:///C:\Users\Agafonova_T\Desktop\&#1053;&#1086;&#1074;&#1072;&#1103;%20&#1087;&#1072;&#1087;&#1082;&#1072;\&#1053;&#1086;&#1074;&#1099;&#1081;%20&#1074;&#1080;&#1076;%20&#1085;&#1086;&#1084;&#1077;&#1085;&#1082;&#1083;&#1072;&#1090;&#1091;&#1088;&#1099;.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2;&#1099;&#1073;&#1086;&#1088;%20&#1090;&#1080;&#1087;&#1072;%20&#1079;&#1085;&#1072;&#1095;&#1077;&#1085;&#1080;&#1103;.png" TargetMode="External"/><Relationship Id="rId5" Type="http://schemas.openxmlformats.org/officeDocument/2006/relationships/image" Target="../media/image35.png"/><Relationship Id="rId4" Type="http://schemas.openxmlformats.org/officeDocument/2006/relationships/image" Target="file:///C:\Users\Agafonova_T\Desktop\&#1053;&#1086;&#1074;&#1072;&#1103;%20&#1087;&#1072;&#1087;&#1082;&#1072;\&#1044;&#1086;&#1073;&#1072;&#1074;&#1083;&#1077;&#1085;&#1080;&#1077;%20&#1085;&#1086;&#1074;&#1086;&#1075;&#1086;%20&#1088;&#1077;&#1082;&#1074;&#1080;&#1079;&#1080;&#1090;&#1072;.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87;&#1080;&#1089;&#1086;&#1082;%20&#1088;&#1077;&#1089;&#1091;&#1088;&#1089;&#1085;&#1099;&#1093;%20&#1089;&#1087;&#1077;&#1094;&#1080;&#1092;&#1080;&#1082;&#1072;&#1094;&#1080;&#1081;.png" TargetMode="External"/><Relationship Id="rId5" Type="http://schemas.openxmlformats.org/officeDocument/2006/relationships/image" Target="../media/image37.png"/><Relationship Id="rId4" Type="http://schemas.openxmlformats.org/officeDocument/2006/relationships/image" Target="file:///C:\Users\Agafonova_T\Desktop\&#1053;&#1086;&#1074;&#1072;&#1103;%20&#1087;&#1072;&#1087;&#1082;&#1072;\&#1055;&#1077;&#1088;&#1077;&#1093;&#1086;&#1076;%20&#1082;%20&#1088;&#1077;&#1089;&#1091;&#1088;&#1089;&#1085;&#1099;&#1084;%20&#1089;&#1087;&#1077;&#1094;&#1080;&#1092;&#1080;&#1082;&#1072;&#1094;&#1080;&#1103;&#1084;.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6;&#1057;%20&#1086;&#1089;&#1085;&#1086;&#1074;&#1085;&#1086;&#1077;.png" TargetMode="External"/><Relationship Id="rId5" Type="http://schemas.openxmlformats.org/officeDocument/2006/relationships/image" Target="../media/image38.png"/><Relationship Id="rId4" Type="http://schemas.openxmlformats.org/officeDocument/2006/relationships/image" Target="file:///C:\Users\Agafonova_T\Desktop\&#1053;&#1086;&#1074;&#1072;&#1103;%20&#1087;&#1072;&#1087;&#1082;&#1072;\&#1057;&#1087;&#1080;&#1089;&#1086;&#1082;%20&#1088;&#1077;&#1089;&#1091;&#1088;&#1089;&#1085;&#1099;&#1093;%20&#1089;&#1087;&#1077;&#1094;&#1080;&#1092;&#1080;&#1082;&#1072;&#1094;&#1080;&#1081;.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2;&#1074;&#1086;&#1076;%20&#1092;&#1086;&#1088;&#1084;&#1091;&#1083;&#1099;%20&#1076;&#1083;&#1103;%20&#1084;&#1072;&#1090;&#1077;&#1088;&#1080;&#1072;&#1083;&#1086;&#1074;.png" TargetMode="External"/><Relationship Id="rId5" Type="http://schemas.openxmlformats.org/officeDocument/2006/relationships/image" Target="../media/image40.png"/><Relationship Id="rId4" Type="http://schemas.openxmlformats.org/officeDocument/2006/relationships/image" Target="file:///C:\Users\Agafonova_T\Desktop\&#1053;&#1086;&#1074;&#1072;&#1103;%20&#1087;&#1072;&#1087;&#1082;&#1072;\&#1057;&#1087;&#1080;&#1089;&#1086;&#1082;%20&#1084;&#1072;&#1090;&#1077;&#1088;&#1080;&#1072;&#1083;&#1086;&#1074;.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56;&#1057;%20&#1074;%20&#1089;&#1090;&#1072;&#1090;&#1091;&#1089;&#1077;%20&#1076;&#1077;&#1081;&#1089;&#1090;&#1074;&#1091;&#1077;&#1090;.png" TargetMode="External"/><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file:///C:\Users\Agafonova_T\Desktop\&#1053;&#1086;&#1074;&#1072;&#1103;%20&#1087;&#1072;&#1087;&#1082;&#1072;\&#1055;&#1083;&#1072;&#1085;&#1086;&#1074;&#1099;&#1077;%20&#1082;&#1072;&#1083;&#1100;&#1082;&#1091;&#1083;&#1103;&#1094;&#1080;&#1080;%20&#1089;&#1087;&#1080;&#1089;&#1086;&#1082;.png" TargetMode="Externa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Pict\&#1055;&#1083;&#1072;&#1085;&#1086;&#1074;&#1072;&#1103;%20&#1082;&#1072;&#1083;&#1100;&#1082;&#1091;&#1083;&#1103;&#1094;&#1080;&#1103;,%20&#1086;&#1090;&#1095;&#1077;&#1090;%20&#1080;&#1089;&#1087;&#1088;&#1072;&#1074;&#1083;&#1077;&#1085;&#1085;&#1099;&#1081;.png" TargetMode="External"/><Relationship Id="rId5" Type="http://schemas.openxmlformats.org/officeDocument/2006/relationships/image" Target="../media/image44.png"/><Relationship Id="rId4" Type="http://schemas.openxmlformats.org/officeDocument/2006/relationships/image" Target="file:///C:\Users\Agafonova_T\Desktop\&#1053;&#1086;&#1074;&#1072;&#1103;%20&#1087;&#1072;&#1087;&#1082;&#1072;\&#1055;&#1083;&#1072;&#1085;&#1086;&#1074;&#1072;&#1103;%20&#1082;&#1072;&#1083;&#1100;&#1082;&#1091;&#1083;&#1103;&#1094;&#1080;&#1103;,%20&#1087;&#1077;&#1088;&#1077;&#1093;&#1086;&#1076;%20&#1082;%20&#1086;&#1090;&#1095;&#1077;&#1090;&#1091;.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7;&#1072;&#1076;&#1072;&#1095;&#1072;%20&#1085;&#1072;%20&#1089;&#1086;&#1079;&#1076;&#1072;&#1085;&#1080;&#1077;%20&#1079;&#1072;&#1082;&#1072;&#1079;&#1072;%20&#1082;&#1083;&#1080;&#1077;&#1085;&#1090;&#1072;.png" TargetMode="External"/><Relationship Id="rId5" Type="http://schemas.openxmlformats.org/officeDocument/2006/relationships/image" Target="../media/image46.png"/><Relationship Id="rId4" Type="http://schemas.openxmlformats.org/officeDocument/2006/relationships/image" Target="file:///C:\Users\Agafonova_T\Desktop\&#1053;&#1086;&#1074;&#1072;&#1103;%20&#1087;&#1072;&#1087;&#1082;&#1072;\&#1057;&#1086;&#1079;&#1076;&#1072;&#1090;&#1100;%20&#1079;&#1072;&#1082;&#1072;&#1079;%20&#1082;&#1083;&#1080;&#1077;&#1085;&#1090;&#1072;%20&#1085;&#1072;%20&#1086;&#1089;&#1085;&#1086;&#1074;&#1072;&#1085;&#1080;&#1080;%20&#1089;&#1076;&#1077;&#1083;&#1082;&#1080;.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74;&#1103;&#1079;&#1072;&#1085;&#1085;&#1099;&#1077;%20&#1076;&#1086;&#1082;&#1091;&#1084;&#1077;&#1085;&#1090;&#1099;%20&#1089;%20&#1079;&#1072;&#1082;&#1072;&#1079;&#1086;&#1084;%20&#1082;&#1083;&#1080;&#1077;&#1085;&#1090;&#1072;.png" TargetMode="External"/><Relationship Id="rId5" Type="http://schemas.openxmlformats.org/officeDocument/2006/relationships/image" Target="../media/image48.png"/><Relationship Id="rId4" Type="http://schemas.openxmlformats.org/officeDocument/2006/relationships/image" Target="file:///C:\Users\Agafonova_T\Desktop\&#1053;&#1086;&#1074;&#1072;&#1103;%20&#1087;&#1072;&#1087;&#1082;&#1072;\&#1047;&#1072;&#1082;&#1072;&#1079;%20&#1082;&#1083;&#1080;&#1077;&#1085;&#1090;&#1072;%20(&#1091;&#1078;&#1077;%20&#1074;%20&#1076;&#1077;&#1084;&#1077;).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7;&#1072;&#1082;&#1072;&#1079;%20&#1085;&#1072;%20&#1087;&#1088;&#1086;&#1080;&#1079;&#1074;&#1086;&#1076;&#1089;&#1090;&#1074;&#1086;.png" TargetMode="External"/><Relationship Id="rId5" Type="http://schemas.openxmlformats.org/officeDocument/2006/relationships/image" Target="../media/image50.png"/><Relationship Id="rId4" Type="http://schemas.openxmlformats.org/officeDocument/2006/relationships/image" Target="file:///C:\Users\Agafonova_T\Desktop\&#1053;&#1086;&#1074;&#1072;&#1103;%20&#1087;&#1072;&#1087;&#1082;&#1072;\Pict\&#1057;&#1086;&#1079;&#1076;&#1072;&#1090;&#1100;%20&#1079;&#1072;&#1082;&#1072;&#1079;%20&#1085;&#1072;%20&#1087;&#1088;&#1086;&#1080;&#1079;&#1074;&#1086;&#1076;&#1089;&#1090;&#1074;&#1086;%20&#1087;&#1086;%20&#1079;&#1072;&#1082;&#1072;&#1079;&#1091;%20&#1082;&#1083;&#1080;&#1077;&#1085;&#1090;&#1072;.p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90;&#1088;&#1091;&#1082;&#1090;&#1091;&#1088;&#1072;%20&#1087;&#1088;&#1086;&#1080;&#1079;&#1074;&#1086;&#1076;&#1089;&#1090;&#1074;&#1072;.png" TargetMode="External"/><Relationship Id="rId5" Type="http://schemas.openxmlformats.org/officeDocument/2006/relationships/image" Target="../media/image52.png"/><Relationship Id="rId4" Type="http://schemas.openxmlformats.org/officeDocument/2006/relationships/image" Target="file:///C:\Users\Agafonova_T\Desktop\&#1053;&#1086;&#1074;&#1072;&#1103;%20&#1087;&#1072;&#1087;&#1082;&#1072;\&#1047;&#1072;&#1082;&#1072;&#1079;%20&#1085;&#1072;%20&#1087;&#1088;&#1086;&#1080;&#1079;&#1074;&#1086;&#1076;&#1089;&#1090;&#1074;&#1086;%20-%20&#1082;%20&#1087;&#1088;&#1086;&#1080;&#1079;&#1074;&#1086;&#1076;&#1089;&#1090;&#1074;&#1091;.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57;&#1090;&#1088;&#1091;&#1082;&#1090;&#1094;&#1088;&#1072;%20&#1079;&#1072;&#1082;&#1072;&#1079;&#1072;.p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4;&#1095;&#1077;&#1088;&#1077;&#1076;&#1100;%20&#1079;&#1072;&#1082;&#1072;&#1079;&#1086;&#1074;,%20&#1089;&#1087;&#1080;&#1089;&#1086;&#1082;.png" TargetMode="External"/><Relationship Id="rId5" Type="http://schemas.openxmlformats.org/officeDocument/2006/relationships/image" Target="../media/image54.png"/><Relationship Id="rId4" Type="http://schemas.openxmlformats.org/officeDocument/2006/relationships/image" Target="file:///C:\Users\Agafonova_T\Desktop\&#1053;&#1086;&#1074;&#1072;&#1103;%20&#1087;&#1072;&#1087;&#1082;&#1072;\&#1055;&#1077;&#1088;&#1077;&#1093;&#1086;&#1076;%20&#1082;%20&#1088;&#1077;&#1089;&#1091;&#1088;&#1089;&#1085;&#1099;&#1084;%20&#1089;&#1087;&#1077;&#1094;&#1080;&#1092;&#1080;&#1082;&#1072;&#1094;&#1080;&#1103;&#1084;.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5;&#1083;&#1072;&#1085;&#1080;&#1088;&#1086;&#1074;&#1072;&#1085;&#1080;&#1077;%20&#1101;&#1090;&#1072;&#1087;&#1086;&#1074;,%20&#1087;&#1091;&#1089;&#1090;&#1086;&#1077;.png" TargetMode="External"/><Relationship Id="rId5" Type="http://schemas.openxmlformats.org/officeDocument/2006/relationships/image" Target="../media/image56.png"/><Relationship Id="rId4" Type="http://schemas.openxmlformats.org/officeDocument/2006/relationships/image" Target="file:///C:\Users\Agafonova_T\Desktop\&#1053;&#1086;&#1074;&#1072;&#1103;%20&#1087;&#1072;&#1087;&#1082;&#1072;\&#1054;&#1095;&#1077;&#1088;&#1077;&#1076;&#1100;%20&#1079;&#1072;&#1082;&#1072;&#1079;&#1086;&#1074;%20&#1089;%20&#1085;&#1086;&#1088;&#1084;&#1072;&#1083;&#1100;&#1085;&#1099;&#1084;%20&#1079;&#1072;&#1082;&#1072;&#1079;&#1086;&#1084;.p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55;&#1083;&#1072;&#1085;&#1080;&#1088;&#1086;&#1074;&#1072;&#1085;&#1080;&#1077;%20&#1079;&#1072;&#1082;&#1072;&#1079;&#1072;.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7;&#1072;&#1087;&#1086;&#1083;&#1085;&#1077;&#1085;&#1080;&#1077;%20&#1076;&#1086;&#1089;&#1090;&#1091;&#1087;&#1085;&#1086;&#1089;&#1090;&#1080;%20&#1074;&#1080;&#1076;&#1086;&#1074;%20&#1088;&#1072;&#1073;&#1086;&#1095;&#1080;&#1093;%20&#1094;&#1077;&#1085;&#1090;&#1088;&#1086;&#1074;.png" TargetMode="External"/><Relationship Id="rId5" Type="http://schemas.openxmlformats.org/officeDocument/2006/relationships/image" Target="../media/image59.png"/><Relationship Id="rId4" Type="http://schemas.openxmlformats.org/officeDocument/2006/relationships/image" Target="file:///C:\Users\Agafonova_T\Desktop\&#1053;&#1086;&#1074;&#1072;&#1103;%20&#1087;&#1072;&#1087;&#1082;&#1072;\&#1054;&#1096;&#1080;&#1073;&#1082;&#1080;%20&#1087;&#1083;&#1072;&#1085;&#1080;&#1088;&#1086;&#1074;&#1072;&#1085;&#1080;&#1103;%20&#1075;&#1088;&#1072;&#1092;&#1080;&#1082;&#1072;.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7;&#1072;&#1087;&#1083;&#1072;&#1085;&#1080;&#1088;&#1086;&#1074;&#1072;&#1085;&#1085;&#1099;&#1081;%20&#1079;&#1072;&#1082;&#1072;&#1079;.png" TargetMode="External"/><Relationship Id="rId5" Type="http://schemas.openxmlformats.org/officeDocument/2006/relationships/image" Target="../media/image61.png"/><Relationship Id="rId4" Type="http://schemas.openxmlformats.org/officeDocument/2006/relationships/image" Target="file:///C:\Users\Agafonova_T\Desktop\&#1053;&#1086;&#1074;&#1072;&#1103;%20&#1087;&#1072;&#1087;&#1082;&#1072;\&#1055;&#1072;&#1088;&#1072;&#1084;&#1077;&#1090;&#1088;&#1099;%20&#1087;&#1083;&#1072;&#1085;&#1080;&#1088;&#1086;&#1074;&#1072;&#1085;&#1080;&#1103;%20&#1075;&#1088;&#1072;&#1092;&#1080;&#1082;&#1072;.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64;&#1080;&#1088;&#1086;&#1082;&#1080;&#1081;%20&#1092;&#1086;&#1088;&#1084;&#1072;&#1090;\&#1044;&#1080;&#1072;&#1075;&#1085;&#1086;&#1089;&#1090;&#1080;&#1082;&#1072;%20&#1075;&#1088;&#1072;&#1092;&#1080;&#1082;&#1072;.png" TargetMode="External"/><Relationship Id="rId5" Type="http://schemas.openxmlformats.org/officeDocument/2006/relationships/image" Target="../media/image63.png"/><Relationship Id="rId4" Type="http://schemas.openxmlformats.org/officeDocument/2006/relationships/image" Target="file:///C:\Users\Agafonova_T\Desktop\&#1053;&#1086;&#1074;&#1072;&#1103;%20&#1087;&#1072;&#1087;&#1082;&#1072;\&#1069;&#1090;&#1072;&#1087;&#1099;%20&#1075;&#1088;&#1072;&#1092;&#1080;&#1082;&#1072;.pn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5;&#1086;%20&#1087;&#1072;&#1088;&#1090;&#1080;&#1103;&#1084;%20&#1079;&#1072;&#1087;&#1091;&#1089;&#1082;&#1072;.png" TargetMode="External"/><Relationship Id="rId5" Type="http://schemas.openxmlformats.org/officeDocument/2006/relationships/image" Target="../media/image65.png"/><Relationship Id="rId4" Type="http://schemas.openxmlformats.org/officeDocument/2006/relationships/image" Target="file:///C:\Users\Agafonova_T\Desktop\&#1053;&#1086;&#1074;&#1072;&#1103;%20&#1087;&#1072;&#1087;&#1082;&#1072;\&#1055;&#1077;&#1088;&#1077;&#1093;&#1086;&#1076;%20&#1082;%20&#1086;&#1090;&#1095;&#1077;&#1090;&#1091;%20&#1043;&#1088;&#1072;&#1092;&#1080;&#1082;%20&#1087;&#1088;&#1086;&#1080;&#1079;&#1074;&#1086;&#1076;&#1089;&#1090;&#1074;&#1072;.png" TargetMode="External"/><Relationship Id="rId9" Type="http://schemas.openxmlformats.org/officeDocument/2006/relationships/image" Target="file:///C:\Users\Agafonova_T\Desktop\&#1053;&#1086;&#1074;&#1072;&#1103;%20&#1087;&#1072;&#1087;&#1082;&#1072;\&#1055;&#1086;%20&#1087;&#1086;&#1076;&#1088;&#1072;&#1079;&#1076;&#1077;&#1083;&#1077;&#1085;&#1080;&#1103;&#1084;.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4;&#1080;&#1089;&#1087;&#1077;&#1090;&#1095;&#1080;&#1088;&#1086;&#1074;&#1072;&#1085;&#1080;&#1077;%20&#1101;&#1090;&#1072;&#1087;&#1086;&#1074;,%20&#1089;&#1087;&#1080;&#1089;&#1086;&#1082;.png" TargetMode="External"/><Relationship Id="rId5" Type="http://schemas.openxmlformats.org/officeDocument/2006/relationships/image" Target="../media/image68.png"/><Relationship Id="rId4" Type="http://schemas.openxmlformats.org/officeDocument/2006/relationships/image" Target="file:///C:\Users\Agafonova_T\Desktop\&#1053;&#1086;&#1074;&#1072;&#1103;%20&#1087;&#1072;&#1087;&#1082;&#1072;\&#1055;&#1077;&#1088;&#1077;&#1093;&#1086;&#1076;%20&#1082;%20&#1088;&#1077;&#1089;&#1091;&#1088;&#1089;&#1085;&#1099;&#1084;%20&#1089;&#1087;&#1077;&#1094;&#1080;&#1092;&#1080;&#1082;&#1072;&#1094;&#1080;&#1103;&#1084;.pn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57;&#1086;&#1089;&#1090;&#1086;&#1103;&#1085;&#1080;&#1077;%20&#1086;&#1073;&#1077;&#1089;&#1087;&#1077;&#1095;&#1077;&#1085;&#1080;&#1103;%20&#1101;&#1090;&#1072;&#1087;&#1086;&#1074;,%20&#1087;&#1077;&#1088;&#1077;&#1081;&#1090;&#1080;.png" TargetMode="External"/><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file:///C:\Users\Agafonova_T\Desktop\&#1053;&#1086;&#1074;&#1072;&#1103;%20&#1087;&#1072;&#1087;&#1082;&#1072;\&#1057;&#1086;&#1089;&#1090;&#1086;&#1103;&#1085;&#1080;&#1077;%20&#1086;&#1073;&#1077;&#1089;&#1087;&#1077;&#1095;&#1077;&#1085;&#1080;&#1103;%20&#1101;&#1090;&#1072;&#1087;&#1086;&#1074;%20(&#1087;&#1091;&#1089;&#1090;&#1086;&#1077;).png" TargetMode="Externa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57;&#1086;&#1089;&#1090;&#1086;&#1103;&#1085;&#1080;&#1077;%20&#1086;&#1073;&#1077;&#1089;&#1087;&#1077;&#1095;&#1077;&#1085;&#1080;&#1103;%20&#1101;&#1090;&#1072;&#1087;&#1086;&#1074;.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4;&#1073;&#1077;&#1089;&#1087;&#1077;&#1095;&#1077;&#1085;&#1080;&#1077;%20&#1087;&#1086;&#1083;&#1080;&#1082;&#1072;&#1088;&#1073;&#1086;&#1085;&#1072;&#1090;&#1086;&#1084;,%20&#1079;&#1072;&#1088;&#1077;&#1079;&#1077;&#1088;&#1074;&#1080;&#1088;&#1086;&#1074;&#1072;&#1085;&#1086;%20&#1080;&#1079;%20&#1076;&#1086;&#1089;&#1090;&#1091;&#1087;&#1085;&#1099;&#1093;%20&#1086;&#1089;&#1090;&#1072;&#1090;&#1082;&#1086;&#1074;.png" TargetMode="External"/><Relationship Id="rId5" Type="http://schemas.openxmlformats.org/officeDocument/2006/relationships/image" Target="../media/image73.png"/><Relationship Id="rId4" Type="http://schemas.openxmlformats.org/officeDocument/2006/relationships/image" Target="file:///C:\Users\Agafonova_T\Desktop\&#1053;&#1086;&#1074;&#1072;&#1103;%20&#1087;&#1072;&#1087;&#1082;&#1072;\&#1054;&#1073;&#1077;&#1089;&#1087;&#1077;&#1095;&#1077;&#1085;&#1080;&#1077;%20&#1087;&#1086;&#1083;&#1080;&#1082;&#1072;&#1088;&#1073;&#1086;&#1090;&#1072;&#1085;&#1090;&#1086;&#1084;.p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4;&#1090;&#1095;&#1077;&#1090;&#1099;%20&#1087;&#1086;%20&#1089;&#1082;&#1083;&#1072;&#1076;&#1091;.png" TargetMode="External"/><Relationship Id="rId5" Type="http://schemas.openxmlformats.org/officeDocument/2006/relationships/image" Target="../media/image75.png"/><Relationship Id="rId4" Type="http://schemas.openxmlformats.org/officeDocument/2006/relationships/image" Target="file:///C:\Users\Agafonova_T\Desktop\&#1053;&#1086;&#1074;&#1072;&#1103;%20&#1087;&#1072;&#1087;&#1082;&#1072;\&#1057;&#1082;&#1083;&#1072;&#1076;&#1099;%20&#1080;&#1085;&#1090;&#1077;&#1088;&#1092;&#1077;&#1081;&#1089;.p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4;&#1090;&#1095;&#1077;&#1090;%20&#1086;&#1089;&#1090;&#1072;&#1090;&#1082;&#1080;%20&#1085;&#1072;%20&#1089;&#1082;&#1083;&#1072;&#1076;&#1072;&#1093;.png" TargetMode="External"/><Relationship Id="rId5" Type="http://schemas.openxmlformats.org/officeDocument/2006/relationships/image" Target="../media/image76.png"/><Relationship Id="rId4" Type="http://schemas.openxmlformats.org/officeDocument/2006/relationships/image" Target="file:///C:\Users\Agafonova_T\Desktop\&#1053;&#1086;&#1074;&#1072;&#1103;%20&#1087;&#1072;&#1087;&#1082;&#1072;\&#1054;&#1090;&#1095;&#1077;&#1090;&#1099;%20&#1087;&#1086;%20&#1089;&#1082;&#1083;&#1072;&#1076;&#1091;.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7;&#1086;&#1079;&#1076;&#1072;&#1090;&#1100;%20&#1079;&#1072;&#1082;&#1072;&#1079;%20&#1087;&#1086;%20&#1087;&#1086;&#1090;&#1088;&#1077;&#1073;&#1085;&#1086;&#1089;&#1090;&#1080;.png" TargetMode="External"/><Relationship Id="rId5" Type="http://schemas.openxmlformats.org/officeDocument/2006/relationships/image" Target="../media/image78.png"/><Relationship Id="rId4" Type="http://schemas.openxmlformats.org/officeDocument/2006/relationships/image" Target="file:///C:\Users\Agafonova_T\Desktop\&#1053;&#1086;&#1074;&#1072;&#1103;%20&#1087;&#1072;&#1087;&#1082;&#1072;\&#1054;&#1073;&#1077;&#1089;&#1087;&#1077;&#1095;&#1077;&#1085;&#1080;&#1077;%20&#1080;&#1085;&#1090;&#1077;&#1088;&#1092;&#1077;&#1081;&#1089;.p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55;&#1077;&#1088;&#1074;&#1099;&#1081;%20&#1096;&#1072;&#1075;%20&#1086;&#1073;&#1077;&#1089;&#1087;&#1077;&#1095;&#1077;&#1085;&#1080;&#1103;.png" TargetMode="External"/><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file:///C:\Users\Agafonova_T\Desktop\&#1053;&#1086;&#1074;&#1072;&#1103;%20&#1087;&#1072;&#1087;&#1082;&#1072;\&#1054;&#1073;&#1077;&#1089;&#1087;&#1077;&#1095;&#1077;&#1085;&#1080;&#1077;%20&#1096;&#1072;&#1075;2.png" TargetMode="External"/><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54;&#1073;&#1077;&#1089;&#1087;&#1077;&#1095;&#1077;&#1085;&#1080;&#1077;%20&#1096;&#1072;&#1075;4.png" TargetMode="External"/><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1047;&#1072;&#1082;&#1072;&#1079;%20&#1087;&#1086;&#1089;&#1090;&#1072;&#1074;&#1097;&#1080;&#1082;&#1091;.png" TargetMode="External"/><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5;&#1088;&#1077;&#1090;&#1077;&#1085;&#1079;&#1080;&#1080;%20&#1089;&#1087;&#1080;&#1089;&#1086;&#1082;.png" TargetMode="External"/><Relationship Id="rId5" Type="http://schemas.openxmlformats.org/officeDocument/2006/relationships/image" Target="../media/image83.png"/><Relationship Id="rId4" Type="http://schemas.openxmlformats.org/officeDocument/2006/relationships/image" Target="file:///C:\Users\Agafonova_T\Desktop\&#1053;&#1086;&#1074;&#1072;&#1103;%20&#1087;&#1072;&#1087;&#1082;&#1072;\&#1064;&#1080;&#1088;&#1086;&#1082;&#1080;&#1081;%20&#1092;&#1086;&#1088;&#1084;&#1072;&#1090;\&#1052;&#1072;&#1088;&#1082;&#1077;&#1090;&#1080;&#1085;&#1075;&#1086;&#1074;&#1099;&#1077;%20&#1084;&#1077;&#1088;&#1086;&#1087;&#1088;&#1080;&#1103;&#1090;&#1080;&#1103;.p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6;&#1077;&#1082;&#1083;&#1072;&#1084;&#1072;&#1094;&#1080;&#1103;.png" TargetMode="External"/><Relationship Id="rId5" Type="http://schemas.openxmlformats.org/officeDocument/2006/relationships/image" Target="../media/image85.png"/><Relationship Id="rId4" Type="http://schemas.openxmlformats.org/officeDocument/2006/relationships/image" Target="file:///C:\Users\Agafonova_T\Desktop\&#1053;&#1086;&#1074;&#1072;&#1103;%20&#1087;&#1072;&#1087;&#1082;&#1072;\&#1057;&#1086;&#1079;&#1076;&#1072;&#1090;&#1100;%20&#1088;&#1077;&#1082;&#1083;&#1072;&#1084;&#1072;&#1094;&#1080;&#1102;%20&#1085;&#1072;%20&#1086;&#1089;&#1085;&#1086;&#1074;&#1072;&#1085;&#1080;&#1080;%20&#1089;&#1076;&#1077;&#1083;&#1082;&#1080;.pn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file:///C:\Users\Agafonova_T\Desktop\&#1053;&#1086;&#1074;&#1072;&#1103;%20&#1087;&#1072;&#1087;&#1082;&#1072;\&#1079;&#1072;&#1076;&#1072;&#1095;&#1072;%20&#1087;&#1086;%20&#1088;&#1077;&#1082;&#1083;&#1072;&#1084;&#1072;&#1094;&#1080;&#1080;%204.png" TargetMode="External"/><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5;&#1083;&#1072;&#1085;%20&#1088;&#1077;&#1082;&#1083;&#1072;&#1084;&#1072;&#1094;&#1080;&#1080;%204.png" TargetMode="External"/><Relationship Id="rId5" Type="http://schemas.openxmlformats.org/officeDocument/2006/relationships/image" Target="../media/image87.png"/><Relationship Id="rId4" Type="http://schemas.openxmlformats.org/officeDocument/2006/relationships/image" Target="file:///C:\Users\Agafonova_T\Desktop\&#1053;&#1086;&#1074;&#1072;&#1103;%20&#1087;&#1072;&#1087;&#1082;&#1072;\&#1056;&#1077;&#1082;&#1083;&#1072;&#1084;&#1072;&#1094;&#1080;&#1103;%204.pn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Pict\&#1042;&#1072;&#1088;&#1080;&#1072;&#1085;&#1090;&#1099;%20&#1072;&#1085;&#1072;&#1083;&#1080;&#1079;&#1072;%20&#1094;&#1077;&#1083;&#1077;&#1081;.png" TargetMode="External"/><Relationship Id="rId5" Type="http://schemas.openxmlformats.org/officeDocument/2006/relationships/image" Target="../media/image90.png"/><Relationship Id="rId4" Type="http://schemas.openxmlformats.org/officeDocument/2006/relationships/image" Target="file:///C:\Users\Agafonova_T\Desktop\&#1053;&#1086;&#1074;&#1072;&#1103;%20&#1087;&#1072;&#1087;&#1082;&#1072;\Pict\&#1060;&#1080;&#1085;&#1072;&#1085;&#1089;&#1086;&#1074;&#1099;&#1081;%20&#1088;&#1077;&#1079;&#1091;&#1083;&#1100;&#1090;&#1072;&#1090;,%20&#1080;&#1085;&#1090;&#1077;&#1088;&#1092;&#1077;&#1081;&#1089;.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1064;&#1080;&#1088;&#1086;&#1082;&#1080;&#1081;%20&#1092;&#1086;&#1088;&#1084;&#1072;&#1090;\&#1052;&#1072;&#1088;&#1082;&#1077;&#1090;&#1080;&#1085;&#1075;&#1086;&#1074;&#1099;&#1077;%20&#1084;&#1077;&#1088;&#1086;&#1087;&#1088;&#1080;&#1103;&#1090;&#1080;&#1103;.pn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Pict\&#1052;&#1062;&#1055;%20&#1087;&#1086;&#1082;&#1072;&#1079;&#1072;&#1090;&#1077;&#1083;&#1080;.p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Pict\&#1052;&#1062;&#1055;_1.png" TargetMode="External"/><Relationship Id="rId5" Type="http://schemas.openxmlformats.org/officeDocument/2006/relationships/image" Target="../media/image92.png"/><Relationship Id="rId4" Type="http://schemas.openxmlformats.org/officeDocument/2006/relationships/image" Target="file:///C:\Users\Agafonova_T\Desktop\&#1053;&#1086;&#1074;&#1072;&#1103;%20&#1087;&#1072;&#1087;&#1082;&#1072;\Pict\&#1060;&#1080;&#1085;&#1072;&#1085;&#1089;&#1086;&#1074;&#1099;&#1081;%20&#1088;&#1077;&#1079;&#1091;&#1083;&#1100;&#1090;&#1072;&#1090;,%20&#1080;&#1085;&#1090;&#1077;&#1088;&#1092;&#1077;&#1081;&#1089;.p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Pict\&#1052;&#1062;&#1055;_2.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file:///C:\Users\Agafonova_T\Desktop\&#1053;&#1086;&#1074;&#1072;&#1103;%20&#1087;&#1072;&#1087;&#1082;&#1072;\Pict\&#1052;&#1062;&#1055;_3.png" TargetMode="External"/><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file:///C:\Users\Agafonova_T\Desktop\&#1053;&#1086;&#1074;&#1072;&#1103;%20&#1087;&#1072;&#1087;&#1082;&#1072;\Pict\&#1052;&#1062;&#1055;_&#1087;&#1077;&#1095;&#1072;&#1090;&#1100;.pn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file:///C:\Users\Agafonova_T\Desktop\&#1053;&#1086;&#1074;&#1072;&#1103;%20&#1087;&#1072;&#1087;&#1082;&#1072;\&#1052;&#1072;&#1088;&#1082;&#1077;&#1090;&#1080;&#1085;&#1075;&#1086;&#1074;&#1086;&#1077;%20&#1084;&#1077;&#1088;&#1086;&#1087;&#1088;&#1080;&#1090;&#1103;&#1090;&#1080;&#1077;%20&#1074;&#1079;&#1072;&#1080;&#1084;&#1086;&#1076;&#1077;&#1081;&#1089;&#1090;&#1074;&#1080;&#1103;.png"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2;&#1072;&#1088;&#1082;&#1077;&#1090;&#1080;&#1085;&#1075;&#1086;&#1074;&#1086;&#1077;%20&#1084;&#1077;&#1088;&#1086;&#1087;&#1088;&#1080;&#1103;&#1090;&#1080;&#1077;%20&#1089;&#1086;&#1079;&#1076;&#1072;&#1085;&#1080;&#1077;.png" TargetMode="External"/><Relationship Id="rId5" Type="http://schemas.openxmlformats.org/officeDocument/2006/relationships/image" Target="../media/image10.png"/><Relationship Id="rId4" Type="http://schemas.openxmlformats.org/officeDocument/2006/relationships/image" Target="file:///C:\Users\Agafonova_T\Desktop\&#1053;&#1086;&#1074;&#1072;&#1103;%20&#1087;&#1072;&#1087;&#1082;&#1072;\&#1052;&#1072;&#1088;&#1082;&#1077;&#1090;&#1080;&#1085;&#1075;&#1086;&#1074;&#1099;&#1077;%20&#1084;&#1077;&#1088;&#1086;&#1087;&#1088;&#1080;&#1103;&#1090;&#1080;&#1103;%20&#1089;&#1087;&#1080;&#1089;&#1086;&#1082;.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42;&#1079;&#1072;&#1080;&#1084;&#1086;&#1076;&#1077;&#1081;&#1089;&#1090;&#1074;&#1080;&#1077;.png" TargetMode="External"/><Relationship Id="rId5" Type="http://schemas.openxmlformats.org/officeDocument/2006/relationships/image" Target="../media/image13.png"/><Relationship Id="rId4" Type="http://schemas.openxmlformats.org/officeDocument/2006/relationships/image" Target="file:///C:\Users\Agafonova_T\Desktop\&#1053;&#1086;&#1074;&#1072;&#1103;%20&#1087;&#1072;&#1087;&#1082;&#1072;\&#1064;&#1080;&#1088;&#1086;&#1082;&#1080;&#1081;%20&#1092;&#1086;&#1088;&#1084;&#1072;&#1090;\&#1043;&#1083;&#1072;&#1074;&#1085;&#1086;&#1077;%20&#1084;&#1077;&#1085;&#1102;.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file:///C:\Users\Agafonova_T\Desktop\&#1053;&#1086;&#1074;&#1072;&#1103;%20&#1087;&#1072;&#1087;&#1082;&#1072;\&#1053;&#1072;&#1095;&#1072;&#1083;&#1100;&#1085;&#1072;&#1103;%20&#1089;&#1090;&#1088;&#1072;&#1085;&#1080;&#1094;&#1072;%20&#1089;%20&#1085;&#1072;&#1079;&#1072;&#1085;&#1095;&#1072;&#1077;&#1085;&#1085;&#1086;&#1081;%20&#1074;&#1089;&#1090;&#1088;&#1077;&#1095;&#1077;&#1081;.png" TargetMode="External"/><Relationship Id="rId5" Type="http://schemas.openxmlformats.org/officeDocument/2006/relationships/image" Target="../media/image15.png"/><Relationship Id="rId4" Type="http://schemas.openxmlformats.org/officeDocument/2006/relationships/image" Target="file:///C:\Users\Agafonova_T\Desktop\&#1053;&#1086;&#1074;&#1072;&#1103;%20&#1087;&#1072;&#1087;&#1082;&#1072;\&#1042;&#1089;&#1090;&#1088;&#1077;&#1095;&#1072;.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4"/>
          <p:cNvSpPr>
            <a:spLocks noGrp="1"/>
          </p:cNvSpPr>
          <p:nvPr>
            <p:ph type="title"/>
          </p:nvPr>
        </p:nvSpPr>
        <p:spPr>
          <a:xfrm>
            <a:off x="2195513" y="771525"/>
            <a:ext cx="6481762" cy="725488"/>
          </a:xfrm>
        </p:spPr>
        <p:txBody>
          <a:bodyPr/>
          <a:lstStyle/>
          <a:p>
            <a:pPr algn="ctr" eaLnBrk="1" hangingPunct="1"/>
            <a:r>
              <a:rPr lang="ru-RU" altLang="ru-RU" sz="5400" smtClean="0">
                <a:solidFill>
                  <a:srgbClr val="C00000"/>
                </a:solidFill>
                <a:latin typeface="Arial" charset="0"/>
                <a:cs typeface="Arial" charset="0"/>
              </a:rPr>
              <a:t>1С:ERP</a:t>
            </a:r>
          </a:p>
        </p:txBody>
      </p:sp>
      <p:pic>
        <p:nvPicPr>
          <p:cNvPr id="35843" name="Picture 7" descr="Zavod_215_1 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63688"/>
            <a:ext cx="86264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en-US" altLang="ru-RU" smtClean="0">
                <a:latin typeface="Arial" charset="0"/>
                <a:cs typeface="Arial" charset="0"/>
              </a:rPr>
              <a:t>Presale</a:t>
            </a:r>
            <a:endParaRPr lang="ru-RU" altLang="ru-RU" smtClean="0">
              <a:latin typeface="Arial" charset="0"/>
              <a:cs typeface="Arial" charset="0"/>
            </a:endParaRPr>
          </a:p>
        </p:txBody>
      </p:sp>
      <p:pic>
        <p:nvPicPr>
          <p:cNvPr id="45059" name="Рисунок 4" descr="C:\Users\Agafonova_T\Desktop\Новая папка\Широкий формат\Задача на основании встречи.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114425"/>
            <a:ext cx="91440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5" r:link="rId6"/>
          <a:stretch>
            <a:fillRect/>
          </a:stretch>
        </p:blipFill>
        <p:spPr>
          <a:xfrm>
            <a:off x="1258888" y="3003550"/>
            <a:ext cx="3313112" cy="2035175"/>
          </a:xfrm>
          <a:prstGeom prst="rect">
            <a:avLst/>
          </a:prstGeom>
        </p:spPr>
        <p:style>
          <a:lnRef idx="1">
            <a:schemeClr val="dk1"/>
          </a:lnRef>
          <a:fillRef idx="2">
            <a:schemeClr val="dk1"/>
          </a:fillRef>
          <a:effectRef idx="1">
            <a:schemeClr val="dk1"/>
          </a:effectRef>
          <a:fontRef idx="minor">
            <a:schemeClr val="dk1"/>
          </a:fontRef>
        </p:style>
      </p:pic>
      <p:sp>
        <p:nvSpPr>
          <p:cNvPr id="45061" name="Прямоугольник 6"/>
          <p:cNvSpPr>
            <a:spLocks noChangeArrowheads="1"/>
          </p:cNvSpPr>
          <p:nvPr/>
        </p:nvSpPr>
        <p:spPr bwMode="auto">
          <a:xfrm>
            <a:off x="1706563" y="2636838"/>
            <a:ext cx="1700212" cy="2159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45062" name="Скругленная соединительная линия 8"/>
          <p:cNvCxnSpPr>
            <a:cxnSpLocks noChangeShapeType="1"/>
            <a:stCxn id="45061" idx="3"/>
            <a:endCxn id="6" idx="3"/>
          </p:cNvCxnSpPr>
          <p:nvPr/>
        </p:nvCxnSpPr>
        <p:spPr bwMode="auto">
          <a:xfrm>
            <a:off x="3406775" y="2744788"/>
            <a:ext cx="1165225" cy="1276350"/>
          </a:xfrm>
          <a:prstGeom prst="curvedConnector3">
            <a:avLst>
              <a:gd name="adj1" fmla="val 11961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en-US" altLang="ru-RU" smtClean="0">
                <a:latin typeface="Arial" charset="0"/>
                <a:cs typeface="Arial" charset="0"/>
              </a:rPr>
              <a:t>Presale</a:t>
            </a:r>
            <a:endParaRPr lang="ru-RU" altLang="ru-RU" smtClean="0">
              <a:latin typeface="Arial" charset="0"/>
              <a:cs typeface="Arial" charset="0"/>
            </a:endParaRPr>
          </a:p>
        </p:txBody>
      </p:sp>
      <p:pic>
        <p:nvPicPr>
          <p:cNvPr id="46083" name="Рисунок 4" descr="C:\Users\Agafonova_T\Desktop\Новая папка\Цепочка взаимодействий.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512" y="1199940"/>
            <a:ext cx="54705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ый прямоугольник 1"/>
          <p:cNvSpPr/>
          <p:nvPr/>
        </p:nvSpPr>
        <p:spPr>
          <a:xfrm>
            <a:off x="4139952" y="2643758"/>
            <a:ext cx="201622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dirty="0" smtClean="0"/>
              <a:t>Meeting (interaction #1)</a:t>
            </a:r>
            <a:endParaRPr lang="ru-RU" sz="1400" b="0" dirty="0"/>
          </a:p>
        </p:txBody>
      </p:sp>
      <p:sp>
        <p:nvSpPr>
          <p:cNvPr id="6" name="Скругленный прямоугольник 5"/>
          <p:cNvSpPr/>
          <p:nvPr/>
        </p:nvSpPr>
        <p:spPr>
          <a:xfrm>
            <a:off x="5691080" y="3507854"/>
            <a:ext cx="201622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dirty="0" smtClean="0"/>
              <a:t>Call (interaction #2)</a:t>
            </a:r>
            <a:endParaRPr lang="ru-RU" sz="1400" b="0" dirty="0"/>
          </a:p>
        </p:txBody>
      </p:sp>
      <p:sp>
        <p:nvSpPr>
          <p:cNvPr id="7" name="Скругленный прямоугольник 6"/>
          <p:cNvSpPr/>
          <p:nvPr/>
        </p:nvSpPr>
        <p:spPr>
          <a:xfrm>
            <a:off x="7008703" y="4299942"/>
            <a:ext cx="201622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ru-RU" sz="1400" b="0" dirty="0"/>
              <a:t>Customer transactions</a:t>
            </a:r>
            <a:endParaRPr lang="ru-RU" sz="1400" b="0" dirty="0"/>
          </a:p>
        </p:txBody>
      </p:sp>
      <p:cxnSp>
        <p:nvCxnSpPr>
          <p:cNvPr id="4" name="Скругленная соединительная линия 3"/>
          <p:cNvCxnSpPr>
            <a:stCxn id="2" idx="3"/>
            <a:endCxn id="6" idx="0"/>
          </p:cNvCxnSpPr>
          <p:nvPr/>
        </p:nvCxnSpPr>
        <p:spPr>
          <a:xfrm>
            <a:off x="6156176" y="2931790"/>
            <a:ext cx="543016" cy="576064"/>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Скругленная соединительная линия 7"/>
          <p:cNvCxnSpPr>
            <a:stCxn id="6" idx="3"/>
            <a:endCxn id="7" idx="0"/>
          </p:cNvCxnSpPr>
          <p:nvPr/>
        </p:nvCxnSpPr>
        <p:spPr>
          <a:xfrm>
            <a:off x="7707304" y="3795886"/>
            <a:ext cx="309511" cy="504056"/>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en-US" altLang="ru-RU" dirty="0" smtClean="0">
                <a:latin typeface="Arial" charset="0"/>
                <a:cs typeface="Arial" charset="0"/>
              </a:rPr>
              <a:t>Customer transactions</a:t>
            </a:r>
            <a:endParaRPr lang="ru-RU" altLang="ru-RU" dirty="0" smtClean="0">
              <a:latin typeface="Arial" charset="0"/>
              <a:cs typeface="Arial" charset="0"/>
            </a:endParaRPr>
          </a:p>
        </p:txBody>
      </p:sp>
      <p:pic>
        <p:nvPicPr>
          <p:cNvPr id="47107" name="Рисунок 5" descr="C:\Users\Agafonova_T\Desktop\Новая папка\Широкий формат\Маркетинговые мероприятия.png"/>
          <p:cNvPicPr>
            <a:picLocks noChangeAspect="1"/>
          </p:cNvPicPr>
          <p:nvPr/>
        </p:nvPicPr>
        <p:blipFill>
          <a:blip r:embed="rId3" r:link="rId4">
            <a:extLst>
              <a:ext uri="{28A0092B-C50C-407E-A947-70E740481C1C}">
                <a14:useLocalDpi xmlns:a14="http://schemas.microsoft.com/office/drawing/2010/main" val="0"/>
              </a:ext>
            </a:extLst>
          </a:blip>
          <a:srcRect r="22377" b="35588"/>
          <a:stretch>
            <a:fillRect/>
          </a:stretch>
        </p:blipFill>
        <p:spPr bwMode="auto">
          <a:xfrm>
            <a:off x="0" y="1108075"/>
            <a:ext cx="9144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Прямоугольник 6"/>
          <p:cNvSpPr>
            <a:spLocks noChangeArrowheads="1"/>
          </p:cNvSpPr>
          <p:nvPr/>
        </p:nvSpPr>
        <p:spPr bwMode="auto">
          <a:xfrm>
            <a:off x="-17463" y="1924050"/>
            <a:ext cx="1276351" cy="24288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47109" name="Прямоугольник 7"/>
          <p:cNvSpPr>
            <a:spLocks noChangeArrowheads="1"/>
          </p:cNvSpPr>
          <p:nvPr/>
        </p:nvSpPr>
        <p:spPr bwMode="auto">
          <a:xfrm>
            <a:off x="3238500" y="2008188"/>
            <a:ext cx="1404938" cy="2032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47110" name="Рисунок 8" descr="C:\Users\Agafonova_T\Desktop\Новая папка\Список сделок.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56100" y="2500313"/>
            <a:ext cx="46640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Прямоугольник 12"/>
          <p:cNvSpPr>
            <a:spLocks noChangeArrowheads="1"/>
          </p:cNvSpPr>
          <p:nvPr/>
        </p:nvSpPr>
        <p:spPr bwMode="auto">
          <a:xfrm>
            <a:off x="4413250" y="3030538"/>
            <a:ext cx="360363"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en-US" altLang="ru-RU" smtClean="0">
                <a:latin typeface="Arial" charset="0"/>
                <a:cs typeface="Arial" charset="0"/>
              </a:rPr>
              <a:t>Customer transactions</a:t>
            </a:r>
            <a:endParaRPr lang="ru-RU" altLang="ru-RU" smtClean="0">
              <a:latin typeface="Arial" charset="0"/>
              <a:cs typeface="Arial" charset="0"/>
            </a:endParaRPr>
          </a:p>
        </p:txBody>
      </p:sp>
      <p:pic>
        <p:nvPicPr>
          <p:cNvPr id="48131" name="Рисунок 3" descr="C:\Users\Agafonova_T\Desktop\Новая папка\Создать сделку на основании взаимодействий.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068388"/>
            <a:ext cx="9144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Прямоугольник 7"/>
          <p:cNvSpPr>
            <a:spLocks noChangeArrowheads="1"/>
          </p:cNvSpPr>
          <p:nvPr/>
        </p:nvSpPr>
        <p:spPr bwMode="auto">
          <a:xfrm>
            <a:off x="1727200" y="2139950"/>
            <a:ext cx="1692275" cy="2159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en-US" altLang="ru-RU" smtClean="0">
                <a:latin typeface="Arial" charset="0"/>
                <a:cs typeface="Arial" charset="0"/>
              </a:rPr>
              <a:t>Customer transactions</a:t>
            </a:r>
            <a:endParaRPr lang="ru-RU" altLang="ru-RU" smtClean="0">
              <a:latin typeface="Arial" charset="0"/>
              <a:cs typeface="Arial" charset="0"/>
            </a:endParaRPr>
          </a:p>
        </p:txBody>
      </p:sp>
      <p:pic>
        <p:nvPicPr>
          <p:cNvPr id="49155" name="Рисунок 4" descr="C:\Users\Agafonova_T\Desktop\Новая папка\Сделка с выбранным рекламным канало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1087438"/>
            <a:ext cx="5003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Рисунок 5" descr="C:\Users\Agafonova_T\Desktop\Новая папка\Маркетинговые мероприятия список из сделки.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227388" y="2516188"/>
            <a:ext cx="592455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Прямоугольник 11"/>
          <p:cNvSpPr>
            <a:spLocks noChangeArrowheads="1"/>
          </p:cNvSpPr>
          <p:nvPr/>
        </p:nvSpPr>
        <p:spPr bwMode="auto">
          <a:xfrm>
            <a:off x="107950" y="2789238"/>
            <a:ext cx="2519363" cy="5746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49158" name="Прямая со стрелкой 8"/>
          <p:cNvCxnSpPr>
            <a:cxnSpLocks noChangeShapeType="1"/>
            <a:stCxn id="49157" idx="3"/>
          </p:cNvCxnSpPr>
          <p:nvPr/>
        </p:nvCxnSpPr>
        <p:spPr bwMode="auto">
          <a:xfrm>
            <a:off x="2627313" y="3076575"/>
            <a:ext cx="649287" cy="0"/>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en-US" altLang="ru-RU" smtClean="0">
                <a:latin typeface="Arial" charset="0"/>
                <a:cs typeface="Arial" charset="0"/>
              </a:rPr>
              <a:t>Customer transactions</a:t>
            </a:r>
            <a:endParaRPr lang="ru-RU" altLang="ru-RU" smtClean="0">
              <a:latin typeface="Arial" charset="0"/>
              <a:cs typeface="Arial" charset="0"/>
            </a:endParaRPr>
          </a:p>
        </p:txBody>
      </p:sp>
      <p:pic>
        <p:nvPicPr>
          <p:cNvPr id="50179" name="Рисунок 3" descr="C:\Users\Agafonova_T\Desktop\Новая папка\Содание сделки.png"/>
          <p:cNvPicPr>
            <a:picLocks noChangeAspect="1"/>
          </p:cNvPicPr>
          <p:nvPr/>
        </p:nvPicPr>
        <p:blipFill>
          <a:blip r:embed="rId3" r:link="rId4">
            <a:extLst>
              <a:ext uri="{28A0092B-C50C-407E-A947-70E740481C1C}">
                <a14:useLocalDpi xmlns:a14="http://schemas.microsoft.com/office/drawing/2010/main" val="0"/>
              </a:ext>
            </a:extLst>
          </a:blip>
          <a:srcRect b="3531"/>
          <a:stretch>
            <a:fillRect/>
          </a:stretch>
        </p:blipFill>
        <p:spPr bwMode="auto">
          <a:xfrm>
            <a:off x="287338" y="1203325"/>
            <a:ext cx="84613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Прямоугольник 11"/>
          <p:cNvSpPr>
            <a:spLocks noChangeArrowheads="1"/>
          </p:cNvSpPr>
          <p:nvPr/>
        </p:nvSpPr>
        <p:spPr bwMode="auto">
          <a:xfrm>
            <a:off x="1249363" y="4171950"/>
            <a:ext cx="2027237" cy="23971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50181" name="Прямая со стрелкой 13"/>
          <p:cNvCxnSpPr>
            <a:cxnSpLocks noChangeShapeType="1"/>
          </p:cNvCxnSpPr>
          <p:nvPr/>
        </p:nvCxnSpPr>
        <p:spPr bwMode="auto">
          <a:xfrm>
            <a:off x="3276600" y="4371975"/>
            <a:ext cx="1463675" cy="0"/>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6" descr="C:\Users\Agafonova_T\Desktop\Новая папка\Широкий формат\Сделк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1398588"/>
            <a:ext cx="4897437"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Заголовок 1"/>
          <p:cNvSpPr>
            <a:spLocks noGrp="1"/>
          </p:cNvSpPr>
          <p:nvPr>
            <p:ph type="title"/>
          </p:nvPr>
        </p:nvSpPr>
        <p:spPr/>
        <p:txBody>
          <a:bodyPr/>
          <a:lstStyle/>
          <a:p>
            <a:r>
              <a:rPr lang="en-US" altLang="ru-RU" smtClean="0">
                <a:latin typeface="Arial" charset="0"/>
                <a:cs typeface="Arial" charset="0"/>
              </a:rPr>
              <a:t>Business process</a:t>
            </a:r>
            <a:endParaRPr lang="ru-RU" altLang="ru-RU" smtClean="0">
              <a:latin typeface="Arial" charset="0"/>
              <a:cs typeface="Arial" charset="0"/>
            </a:endParaRPr>
          </a:p>
        </p:txBody>
      </p:sp>
      <p:sp>
        <p:nvSpPr>
          <p:cNvPr id="51205" name="Прямоугольник 7"/>
          <p:cNvSpPr>
            <a:spLocks noChangeArrowheads="1"/>
          </p:cNvSpPr>
          <p:nvPr/>
        </p:nvSpPr>
        <p:spPr bwMode="auto">
          <a:xfrm>
            <a:off x="3019425" y="4413250"/>
            <a:ext cx="1408113" cy="2460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2" name="Рисунок 1"/>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133496" y="0"/>
            <a:ext cx="3975008" cy="5143500"/>
          </a:xfrm>
          <a:prstGeom prst="rect">
            <a:avLst/>
          </a:prstGeom>
        </p:spPr>
      </p:pic>
    </p:spTree>
  </p:cSld>
  <p:clrMapOvr>
    <a:masterClrMapping/>
  </p:clrMapOvr>
  <p:transition advTm="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en-US" altLang="ru-RU" smtClean="0">
                <a:latin typeface="Arial" charset="0"/>
                <a:cs typeface="Arial" charset="0"/>
              </a:rPr>
              <a:t>Business process</a:t>
            </a:r>
            <a:endParaRPr lang="ru-RU" altLang="ru-RU" smtClean="0">
              <a:latin typeface="Arial" charset="0"/>
              <a:cs typeface="Arial" charset="0"/>
            </a:endParaRPr>
          </a:p>
        </p:txBody>
      </p:sp>
      <p:pic>
        <p:nvPicPr>
          <p:cNvPr id="52227" name="Рисунок 3" descr="C:\Users\Agafonova_T\Desktop\Новая папка\Типовая продажа (шаги сделки).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1131888"/>
            <a:ext cx="48609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Рисунок 4" descr="C:\Users\Agafonova_T\Desktop\Типовая сделка 2.png"/>
          <p:cNvPicPr>
            <a:picLocks noChangeAspect="1"/>
          </p:cNvPicPr>
          <p:nvPr/>
        </p:nvPicPr>
        <p:blipFill>
          <a:blip r:embed="rId5" r:link="rId6">
            <a:extLst>
              <a:ext uri="{28A0092B-C50C-407E-A947-70E740481C1C}">
                <a14:useLocalDpi xmlns:a14="http://schemas.microsoft.com/office/drawing/2010/main" val="0"/>
              </a:ext>
            </a:extLst>
          </a:blip>
          <a:srcRect t="3847" r="57150" b="73076"/>
          <a:stretch>
            <a:fillRect/>
          </a:stretch>
        </p:blipFill>
        <p:spPr bwMode="auto">
          <a:xfrm>
            <a:off x="3851275" y="1058863"/>
            <a:ext cx="504348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Прямоугольник 8"/>
          <p:cNvSpPr>
            <a:spLocks noChangeArrowheads="1"/>
          </p:cNvSpPr>
          <p:nvPr/>
        </p:nvSpPr>
        <p:spPr bwMode="auto">
          <a:xfrm>
            <a:off x="250825" y="2914650"/>
            <a:ext cx="4537075" cy="1936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52230" name="Скругленная соединительная линия 10"/>
          <p:cNvCxnSpPr>
            <a:cxnSpLocks noChangeShapeType="1"/>
            <a:stCxn id="52229" idx="3"/>
            <a:endCxn id="52228" idx="2"/>
          </p:cNvCxnSpPr>
          <p:nvPr/>
        </p:nvCxnSpPr>
        <p:spPr bwMode="auto">
          <a:xfrm flipV="1">
            <a:off x="4787900" y="2400300"/>
            <a:ext cx="1585913" cy="611188"/>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6" descr="C:\Users\Agafonova_T\Desktop\Новая папка\Широкий формат\Маркетинговые мероприятия.png"/>
          <p:cNvPicPr>
            <a:picLocks noChangeAspect="1"/>
          </p:cNvPicPr>
          <p:nvPr/>
        </p:nvPicPr>
        <p:blipFill>
          <a:blip r:embed="rId3" r:link="rId4">
            <a:extLst>
              <a:ext uri="{28A0092B-C50C-407E-A947-70E740481C1C}">
                <a14:useLocalDpi xmlns:a14="http://schemas.microsoft.com/office/drawing/2010/main" val="0"/>
              </a:ext>
            </a:extLst>
          </a:blip>
          <a:srcRect r="22377" b="35588"/>
          <a:stretch>
            <a:fillRect/>
          </a:stretch>
        </p:blipFill>
        <p:spPr bwMode="auto">
          <a:xfrm>
            <a:off x="0" y="1058863"/>
            <a:ext cx="9144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Заголовок 1"/>
          <p:cNvSpPr>
            <a:spLocks noGrp="1"/>
          </p:cNvSpPr>
          <p:nvPr>
            <p:ph type="title"/>
          </p:nvPr>
        </p:nvSpPr>
        <p:spPr/>
        <p:txBody>
          <a:bodyPr/>
          <a:lstStyle/>
          <a:p>
            <a:r>
              <a:rPr lang="en-US" altLang="ru-RU" smtClean="0">
                <a:latin typeface="Arial" charset="0"/>
                <a:cs typeface="Arial" charset="0"/>
              </a:rPr>
              <a:t>Reports</a:t>
            </a:r>
            <a:endParaRPr lang="ru-RU" altLang="ru-RU" smtClean="0">
              <a:latin typeface="Arial" charset="0"/>
              <a:cs typeface="Arial" charset="0"/>
            </a:endParaRPr>
          </a:p>
        </p:txBody>
      </p:sp>
      <p:pic>
        <p:nvPicPr>
          <p:cNvPr id="53252" name="Рисунок 4" descr="C:\Users\Agafonova_T\Desktop\Новая папка\Отчеты по CRM - 2.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79950" y="314325"/>
            <a:ext cx="44640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Прямоугольник 7"/>
          <p:cNvSpPr>
            <a:spLocks noChangeArrowheads="1"/>
          </p:cNvSpPr>
          <p:nvPr/>
        </p:nvSpPr>
        <p:spPr bwMode="auto">
          <a:xfrm>
            <a:off x="-17463" y="1862138"/>
            <a:ext cx="1276351" cy="2206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53254" name="Прямоугольник 8"/>
          <p:cNvSpPr>
            <a:spLocks noChangeArrowheads="1"/>
          </p:cNvSpPr>
          <p:nvPr/>
        </p:nvSpPr>
        <p:spPr bwMode="auto">
          <a:xfrm>
            <a:off x="1476375" y="1779588"/>
            <a:ext cx="1079500" cy="1936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r>
              <a:rPr lang="en-US" altLang="ru-RU" smtClean="0">
                <a:latin typeface="Arial" charset="0"/>
                <a:cs typeface="Arial" charset="0"/>
              </a:rPr>
              <a:t>Reports</a:t>
            </a:r>
            <a:endParaRPr lang="ru-RU" altLang="ru-RU" smtClean="0">
              <a:latin typeface="Arial" charset="0"/>
              <a:cs typeface="Arial" charset="0"/>
            </a:endParaRPr>
          </a:p>
        </p:txBody>
      </p:sp>
      <p:pic>
        <p:nvPicPr>
          <p:cNvPr id="54275" name="Рисунок 3" descr="C:\Users\Agafonova_T\Desktop\Новая папка\Воронка продаж.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0825" y="1131888"/>
            <a:ext cx="8467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492500" y="1995488"/>
            <a:ext cx="352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Tx/>
              <a:buNone/>
            </a:pPr>
            <a:r>
              <a:rPr lang="en-US" altLang="ru-RU" sz="4800">
                <a:solidFill>
                  <a:srgbClr val="D20000"/>
                </a:solidFill>
              </a:rPr>
              <a:t>Case study</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Tx/>
              <a:buNone/>
            </a:pPr>
            <a:r>
              <a:rPr lang="en-US" altLang="ru-RU" sz="4800">
                <a:solidFill>
                  <a:srgbClr val="D20000"/>
                </a:solidFill>
              </a:rPr>
              <a:t>Master data</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1619250" y="146050"/>
            <a:ext cx="6661150" cy="811213"/>
          </a:xfrm>
        </p:spPr>
        <p:txBody>
          <a:bodyPr/>
          <a:lstStyle/>
          <a:p>
            <a:r>
              <a:rPr lang="en-US" altLang="ru-RU" b="1" smtClean="0">
                <a:solidFill>
                  <a:srgbClr val="C00000"/>
                </a:solidFill>
                <a:latin typeface="Arial" charset="0"/>
                <a:cs typeface="Arial" charset="0"/>
              </a:rPr>
              <a:t>Preliminary cost of the transaction</a:t>
            </a:r>
            <a:endParaRPr lang="ru-RU" altLang="ru-RU" b="1" smtClean="0">
              <a:solidFill>
                <a:srgbClr val="C00000"/>
              </a:solidFill>
              <a:latin typeface="Arial" charset="0"/>
              <a:cs typeface="Arial" charset="0"/>
            </a:endParaRPr>
          </a:p>
        </p:txBody>
      </p:sp>
      <p:sp>
        <p:nvSpPr>
          <p:cNvPr id="56323" name="Объект 2"/>
          <p:cNvSpPr>
            <a:spLocks noGrp="1"/>
          </p:cNvSpPr>
          <p:nvPr>
            <p:ph idx="1"/>
          </p:nvPr>
        </p:nvSpPr>
        <p:spPr>
          <a:xfrm>
            <a:off x="107950" y="1131888"/>
            <a:ext cx="8928100" cy="2879725"/>
          </a:xfrm>
        </p:spPr>
        <p:txBody>
          <a:bodyPr/>
          <a:lstStyle/>
          <a:p>
            <a:r>
              <a:rPr lang="en-US" altLang="ru-RU" sz="1200" b="1" smtClean="0">
                <a:latin typeface="Arial" charset="0"/>
                <a:cs typeface="Arial" charset="0"/>
              </a:rPr>
              <a:t>Task: </a:t>
            </a:r>
            <a:r>
              <a:rPr lang="en-US" altLang="ru-RU" sz="1200" smtClean="0">
                <a:latin typeface="Arial" charset="0"/>
                <a:cs typeface="Arial" charset="0"/>
              </a:rPr>
              <a:t>calculation of the preliminary cost of the project is relevant when the exact cost at the initial stages can not be determined. Often, the preliminary calculation of the cost of complex products is a long process. And the faster we execute this process, the higher the chances that the client will stay with us. We will slow down-the client will leave to competitors.</a:t>
            </a:r>
            <a:endParaRPr lang="ru-RU" altLang="ru-RU" sz="1200" smtClean="0">
              <a:latin typeface="Arial" charset="0"/>
              <a:cs typeface="Arial" charset="0"/>
            </a:endParaRPr>
          </a:p>
          <a:p>
            <a:r>
              <a:rPr lang="en-US" altLang="ru-RU" sz="1200" b="1" smtClean="0">
                <a:latin typeface="Arial" charset="0"/>
                <a:cs typeface="Arial" charset="0"/>
              </a:rPr>
              <a:t>Example from practice: </a:t>
            </a:r>
            <a:r>
              <a:rPr lang="en-US" altLang="ru-RU" sz="1200" smtClean="0">
                <a:latin typeface="Arial" charset="0"/>
                <a:cs typeface="Arial" charset="0"/>
              </a:rPr>
              <a:t>In shipbuilding, the customer initially provides the contractor with a set of input parameters (performance characteristics): tonnage of the vessel, cruising range, propulsion system, etc. And the ship and its exact characteristics appear in the design process (if this is the first vessel in the series, the design can often be conducted in the process of manufacture of the vehicle).</a:t>
            </a:r>
            <a:endParaRPr lang="ru-RU" altLang="ru-RU" sz="1200" smtClean="0">
              <a:latin typeface="Arial" charset="0"/>
              <a:cs typeface="Arial" charset="0"/>
            </a:endParaRPr>
          </a:p>
          <a:p>
            <a:r>
              <a:rPr lang="en-US" altLang="ru-RU" sz="1200" smtClean="0">
                <a:latin typeface="Arial" charset="0"/>
                <a:cs typeface="Arial" charset="0"/>
              </a:rPr>
              <a:t>At the time of signing the contract, we do not yet have the design and construction documentation for the ship, and therefore we can not estimate exactly how much this ship will cost. It is possible to speak only about "approximate" estimated cost of the order, but not about exact cost.</a:t>
            </a:r>
            <a:endParaRPr lang="ru-RU" altLang="ru-RU" sz="1200" smtClean="0">
              <a:latin typeface="Arial" charset="0"/>
              <a:cs typeface="Arial" charset="0"/>
            </a:endParaRPr>
          </a:p>
          <a:p>
            <a:r>
              <a:rPr lang="en-US" altLang="ru-RU" sz="1200" smtClean="0">
                <a:latin typeface="Arial" charset="0"/>
                <a:cs typeface="Arial" charset="0"/>
              </a:rPr>
              <a:t>To calculate the cost in this case, some generalized parameterizable scheme is used. Depending on the complexity of the product, the number of such parameters may vary. For the bridge support these parameters can be 20, for the ship</a:t>
            </a:r>
            <a:r>
              <a:rPr lang="ru-RU" altLang="ru-RU" sz="1200" smtClean="0">
                <a:latin typeface="Arial" charset="0"/>
                <a:cs typeface="Arial" charset="0"/>
              </a:rPr>
              <a:t> </a:t>
            </a:r>
            <a:r>
              <a:rPr lang="en-US" altLang="ru-RU" sz="1200" smtClean="0">
                <a:latin typeface="Arial" charset="0"/>
                <a:cs typeface="Arial" charset="0"/>
              </a:rPr>
              <a:t>200.</a:t>
            </a:r>
            <a:endParaRPr lang="ru-RU" altLang="ru-RU" sz="1200" smtClean="0">
              <a:latin typeface="Arial" charset="0"/>
              <a:cs typeface="Arial" charset="0"/>
            </a:endParaRPr>
          </a:p>
        </p:txBody>
      </p:sp>
      <p:sp>
        <p:nvSpPr>
          <p:cNvPr id="56324"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F70CEFCD-2E26-4743-A15E-F4121965F23F}" type="slidenum">
              <a:rPr lang="ru-RU" altLang="ru-RU" b="0" smtClean="0">
                <a:solidFill>
                  <a:srgbClr val="5B0917"/>
                </a:solidFill>
                <a:latin typeface="Arial" charset="0"/>
              </a:rPr>
              <a:pPr/>
              <a:t>21</a:t>
            </a:fld>
            <a:endParaRPr lang="ru-RU" altLang="ru-RU" b="0" smtClean="0">
              <a:solidFill>
                <a:srgbClr val="5B0917"/>
              </a:solidFill>
              <a:latin typeface="Arial" charset="0"/>
            </a:endParaRPr>
          </a:p>
        </p:txBody>
      </p:sp>
    </p:spTree>
  </p:cSld>
  <p:clrMapOvr>
    <a:masterClrMapping/>
  </p:clrMapOvr>
  <p:transition advTm="6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57347" name="Рисунок 3" descr="C:\Users\Agafonova_T\Desktop\Новая папка\Широкий формат\НСИ.png"/>
          <p:cNvPicPr>
            <a:picLocks noChangeAspect="1"/>
          </p:cNvPicPr>
          <p:nvPr/>
        </p:nvPicPr>
        <p:blipFill>
          <a:blip r:embed="rId3" r:link="rId4">
            <a:extLst>
              <a:ext uri="{28A0092B-C50C-407E-A947-70E740481C1C}">
                <a14:useLocalDpi xmlns:a14="http://schemas.microsoft.com/office/drawing/2010/main" val="0"/>
              </a:ext>
            </a:extLst>
          </a:blip>
          <a:srcRect t="2" r="17599" b="16734"/>
          <a:stretch>
            <a:fillRect/>
          </a:stretch>
        </p:blipFill>
        <p:spPr bwMode="auto">
          <a:xfrm>
            <a:off x="61913" y="1111250"/>
            <a:ext cx="7534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Рисунок 5" descr="C:\Users\Agafonova_T\Desktop\Новая папка\Создать новый вид продукции.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84888" y="371475"/>
            <a:ext cx="2706687"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Прямоугольник 6"/>
          <p:cNvSpPr>
            <a:spLocks noChangeArrowheads="1"/>
          </p:cNvSpPr>
          <p:nvPr/>
        </p:nvSpPr>
        <p:spPr bwMode="auto">
          <a:xfrm>
            <a:off x="61913" y="3387725"/>
            <a:ext cx="971550" cy="1968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57350" name="Прямоугольник 7"/>
          <p:cNvSpPr>
            <a:spLocks noChangeArrowheads="1"/>
          </p:cNvSpPr>
          <p:nvPr/>
        </p:nvSpPr>
        <p:spPr bwMode="auto">
          <a:xfrm>
            <a:off x="1104900" y="2705100"/>
            <a:ext cx="504825" cy="1206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58371" name="Рисунок 3" descr="C:\Users\Agafonova_T\Desktop\Новая папка\Новый вид номенклатуры.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2475" y="1058863"/>
            <a:ext cx="4808538"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Прямоугольник 7"/>
          <p:cNvSpPr>
            <a:spLocks noChangeArrowheads="1"/>
          </p:cNvSpPr>
          <p:nvPr/>
        </p:nvSpPr>
        <p:spPr bwMode="auto">
          <a:xfrm>
            <a:off x="812800" y="3827463"/>
            <a:ext cx="1608138" cy="1555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58373" name="Прямая со стрелкой 9"/>
          <p:cNvCxnSpPr>
            <a:cxnSpLocks noChangeShapeType="1"/>
            <a:stCxn id="58372" idx="3"/>
          </p:cNvCxnSpPr>
          <p:nvPr/>
        </p:nvCxnSpPr>
        <p:spPr bwMode="auto">
          <a:xfrm flipV="1">
            <a:off x="2420938" y="3903663"/>
            <a:ext cx="2341562" cy="1587"/>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374" name="Рисунок 6" descr="C:\Users\Agafonova_T\Desktop\Новая папка\Дополнительные реквизиты, список.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762500" y="2671763"/>
            <a:ext cx="34813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59395" name="Рисунок 3" descr="C:\Users\Agafonova_T\Desktop\Новая папка\Добавление нового реквизита.png"/>
          <p:cNvPicPr>
            <a:picLocks noChangeAspect="1"/>
          </p:cNvPicPr>
          <p:nvPr/>
        </p:nvPicPr>
        <p:blipFill>
          <a:blip r:embed="rId3" r:link="rId4">
            <a:extLst>
              <a:ext uri="{28A0092B-C50C-407E-A947-70E740481C1C}">
                <a14:useLocalDpi xmlns:a14="http://schemas.microsoft.com/office/drawing/2010/main" val="0"/>
              </a:ext>
            </a:extLst>
          </a:blip>
          <a:srcRect b="13045"/>
          <a:stretch>
            <a:fillRect/>
          </a:stretch>
        </p:blipFill>
        <p:spPr bwMode="auto">
          <a:xfrm>
            <a:off x="55563" y="915988"/>
            <a:ext cx="7037387"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Рисунок 4" descr="C:\Users\Agafonova_T\Desktop\Новая папка\Выбор типа значения.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405563" y="1404938"/>
            <a:ext cx="23114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Прямоугольник 5"/>
          <p:cNvSpPr>
            <a:spLocks noChangeArrowheads="1"/>
          </p:cNvSpPr>
          <p:nvPr/>
        </p:nvSpPr>
        <p:spPr bwMode="auto">
          <a:xfrm>
            <a:off x="155575" y="4271963"/>
            <a:ext cx="344488" cy="14763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59398" name="Прямоугольник 6"/>
          <p:cNvSpPr>
            <a:spLocks noChangeArrowheads="1"/>
          </p:cNvSpPr>
          <p:nvPr/>
        </p:nvSpPr>
        <p:spPr bwMode="auto">
          <a:xfrm>
            <a:off x="1547813" y="2284413"/>
            <a:ext cx="3024187" cy="19208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59399" name="Прямая со стрелкой 9"/>
          <p:cNvCxnSpPr>
            <a:cxnSpLocks noChangeShapeType="1"/>
            <a:stCxn id="59397" idx="3"/>
          </p:cNvCxnSpPr>
          <p:nvPr/>
        </p:nvCxnSpPr>
        <p:spPr bwMode="auto">
          <a:xfrm flipV="1">
            <a:off x="500063" y="3940175"/>
            <a:ext cx="1047750" cy="406400"/>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0" name="Прямая со стрелкой 9"/>
          <p:cNvCxnSpPr>
            <a:cxnSpLocks noChangeShapeType="1"/>
          </p:cNvCxnSpPr>
          <p:nvPr/>
        </p:nvCxnSpPr>
        <p:spPr bwMode="auto">
          <a:xfrm>
            <a:off x="4572000" y="2379663"/>
            <a:ext cx="1833563" cy="0"/>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60419" name="Рисунок 3" descr="C:\Users\Agafonova_T\Desktop\Новая папка\Переход к ресурсным спецификация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138" y="1111250"/>
            <a:ext cx="49926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Рисунок 4" descr="C:\Users\Agafonova_T\Desktop\Новая папка\Список ресурсных спецификаций.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708400" y="2446338"/>
            <a:ext cx="52736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Прямоугольник 6"/>
          <p:cNvSpPr>
            <a:spLocks noChangeArrowheads="1"/>
          </p:cNvSpPr>
          <p:nvPr/>
        </p:nvSpPr>
        <p:spPr bwMode="auto">
          <a:xfrm>
            <a:off x="71438" y="2409825"/>
            <a:ext cx="971550" cy="1428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60422" name="Прямоугольник 7"/>
          <p:cNvSpPr>
            <a:spLocks noChangeArrowheads="1"/>
          </p:cNvSpPr>
          <p:nvPr/>
        </p:nvSpPr>
        <p:spPr bwMode="auto">
          <a:xfrm>
            <a:off x="1187450" y="2284413"/>
            <a:ext cx="647700" cy="1428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60423" name="Скругленная соединительная линия 11"/>
          <p:cNvCxnSpPr>
            <a:cxnSpLocks noChangeShapeType="1"/>
            <a:stCxn id="60422" idx="2"/>
            <a:endCxn id="60420" idx="1"/>
          </p:cNvCxnSpPr>
          <p:nvPr/>
        </p:nvCxnSpPr>
        <p:spPr bwMode="auto">
          <a:xfrm rot="16200000" flipH="1">
            <a:off x="1957387" y="1981201"/>
            <a:ext cx="1304925" cy="2197100"/>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61443" name="Рисунок 3" descr="C:\Users\Agafonova_T\Desktop\Новая папка\Список ресурсных спецификаций.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463" y="1095375"/>
            <a:ext cx="759618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Рисунок 4" descr="C:\Users\Agafonova_T\Desktop\Новая папка\РС основное.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276600" y="2659063"/>
            <a:ext cx="55800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Прямоугольник 5"/>
          <p:cNvSpPr>
            <a:spLocks noChangeArrowheads="1"/>
          </p:cNvSpPr>
          <p:nvPr/>
        </p:nvSpPr>
        <p:spPr bwMode="auto">
          <a:xfrm>
            <a:off x="227013" y="1866900"/>
            <a:ext cx="1744662" cy="19208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61446" name="Скругленная соединительная линия 7"/>
          <p:cNvCxnSpPr>
            <a:cxnSpLocks noChangeShapeType="1"/>
            <a:stCxn id="61445" idx="3"/>
            <a:endCxn id="61444" idx="0"/>
          </p:cNvCxnSpPr>
          <p:nvPr/>
        </p:nvCxnSpPr>
        <p:spPr bwMode="auto">
          <a:xfrm>
            <a:off x="1971675" y="1963738"/>
            <a:ext cx="4094163" cy="69532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62467" name="Рисунок 3" descr="C:\Users\Agafonova_T\Desktop\Новая папка\Список материалов.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1227138"/>
            <a:ext cx="65786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Рисунок 4" descr="C:\Users\Agafonova_T\Desktop\Новая папка\Ввод формулы для материалов.png"/>
          <p:cNvPicPr>
            <a:picLocks noChangeAspect="1"/>
          </p:cNvPicPr>
          <p:nvPr/>
        </p:nvPicPr>
        <p:blipFill>
          <a:blip r:embed="rId5" r:link="rId6">
            <a:extLst>
              <a:ext uri="{28A0092B-C50C-407E-A947-70E740481C1C}">
                <a14:useLocalDpi xmlns:a14="http://schemas.microsoft.com/office/drawing/2010/main" val="0"/>
              </a:ext>
            </a:extLst>
          </a:blip>
          <a:srcRect t="1134" b="-2"/>
          <a:stretch>
            <a:fillRect/>
          </a:stretch>
        </p:blipFill>
        <p:spPr bwMode="auto">
          <a:xfrm>
            <a:off x="5076825" y="1885950"/>
            <a:ext cx="38687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Прямоугольник 5"/>
          <p:cNvSpPr>
            <a:spLocks noChangeArrowheads="1"/>
          </p:cNvSpPr>
          <p:nvPr/>
        </p:nvSpPr>
        <p:spPr bwMode="auto">
          <a:xfrm>
            <a:off x="2908300" y="2481263"/>
            <a:ext cx="936625" cy="1444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62470" name="Скругленная соединительная линия 7"/>
          <p:cNvCxnSpPr>
            <a:cxnSpLocks noChangeShapeType="1"/>
            <a:stCxn id="62469" idx="2"/>
            <a:endCxn id="62468" idx="1"/>
          </p:cNvCxnSpPr>
          <p:nvPr/>
        </p:nvCxnSpPr>
        <p:spPr bwMode="auto">
          <a:xfrm rot="16200000" flipH="1">
            <a:off x="3849687" y="2152651"/>
            <a:ext cx="754063" cy="1700212"/>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63491" name="Рисунок 3" descr="C:\Users\Agafonova_T\Desktop\Новая папка\РС в статусе действует.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438" y="1131888"/>
            <a:ext cx="6300787"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Рисунок 4" descr="C:\Users\Agafonova_T\Desktop\Новая папка\Плановые калькуляции список.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736850" y="3024188"/>
            <a:ext cx="63373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Прямоугольник 5"/>
          <p:cNvSpPr>
            <a:spLocks noChangeArrowheads="1"/>
          </p:cNvSpPr>
          <p:nvPr/>
        </p:nvSpPr>
        <p:spPr bwMode="auto">
          <a:xfrm>
            <a:off x="355600" y="1347788"/>
            <a:ext cx="655638" cy="1444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63494" name="Скругленная соединительная линия 7"/>
          <p:cNvCxnSpPr>
            <a:cxnSpLocks noChangeShapeType="1"/>
            <a:stCxn id="63493" idx="3"/>
            <a:endCxn id="63492" idx="0"/>
          </p:cNvCxnSpPr>
          <p:nvPr/>
        </p:nvCxnSpPr>
        <p:spPr bwMode="auto">
          <a:xfrm>
            <a:off x="1011238" y="1419225"/>
            <a:ext cx="4894262" cy="1604963"/>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r>
              <a:rPr lang="en-US" altLang="ru-RU" smtClean="0">
                <a:latin typeface="Arial" charset="0"/>
                <a:cs typeface="Arial" charset="0"/>
              </a:rPr>
              <a:t>Master data</a:t>
            </a:r>
            <a:endParaRPr lang="ru-RU" altLang="ru-RU" smtClean="0">
              <a:latin typeface="Arial" charset="0"/>
              <a:cs typeface="Arial" charset="0"/>
            </a:endParaRPr>
          </a:p>
        </p:txBody>
      </p:sp>
      <p:pic>
        <p:nvPicPr>
          <p:cNvPr id="64515" name="Рисунок 3" descr="C:\Users\Agafonova_T\Desktop\Новая папка\Плановая калькуляция, переход к отчету.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1131888"/>
            <a:ext cx="54006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Прямоугольник 5"/>
          <p:cNvSpPr>
            <a:spLocks noChangeArrowheads="1"/>
          </p:cNvSpPr>
          <p:nvPr/>
        </p:nvSpPr>
        <p:spPr bwMode="auto">
          <a:xfrm>
            <a:off x="1981200" y="1635125"/>
            <a:ext cx="1870075" cy="1587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2" name="Рисунок 1"/>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2699792" y="2427734"/>
            <a:ext cx="6388919" cy="2626254"/>
          </a:xfrm>
          <a:prstGeom prst="rect">
            <a:avLst/>
          </a:prstGeom>
        </p:spPr>
      </p:pic>
    </p:spTree>
  </p:cSld>
  <p:clrMapOvr>
    <a:masterClrMapping/>
  </p:clrMapOvr>
  <p:transition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en-US" altLang="ru-RU" b="1" smtClean="0">
                <a:solidFill>
                  <a:srgbClr val="C00000"/>
                </a:solidFill>
                <a:latin typeface="Arial" charset="0"/>
                <a:cs typeface="Arial" charset="0"/>
              </a:rPr>
              <a:t>Company description</a:t>
            </a:r>
            <a:endParaRPr lang="ru-RU" altLang="ru-RU" b="1" smtClean="0">
              <a:solidFill>
                <a:srgbClr val="C00000"/>
              </a:solidFill>
              <a:latin typeface="Arial" charset="0"/>
              <a:cs typeface="Arial" charset="0"/>
            </a:endParaRPr>
          </a:p>
        </p:txBody>
      </p:sp>
      <p:sp>
        <p:nvSpPr>
          <p:cNvPr id="37891" name="Объект 2"/>
          <p:cNvSpPr>
            <a:spLocks noGrp="1"/>
          </p:cNvSpPr>
          <p:nvPr>
            <p:ph idx="1"/>
          </p:nvPr>
        </p:nvSpPr>
        <p:spPr/>
        <p:txBody>
          <a:bodyPr/>
          <a:lstStyle/>
          <a:p>
            <a:r>
              <a:rPr lang="en-US" altLang="ru-RU" smtClean="0">
                <a:latin typeface="Arial" charset="0"/>
                <a:cs typeface="Arial" charset="0"/>
              </a:rPr>
              <a:t>The company works with large orders and performs expensive unique projects. </a:t>
            </a:r>
          </a:p>
          <a:p>
            <a:r>
              <a:rPr lang="en-US" altLang="ru-RU" smtClean="0">
                <a:latin typeface="Arial" charset="0"/>
                <a:cs typeface="Arial" charset="0"/>
              </a:rPr>
              <a:t>The sales process is long, a significant part of it is occupied by pre-sale events: participation in exhibitions, presentations, meetings. </a:t>
            </a:r>
          </a:p>
          <a:p>
            <a:r>
              <a:rPr lang="en-US" altLang="ru-RU" smtClean="0">
                <a:latin typeface="Arial" charset="0"/>
                <a:cs typeface="Arial" charset="0"/>
              </a:rPr>
              <a:t>It is necessary to quickly calculate the cost of the order according to the parameters.  </a:t>
            </a:r>
          </a:p>
          <a:p>
            <a:r>
              <a:rPr lang="en-US" altLang="ru-RU" smtClean="0">
                <a:latin typeface="Arial" charset="0"/>
                <a:cs typeface="Arial" charset="0"/>
              </a:rPr>
              <a:t>An important role is played by post-sale work-the work of appeals and complaints of customers.</a:t>
            </a:r>
            <a:endParaRPr lang="ru-RU" altLang="ru-RU" smtClean="0">
              <a:latin typeface="Arial" charset="0"/>
              <a:cs typeface="Arial" charset="0"/>
            </a:endParaRPr>
          </a:p>
          <a:p>
            <a:endParaRPr lang="ru-RU" altLang="ru-RU" smtClean="0">
              <a:latin typeface="Arial" charset="0"/>
              <a:cs typeface="Arial" charset="0"/>
            </a:endParaRPr>
          </a:p>
        </p:txBody>
      </p:sp>
      <p:sp>
        <p:nvSpPr>
          <p:cNvPr id="37892"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7368CCBA-C5A1-496F-BA16-BF21B2D851A1}" type="slidenum">
              <a:rPr lang="ru-RU" altLang="ru-RU" b="0" smtClean="0">
                <a:solidFill>
                  <a:srgbClr val="5B0917"/>
                </a:solidFill>
                <a:latin typeface="Arial" charset="0"/>
              </a:rPr>
              <a:pPr/>
              <a:t>3</a:t>
            </a:fld>
            <a:endParaRPr lang="ru-RU" altLang="ru-RU" b="0" smtClean="0">
              <a:solidFill>
                <a:srgbClr val="5B0917"/>
              </a:solidFill>
              <a:latin typeface="Arial" charset="0"/>
            </a:endParaRPr>
          </a:p>
        </p:txBody>
      </p:sp>
    </p:spTree>
  </p:cSld>
  <p:clrMapOvr>
    <a:masterClrMapping/>
  </p:clrMapOvr>
  <p:transition advTm="6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 typeface="Arial" charset="0"/>
              <a:buNone/>
            </a:pPr>
            <a:r>
              <a:rPr lang="en-US" altLang="ru-RU" sz="4800">
                <a:solidFill>
                  <a:srgbClr val="D20000"/>
                </a:solidFill>
              </a:rPr>
              <a:t>Manufacturing</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p:txBody>
          <a:bodyPr/>
          <a:lstStyle/>
          <a:p>
            <a:r>
              <a:rPr lang="en-US" altLang="ru-RU" smtClean="0">
                <a:latin typeface="Arial" charset="0"/>
                <a:cs typeface="Arial" charset="0"/>
              </a:rPr>
              <a:t>Sales order</a:t>
            </a:r>
            <a:endParaRPr lang="ru-RU" altLang="ru-RU" smtClean="0">
              <a:latin typeface="Arial" charset="0"/>
              <a:cs typeface="Arial" charset="0"/>
            </a:endParaRPr>
          </a:p>
        </p:txBody>
      </p:sp>
      <p:pic>
        <p:nvPicPr>
          <p:cNvPr id="66563" name="Рисунок 5" descr="C:\Users\Agafonova_T\Desktop\Новая папка\Создать заказ клиента на основании сделки.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1131888"/>
            <a:ext cx="49688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Рисунок 6" descr="C:\Users\Agafonova_T\Desktop\Новая папка\Задача на создание заказа клиента.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021138" y="3148013"/>
            <a:ext cx="484505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Прямоугольник 7"/>
          <p:cNvSpPr>
            <a:spLocks noChangeArrowheads="1"/>
          </p:cNvSpPr>
          <p:nvPr/>
        </p:nvSpPr>
        <p:spPr bwMode="auto">
          <a:xfrm>
            <a:off x="1384300" y="2571750"/>
            <a:ext cx="1657350" cy="1444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66566" name="Прямоугольник 8"/>
          <p:cNvSpPr>
            <a:spLocks noChangeArrowheads="1"/>
          </p:cNvSpPr>
          <p:nvPr/>
        </p:nvSpPr>
        <p:spPr bwMode="auto">
          <a:xfrm>
            <a:off x="8388350" y="3519488"/>
            <a:ext cx="496888" cy="1778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p:txBody>
          <a:bodyPr/>
          <a:lstStyle/>
          <a:p>
            <a:r>
              <a:rPr lang="en-US" altLang="ru-RU" smtClean="0">
                <a:latin typeface="Arial" charset="0"/>
                <a:cs typeface="Arial" charset="0"/>
              </a:rPr>
              <a:t>Sales order</a:t>
            </a:r>
            <a:endParaRPr lang="ru-RU" altLang="ru-RU" smtClean="0">
              <a:latin typeface="Arial" charset="0"/>
              <a:cs typeface="Arial" charset="0"/>
            </a:endParaRPr>
          </a:p>
        </p:txBody>
      </p:sp>
      <p:pic>
        <p:nvPicPr>
          <p:cNvPr id="67587" name="Рисунок 3" descr="C:\Users\Agafonova_T\Desktop\Новая папка\Заказ клиента (уже в деме).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987425"/>
            <a:ext cx="532923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Рисунок 4" descr="C:\Users\Agafonova_T\Desktop\Новая папка\Связанные документы с заказом клиента.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671888" y="2705100"/>
            <a:ext cx="53641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04" y="987574"/>
            <a:ext cx="4512678" cy="3888432"/>
          </a:xfrm>
          <a:prstGeom prst="rect">
            <a:avLst/>
          </a:prstGeom>
        </p:spPr>
      </p:pic>
      <p:sp>
        <p:nvSpPr>
          <p:cNvPr id="68610" name="Заголовок 1"/>
          <p:cNvSpPr>
            <a:spLocks noGrp="1"/>
          </p:cNvSpPr>
          <p:nvPr>
            <p:ph type="title"/>
          </p:nvPr>
        </p:nvSpPr>
        <p:spPr/>
        <p:txBody>
          <a:bodyPr/>
          <a:lstStyle/>
          <a:p>
            <a:r>
              <a:rPr lang="en-US" altLang="ru-RU" smtClean="0">
                <a:latin typeface="Arial" charset="0"/>
                <a:cs typeface="Arial" charset="0"/>
              </a:rPr>
              <a:t>Production order</a:t>
            </a:r>
            <a:endParaRPr lang="ru-RU" altLang="ru-RU" smtClean="0">
              <a:latin typeface="Arial" charset="0"/>
              <a:cs typeface="Arial" charset="0"/>
            </a:endParaRPr>
          </a:p>
        </p:txBody>
      </p:sp>
      <p:pic>
        <p:nvPicPr>
          <p:cNvPr id="68612" name="Рисунок 4" descr="C:\Users\Agafonova_T\Desktop\Новая папка\Заказ на производство.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19475" y="2211388"/>
            <a:ext cx="5580063" cy="2843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a:spLocks noChangeArrowheads="1"/>
          </p:cNvSpPr>
          <p:nvPr/>
        </p:nvSpPr>
        <p:spPr bwMode="auto">
          <a:xfrm>
            <a:off x="1115616" y="3219822"/>
            <a:ext cx="1656184" cy="17938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4" name="Прямая со стрелкой 3"/>
          <p:cNvCxnSpPr>
            <a:stCxn id="6" idx="3"/>
          </p:cNvCxnSpPr>
          <p:nvPr/>
        </p:nvCxnSpPr>
        <p:spPr>
          <a:xfrm flipV="1">
            <a:off x="2771800" y="3309515"/>
            <a:ext cx="720080" cy="1"/>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69635" name="Рисунок 3" descr="C:\Users\Agafonova_T\Desktop\Новая папка\Заказ на производство - к производству.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987425"/>
            <a:ext cx="6181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Рисунок 4" descr="C:\Users\Agafonova_T\Desktop\Новая папка\Структура производства.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92438" y="1995488"/>
            <a:ext cx="604361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Прямоугольник 5"/>
          <p:cNvSpPr>
            <a:spLocks noChangeArrowheads="1"/>
          </p:cNvSpPr>
          <p:nvPr/>
        </p:nvSpPr>
        <p:spPr bwMode="auto">
          <a:xfrm>
            <a:off x="3311525" y="1509713"/>
            <a:ext cx="720725" cy="17938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69638" name="Прямоугольник 6"/>
          <p:cNvSpPr>
            <a:spLocks noChangeArrowheads="1"/>
          </p:cNvSpPr>
          <p:nvPr/>
        </p:nvSpPr>
        <p:spPr bwMode="auto">
          <a:xfrm>
            <a:off x="4262438" y="2252663"/>
            <a:ext cx="468312"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69639" name="Скругленная соединительная линия 10"/>
          <p:cNvCxnSpPr>
            <a:cxnSpLocks noChangeShapeType="1"/>
            <a:stCxn id="69637" idx="3"/>
          </p:cNvCxnSpPr>
          <p:nvPr/>
        </p:nvCxnSpPr>
        <p:spPr bwMode="auto">
          <a:xfrm>
            <a:off x="4032250" y="1600200"/>
            <a:ext cx="465138" cy="63182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2" descr="C:\Users\Agafonova_T\Desktop\Новая папка\Структцра заказ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915988"/>
            <a:ext cx="914400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sp>
        <p:nvSpPr>
          <p:cNvPr id="70660"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4BF0991C-B636-4395-AC0B-43BF13DAB655}" type="slidenum">
              <a:rPr lang="ru-RU" altLang="ru-RU" sz="1000" b="0" smtClean="0">
                <a:solidFill>
                  <a:srgbClr val="5B0917"/>
                </a:solidFill>
                <a:latin typeface="Arial" charset="0"/>
              </a:rPr>
              <a:pPr/>
              <a:t>35</a:t>
            </a:fld>
            <a:endParaRPr lang="ru-RU" altLang="ru-RU" sz="1000" b="0" smtClean="0">
              <a:solidFill>
                <a:srgbClr val="5B0917"/>
              </a:solidFill>
              <a:latin typeface="Arial" charset="0"/>
            </a:endParaRPr>
          </a:p>
        </p:txBody>
      </p:sp>
    </p:spTree>
  </p:cSld>
  <p:clrMapOvr>
    <a:masterClrMapping/>
  </p:clrMapOvr>
  <p:transition advTm="6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1683" name="Рисунок 3" descr="C:\Users\Agafonova_T\Desktop\Новая папка\Переход к ресурсным спецификация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138" y="1111250"/>
            <a:ext cx="49926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Прямоугольник 4"/>
          <p:cNvSpPr>
            <a:spLocks noChangeArrowheads="1"/>
          </p:cNvSpPr>
          <p:nvPr/>
        </p:nvSpPr>
        <p:spPr bwMode="auto">
          <a:xfrm>
            <a:off x="71438" y="2409825"/>
            <a:ext cx="971550" cy="1428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1685" name="Прямоугольник 5"/>
          <p:cNvSpPr>
            <a:spLocks noChangeArrowheads="1"/>
          </p:cNvSpPr>
          <p:nvPr/>
        </p:nvSpPr>
        <p:spPr bwMode="auto">
          <a:xfrm>
            <a:off x="1160463" y="3651250"/>
            <a:ext cx="971550" cy="1444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71686" name="Рисунок 7" descr="C:\Users\Agafonova_T\Desktop\Новая папка\Очередь заказов, список.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635375" y="1536700"/>
            <a:ext cx="511968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2707" name="Рисунок 4" descr="C:\Users\Agafonova_T\Desktop\Новая папка\Очередь заказов с нормальным заказо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973138"/>
            <a:ext cx="9144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Рисунок 5" descr="C:\Users\Agafonova_T\Desktop\Новая папка\Планирование этапов, пустое.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059113" y="2139950"/>
            <a:ext cx="43656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Прямоугольник 6"/>
          <p:cNvSpPr>
            <a:spLocks noChangeArrowheads="1"/>
          </p:cNvSpPr>
          <p:nvPr/>
        </p:nvSpPr>
        <p:spPr bwMode="auto">
          <a:xfrm>
            <a:off x="47625" y="3894138"/>
            <a:ext cx="187325" cy="1301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72710" name="Прямая со стрелкой 9"/>
          <p:cNvCxnSpPr>
            <a:cxnSpLocks noChangeShapeType="1"/>
          </p:cNvCxnSpPr>
          <p:nvPr/>
        </p:nvCxnSpPr>
        <p:spPr bwMode="auto">
          <a:xfrm>
            <a:off x="250825" y="3975100"/>
            <a:ext cx="2808288" cy="0"/>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3731" name="Рисунок 2" descr="C:\Users\Agafonova_T\Desktop\Новая папка\Планирование заказ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42988" y="952500"/>
            <a:ext cx="6192837"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Прямоугольник 4"/>
          <p:cNvSpPr>
            <a:spLocks noChangeArrowheads="1"/>
          </p:cNvSpPr>
          <p:nvPr/>
        </p:nvSpPr>
        <p:spPr bwMode="auto">
          <a:xfrm>
            <a:off x="3025775" y="1846263"/>
            <a:ext cx="357188"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3733" name="Прямоугольник 5"/>
          <p:cNvSpPr>
            <a:spLocks noChangeArrowheads="1"/>
          </p:cNvSpPr>
          <p:nvPr/>
        </p:nvSpPr>
        <p:spPr bwMode="auto">
          <a:xfrm>
            <a:off x="1100138" y="1165225"/>
            <a:ext cx="357187" cy="16351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73734" name="Скругленная соединительная линия 7"/>
          <p:cNvCxnSpPr>
            <a:cxnSpLocks noChangeShapeType="1"/>
            <a:stCxn id="73733" idx="3"/>
            <a:endCxn id="73732" idx="0"/>
          </p:cNvCxnSpPr>
          <p:nvPr/>
        </p:nvCxnSpPr>
        <p:spPr bwMode="auto">
          <a:xfrm>
            <a:off x="1457325" y="1246188"/>
            <a:ext cx="1746250" cy="60007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4755" name="Рисунок 2" descr="C:\Users\Agafonova_T\Desktop\Новая папка\Ошибки планирования график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875" y="987425"/>
            <a:ext cx="62118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Рисунок 3" descr="C:\Users\Agafonova_T\Desktop\Новая папка\Заполнение доступности видов рабочих центров.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887788" y="2603500"/>
            <a:ext cx="5221287"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Прямоугольник 4"/>
          <p:cNvSpPr>
            <a:spLocks noChangeArrowheads="1"/>
          </p:cNvSpPr>
          <p:nvPr/>
        </p:nvSpPr>
        <p:spPr bwMode="auto">
          <a:xfrm>
            <a:off x="3932238" y="3294063"/>
            <a:ext cx="633412" cy="12223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4758" name="Прямоугольник 5"/>
          <p:cNvSpPr>
            <a:spLocks noChangeArrowheads="1"/>
          </p:cNvSpPr>
          <p:nvPr/>
        </p:nvSpPr>
        <p:spPr bwMode="auto">
          <a:xfrm>
            <a:off x="107950" y="1857375"/>
            <a:ext cx="5976938"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74759" name="Скругленная соединительная линия 7"/>
          <p:cNvCxnSpPr>
            <a:cxnSpLocks noChangeShapeType="1"/>
            <a:stCxn id="74758" idx="2"/>
            <a:endCxn id="74757" idx="1"/>
          </p:cNvCxnSpPr>
          <p:nvPr/>
        </p:nvCxnSpPr>
        <p:spPr bwMode="auto">
          <a:xfrm rot="16200000" flipH="1">
            <a:off x="2846388" y="2268537"/>
            <a:ext cx="1335088" cy="836613"/>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r>
              <a:rPr lang="en-US" altLang="ru-RU" b="1" smtClean="0">
                <a:solidFill>
                  <a:srgbClr val="C00000"/>
                </a:solidFill>
                <a:latin typeface="Arial" charset="0"/>
                <a:cs typeface="Arial" charset="0"/>
              </a:rPr>
              <a:t>Scenario</a:t>
            </a:r>
            <a:endParaRPr lang="ru-RU" altLang="ru-RU" b="1" smtClean="0">
              <a:solidFill>
                <a:srgbClr val="C00000"/>
              </a:solidFill>
              <a:latin typeface="Arial" charset="0"/>
              <a:cs typeface="Arial" charset="0"/>
            </a:endParaRPr>
          </a:p>
        </p:txBody>
      </p:sp>
      <p:sp>
        <p:nvSpPr>
          <p:cNvPr id="38915" name="Объект 2"/>
          <p:cNvSpPr>
            <a:spLocks noGrp="1"/>
          </p:cNvSpPr>
          <p:nvPr>
            <p:ph idx="1"/>
          </p:nvPr>
        </p:nvSpPr>
        <p:spPr>
          <a:xfrm>
            <a:off x="457200" y="1200150"/>
            <a:ext cx="8229600" cy="3675063"/>
          </a:xfrm>
        </p:spPr>
        <p:txBody>
          <a:bodyPr/>
          <a:lstStyle/>
          <a:p>
            <a:pPr marL="522288" lvl="1" indent="-342900">
              <a:buFont typeface="Calibri" pitchFamily="34" charset="0"/>
              <a:buAutoNum type="arabicPeriod"/>
            </a:pPr>
            <a:r>
              <a:rPr lang="en-US" altLang="ru-RU" sz="1400" smtClean="0">
                <a:latin typeface="Arial" charset="0"/>
                <a:cs typeface="Arial" charset="0"/>
              </a:rPr>
              <a:t>At the marketing event (exhibition), our employee meets with the client and tells about the products, the client is interested</a:t>
            </a:r>
          </a:p>
          <a:p>
            <a:pPr marL="522288" lvl="1" indent="-342900">
              <a:buFont typeface="Calibri" pitchFamily="34" charset="0"/>
              <a:buAutoNum type="arabicPeriod"/>
            </a:pPr>
            <a:r>
              <a:rPr lang="en-US" altLang="ru-RU" sz="1400" smtClean="0">
                <a:latin typeface="Arial" charset="0"/>
                <a:cs typeface="Arial" charset="0"/>
              </a:rPr>
              <a:t>Our Manager further leads this client, meetings, correspondence, SMS. Makes product presentations. As a result, the customer is ready to make an order with us.</a:t>
            </a:r>
          </a:p>
          <a:p>
            <a:pPr marL="522288" lvl="1" indent="-342900">
              <a:buFont typeface="Calibri" pitchFamily="34" charset="0"/>
              <a:buAutoNum type="arabicPeriod"/>
            </a:pPr>
            <a:r>
              <a:rPr lang="en-US" altLang="ru-RU" sz="1400" smtClean="0">
                <a:latin typeface="Arial" charset="0"/>
                <a:cs typeface="Arial" charset="0"/>
              </a:rPr>
              <a:t>To implement this complex order, we develop a work plan, with stages, deadlines and responsible persons. And we conduct this sales process inside the system.</a:t>
            </a:r>
          </a:p>
          <a:p>
            <a:pPr marL="522288" lvl="1" indent="-342900">
              <a:buFont typeface="Calibri" pitchFamily="34" charset="0"/>
              <a:buAutoNum type="arabicPeriod"/>
            </a:pPr>
            <a:r>
              <a:rPr lang="en-US" altLang="ru-RU" sz="1400" smtClean="0">
                <a:latin typeface="Arial" charset="0"/>
                <a:cs typeface="Arial" charset="0"/>
              </a:rPr>
              <a:t>Since the product we produce for this client is complex and unique, we separately estimate the cost of the project. If the price suits our customer, we start production.</a:t>
            </a:r>
          </a:p>
          <a:p>
            <a:pPr marL="522288" lvl="1" indent="-342900">
              <a:buFont typeface="Calibri" pitchFamily="34" charset="0"/>
              <a:buAutoNum type="arabicPeriod"/>
            </a:pPr>
            <a:r>
              <a:rPr lang="en-US" altLang="ru-RU" sz="1400" smtClean="0">
                <a:latin typeface="Arial" charset="0"/>
                <a:cs typeface="Arial" charset="0"/>
              </a:rPr>
              <a:t>The process of production and supply is planned and taken into account in the system. Based on the customer's order, we create a production order. We plan its implementation, calculate the production schedule, the load of work centers.</a:t>
            </a:r>
          </a:p>
          <a:p>
            <a:pPr marL="522288" lvl="1" indent="-342900">
              <a:buFont typeface="Calibri" pitchFamily="34" charset="0"/>
              <a:buAutoNum type="arabicPeriod"/>
            </a:pPr>
            <a:r>
              <a:rPr lang="en-US" altLang="ru-RU" sz="1400" smtClean="0">
                <a:latin typeface="Arial" charset="0"/>
                <a:cs typeface="Arial" charset="0"/>
              </a:rPr>
              <a:t>We calculate the necessary material resources under the order. If necessary, if there are not enough materials in stock, then we make orders of materials to the supplier</a:t>
            </a:r>
          </a:p>
          <a:p>
            <a:pPr marL="522288" lvl="1" indent="-342900">
              <a:buFont typeface="Calibri" pitchFamily="34" charset="0"/>
              <a:buAutoNum type="arabicPeriod"/>
            </a:pPr>
            <a:r>
              <a:rPr lang="en-US" altLang="ru-RU" sz="1400" smtClean="0">
                <a:latin typeface="Arial" charset="0"/>
                <a:cs typeface="Arial" charset="0"/>
              </a:rPr>
              <a:t>After the completion of the project, we process complaints received from the client (if the complaints will be)</a:t>
            </a:r>
            <a:endParaRPr lang="ru-RU" altLang="ru-RU" smtClean="0">
              <a:latin typeface="Arial" charset="0"/>
              <a:cs typeface="Arial" charset="0"/>
            </a:endParaRPr>
          </a:p>
          <a:p>
            <a:endParaRPr lang="ru-RU" altLang="ru-RU" smtClean="0">
              <a:latin typeface="Arial" charset="0"/>
              <a:cs typeface="Arial" charset="0"/>
            </a:endParaRPr>
          </a:p>
        </p:txBody>
      </p:sp>
      <p:sp>
        <p:nvSpPr>
          <p:cNvPr id="38916"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1F48DF80-3CE2-4DC6-BFB1-FCC90D686CC5}" type="slidenum">
              <a:rPr lang="ru-RU" altLang="ru-RU" b="0" smtClean="0">
                <a:solidFill>
                  <a:srgbClr val="5B0917"/>
                </a:solidFill>
                <a:latin typeface="Arial" charset="0"/>
              </a:rPr>
              <a:pPr/>
              <a:t>4</a:t>
            </a:fld>
            <a:endParaRPr lang="ru-RU" altLang="ru-RU" b="0" smtClean="0">
              <a:solidFill>
                <a:srgbClr val="5B0917"/>
              </a:solidFill>
              <a:latin typeface="Arial" charset="0"/>
            </a:endParaRPr>
          </a:p>
        </p:txBody>
      </p:sp>
    </p:spTree>
  </p:cSld>
  <p:clrMapOvr>
    <a:masterClrMapping/>
  </p:clrMapOvr>
  <p:transition advTm="6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5779" name="Рисунок 2" descr="C:\Users\Agafonova_T\Desktop\Новая папка\Параметры планирования график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1131888"/>
            <a:ext cx="3352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Рисунок 3" descr="C:\Users\Agafonova_T\Desktop\Новая папка\Запланированный заказ.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43213" y="2427288"/>
            <a:ext cx="608488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Прямоугольник 4"/>
          <p:cNvSpPr>
            <a:spLocks noChangeArrowheads="1"/>
          </p:cNvSpPr>
          <p:nvPr/>
        </p:nvSpPr>
        <p:spPr bwMode="auto">
          <a:xfrm>
            <a:off x="2908300" y="2682875"/>
            <a:ext cx="357188" cy="14763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5782" name="Прямоугольник 5"/>
          <p:cNvSpPr>
            <a:spLocks noChangeArrowheads="1"/>
          </p:cNvSpPr>
          <p:nvPr/>
        </p:nvSpPr>
        <p:spPr bwMode="auto">
          <a:xfrm>
            <a:off x="301625" y="1492250"/>
            <a:ext cx="357188" cy="14763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75783" name="Скругленная соединительная линия 7"/>
          <p:cNvCxnSpPr>
            <a:cxnSpLocks noChangeShapeType="1"/>
            <a:stCxn id="75781" idx="0"/>
          </p:cNvCxnSpPr>
          <p:nvPr/>
        </p:nvCxnSpPr>
        <p:spPr bwMode="auto">
          <a:xfrm rot="16200000" flipV="1">
            <a:off x="1310482" y="905668"/>
            <a:ext cx="1117600" cy="2436813"/>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4" name="Скругленная соединительная линия 11"/>
          <p:cNvCxnSpPr>
            <a:cxnSpLocks noChangeShapeType="1"/>
            <a:stCxn id="75782" idx="2"/>
            <a:endCxn id="75780" idx="1"/>
          </p:cNvCxnSpPr>
          <p:nvPr/>
        </p:nvCxnSpPr>
        <p:spPr bwMode="auto">
          <a:xfrm rot="16200000" flipH="1">
            <a:off x="634206" y="1485107"/>
            <a:ext cx="2054225" cy="2363788"/>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6803" name="Рисунок 2" descr="C:\Users\Agafonova_T\Desktop\Новая папка\Этапы график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842963"/>
            <a:ext cx="51133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Прямоугольник 3"/>
          <p:cNvSpPr>
            <a:spLocks noChangeArrowheads="1"/>
          </p:cNvSpPr>
          <p:nvPr/>
        </p:nvSpPr>
        <p:spPr bwMode="auto">
          <a:xfrm>
            <a:off x="290513" y="1546225"/>
            <a:ext cx="1023937" cy="1333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6805" name="Прямоугольник 4"/>
          <p:cNvSpPr>
            <a:spLocks noChangeArrowheads="1"/>
          </p:cNvSpPr>
          <p:nvPr/>
        </p:nvSpPr>
        <p:spPr bwMode="auto">
          <a:xfrm>
            <a:off x="304800" y="2020888"/>
            <a:ext cx="4881563" cy="1333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76806" name="Рисунок 5" descr="C:\Users\Agafonova_T\Desktop\Новая папка\Широкий формат\Диагностика графика.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24300" y="2571750"/>
            <a:ext cx="50752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7827" name="Рисунок 2" descr="C:\Users\Agafonova_T\Desktop\Новая папка\Переход к отчету График производства.png"/>
          <p:cNvPicPr>
            <a:picLocks noChangeAspect="1"/>
          </p:cNvPicPr>
          <p:nvPr/>
        </p:nvPicPr>
        <p:blipFill>
          <a:blip r:embed="rId3" r:link="rId4">
            <a:extLst>
              <a:ext uri="{28A0092B-C50C-407E-A947-70E740481C1C}">
                <a14:useLocalDpi xmlns:a14="http://schemas.microsoft.com/office/drawing/2010/main" val="0"/>
              </a:ext>
            </a:extLst>
          </a:blip>
          <a:srcRect r="26759"/>
          <a:stretch>
            <a:fillRect/>
          </a:stretch>
        </p:blipFill>
        <p:spPr bwMode="auto">
          <a:xfrm>
            <a:off x="179388" y="1276350"/>
            <a:ext cx="3744912"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Прямоугольник 3"/>
          <p:cNvSpPr>
            <a:spLocks noChangeArrowheads="1"/>
          </p:cNvSpPr>
          <p:nvPr/>
        </p:nvSpPr>
        <p:spPr bwMode="auto">
          <a:xfrm>
            <a:off x="250825" y="3944938"/>
            <a:ext cx="3600450"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7829" name="Прямоугольник 4"/>
          <p:cNvSpPr>
            <a:spLocks noChangeArrowheads="1"/>
          </p:cNvSpPr>
          <p:nvPr/>
        </p:nvSpPr>
        <p:spPr bwMode="auto">
          <a:xfrm>
            <a:off x="1317625" y="2008188"/>
            <a:ext cx="1814513" cy="14763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77830" name="Рисунок 6" descr="C:\Users\Agafonova_T\Desktop\Новая папка\По партиям запуска.png"/>
          <p:cNvPicPr>
            <a:picLocks noChangeAspect="1"/>
          </p:cNvPicPr>
          <p:nvPr/>
        </p:nvPicPr>
        <p:blipFill>
          <a:blip r:embed="rId5" r:link="rId6">
            <a:extLst>
              <a:ext uri="{28A0092B-C50C-407E-A947-70E740481C1C}">
                <a14:useLocalDpi xmlns:a14="http://schemas.microsoft.com/office/drawing/2010/main" val="0"/>
              </a:ext>
            </a:extLst>
          </a:blip>
          <a:srcRect l="1189"/>
          <a:stretch>
            <a:fillRect/>
          </a:stretch>
        </p:blipFill>
        <p:spPr bwMode="auto">
          <a:xfrm>
            <a:off x="4359275" y="842963"/>
            <a:ext cx="46053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427288"/>
            <a:ext cx="46148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Рисунок 8" descr="C:\Users\Agafonova_T\Desktop\Новая папка\По подразделениям.png"/>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343400" y="3614738"/>
            <a:ext cx="46148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833" name="Прямая соединительная линия 10"/>
          <p:cNvCxnSpPr>
            <a:cxnSpLocks noChangeShapeType="1"/>
          </p:cNvCxnSpPr>
          <p:nvPr/>
        </p:nvCxnSpPr>
        <p:spPr bwMode="auto">
          <a:xfrm>
            <a:off x="4284663" y="842963"/>
            <a:ext cx="0" cy="3889375"/>
          </a:xfrm>
          <a:prstGeom prst="line">
            <a:avLst/>
          </a:prstGeom>
          <a:noFill/>
          <a:ln w="12700" algn="ctr">
            <a:solidFill>
              <a:srgbClr val="CC3300"/>
            </a:solidFill>
            <a:round/>
            <a:headEnd type="oval" w="med" len="med"/>
            <a:tailEnd type="oval"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34" name="Прямая со стрелкой 9"/>
          <p:cNvCxnSpPr>
            <a:cxnSpLocks noChangeShapeType="1"/>
          </p:cNvCxnSpPr>
          <p:nvPr/>
        </p:nvCxnSpPr>
        <p:spPr bwMode="auto">
          <a:xfrm flipV="1">
            <a:off x="3132138" y="2081213"/>
            <a:ext cx="1152525" cy="0"/>
          </a:xfrm>
          <a:prstGeom prst="straightConnector1">
            <a:avLst/>
          </a:prstGeom>
          <a:noFill/>
          <a:ln w="12700" algn="ctr">
            <a:solidFill>
              <a:srgbClr val="CC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r>
              <a:rPr lang="en-US" altLang="ru-RU" smtClean="0">
                <a:latin typeface="Arial" charset="0"/>
                <a:cs typeface="Arial" charset="0"/>
              </a:rPr>
              <a:t>Manufacturing</a:t>
            </a:r>
            <a:endParaRPr lang="ru-RU" altLang="ru-RU" smtClean="0">
              <a:latin typeface="Arial" charset="0"/>
              <a:cs typeface="Arial" charset="0"/>
            </a:endParaRPr>
          </a:p>
        </p:txBody>
      </p:sp>
      <p:pic>
        <p:nvPicPr>
          <p:cNvPr id="78851" name="Рисунок 2" descr="C:\Users\Agafonova_T\Desktop\Новая папка\Переход к ресурсным спецификация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138" y="1276350"/>
            <a:ext cx="4992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Рисунок 4" descr="C:\Users\Agafonova_T\Desktop\Новая папка\Диспетчирование этапов, список.png"/>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419475" y="915988"/>
            <a:ext cx="54292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Прямоугольник 5"/>
          <p:cNvSpPr>
            <a:spLocks noChangeArrowheads="1"/>
          </p:cNvSpPr>
          <p:nvPr/>
        </p:nvSpPr>
        <p:spPr bwMode="auto">
          <a:xfrm>
            <a:off x="71438" y="2574925"/>
            <a:ext cx="971550" cy="1587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78854" name="Прямоугольник 6"/>
          <p:cNvSpPr>
            <a:spLocks noChangeArrowheads="1"/>
          </p:cNvSpPr>
          <p:nvPr/>
        </p:nvSpPr>
        <p:spPr bwMode="auto">
          <a:xfrm>
            <a:off x="1220788" y="3940175"/>
            <a:ext cx="730250" cy="1444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78855" name="Скругленная соединительная линия 8"/>
          <p:cNvCxnSpPr>
            <a:cxnSpLocks noChangeShapeType="1"/>
            <a:stCxn id="78854" idx="3"/>
            <a:endCxn id="78852" idx="2"/>
          </p:cNvCxnSpPr>
          <p:nvPr/>
        </p:nvCxnSpPr>
        <p:spPr bwMode="auto">
          <a:xfrm flipV="1">
            <a:off x="1951038" y="3435350"/>
            <a:ext cx="4183062" cy="576263"/>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 typeface="Arial" charset="0"/>
              <a:buNone/>
            </a:pPr>
            <a:r>
              <a:rPr lang="en-US" altLang="ru-RU" sz="4800">
                <a:solidFill>
                  <a:srgbClr val="D20000"/>
                </a:solidFill>
              </a:rPr>
              <a:t>Supply</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pic>
        <p:nvPicPr>
          <p:cNvPr id="80899" name="Рисунок 3" descr="C:\Users\Agafonova_T\Desktop\Новая папка\Состояние обеспечения этапов, перейти.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788" y="950913"/>
            <a:ext cx="66548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Рисунок 4" descr="C:\Users\Agafonova_T\Desktop\Новая папка\Состояние обеспечения этапов (пустое).png"/>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63938" y="3402013"/>
            <a:ext cx="53641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Прямоугольник 5"/>
          <p:cNvSpPr>
            <a:spLocks noChangeArrowheads="1"/>
          </p:cNvSpPr>
          <p:nvPr/>
        </p:nvSpPr>
        <p:spPr bwMode="auto">
          <a:xfrm>
            <a:off x="55563" y="2122488"/>
            <a:ext cx="1176337" cy="19208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0902" name="Прямоугольник 6"/>
          <p:cNvSpPr>
            <a:spLocks noChangeArrowheads="1"/>
          </p:cNvSpPr>
          <p:nvPr/>
        </p:nvSpPr>
        <p:spPr bwMode="auto">
          <a:xfrm>
            <a:off x="1392238" y="1798638"/>
            <a:ext cx="884237" cy="1444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80903" name="Скругленная соединительная линия 11"/>
          <p:cNvCxnSpPr>
            <a:cxnSpLocks noChangeShapeType="1"/>
            <a:stCxn id="80902" idx="2"/>
            <a:endCxn id="80900" idx="1"/>
          </p:cNvCxnSpPr>
          <p:nvPr/>
        </p:nvCxnSpPr>
        <p:spPr bwMode="auto">
          <a:xfrm rot="16200000" flipH="1">
            <a:off x="1564482" y="2212181"/>
            <a:ext cx="2268538" cy="173037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1923"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EBAE0367-DE29-4149-B46F-9C4B0EDBA1DC}" type="slidenum">
              <a:rPr lang="ru-RU" altLang="ru-RU" b="0" smtClean="0">
                <a:solidFill>
                  <a:srgbClr val="898989"/>
                </a:solidFill>
              </a:rPr>
              <a:pPr/>
              <a:t>46</a:t>
            </a:fld>
            <a:endParaRPr lang="ru-RU" altLang="ru-RU" b="0" smtClean="0">
              <a:solidFill>
                <a:srgbClr val="898989"/>
              </a:solidFill>
            </a:endParaRPr>
          </a:p>
        </p:txBody>
      </p:sp>
      <p:pic>
        <p:nvPicPr>
          <p:cNvPr id="81924" name="Рисунок 4" descr="C:\Users\Agafonova_T\Desktop\Новая папка\Состояние обеспечения этапов.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895350"/>
            <a:ext cx="91440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2947"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84C34835-7BB0-4E0F-836D-CC00504FC6E4}" type="slidenum">
              <a:rPr lang="ru-RU" altLang="ru-RU" b="0" smtClean="0">
                <a:solidFill>
                  <a:srgbClr val="898989"/>
                </a:solidFill>
              </a:rPr>
              <a:pPr/>
              <a:t>47</a:t>
            </a:fld>
            <a:endParaRPr lang="ru-RU" altLang="ru-RU" b="0" smtClean="0">
              <a:solidFill>
                <a:srgbClr val="898989"/>
              </a:solidFill>
            </a:endParaRPr>
          </a:p>
        </p:txBody>
      </p:sp>
      <p:pic>
        <p:nvPicPr>
          <p:cNvPr id="82948" name="Рисунок 4" descr="C:\Users\Agafonova_T\Desktop\Новая папка\Обеспечение поликарботантом.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788988"/>
            <a:ext cx="914400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Рисунок 5" descr="C:\Users\Agafonova_T\Desktop\Новая папка\Обеспечение поликарбонатом, зарезервировано из доступных остатков.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0" y="2551113"/>
            <a:ext cx="9144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Прямоугольник 8"/>
          <p:cNvSpPr>
            <a:spLocks noChangeArrowheads="1"/>
          </p:cNvSpPr>
          <p:nvPr/>
        </p:nvSpPr>
        <p:spPr bwMode="auto">
          <a:xfrm>
            <a:off x="6767513" y="1762125"/>
            <a:ext cx="1368425" cy="1079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82951" name="Скругленная соединительная линия 3"/>
          <p:cNvCxnSpPr>
            <a:cxnSpLocks noChangeShapeType="1"/>
            <a:stCxn id="82950" idx="2"/>
          </p:cNvCxnSpPr>
          <p:nvPr/>
        </p:nvCxnSpPr>
        <p:spPr bwMode="auto">
          <a:xfrm rot="5400000">
            <a:off x="5156994" y="1285081"/>
            <a:ext cx="1709738" cy="287972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pic>
        <p:nvPicPr>
          <p:cNvPr id="83971" name="Рисунок 3" descr="C:\Users\Agafonova_T\Desktop\Новая папка\Склады интерфейс.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992188"/>
            <a:ext cx="6335713"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Рисунок 4" descr="C:\Users\Agafonova_T\Desktop\Новая папка\Отчеты по складу.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140200" y="360363"/>
            <a:ext cx="48323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Прямоугольник 8"/>
          <p:cNvSpPr>
            <a:spLocks noChangeArrowheads="1"/>
          </p:cNvSpPr>
          <p:nvPr/>
        </p:nvSpPr>
        <p:spPr bwMode="auto">
          <a:xfrm>
            <a:off x="1341438" y="1649413"/>
            <a:ext cx="771525" cy="1301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3974" name="Прямоугольник 8"/>
          <p:cNvSpPr>
            <a:spLocks noChangeArrowheads="1"/>
          </p:cNvSpPr>
          <p:nvPr/>
        </p:nvSpPr>
        <p:spPr bwMode="auto">
          <a:xfrm>
            <a:off x="88900" y="2279650"/>
            <a:ext cx="1130300" cy="1905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3975" name="Прямоугольник 8"/>
          <p:cNvSpPr>
            <a:spLocks noChangeArrowheads="1"/>
          </p:cNvSpPr>
          <p:nvPr/>
        </p:nvSpPr>
        <p:spPr bwMode="auto">
          <a:xfrm>
            <a:off x="4117975" y="1401763"/>
            <a:ext cx="2325688" cy="4111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pic>
        <p:nvPicPr>
          <p:cNvPr id="84995" name="Рисунок 3" descr="C:\Users\Agafonova_T\Desktop\Новая папка\Отчеты по складу.png"/>
          <p:cNvPicPr>
            <a:picLocks noChangeAspect="1"/>
          </p:cNvPicPr>
          <p:nvPr/>
        </p:nvPicPr>
        <p:blipFill>
          <a:blip r:embed="rId3" r:link="rId4">
            <a:extLst>
              <a:ext uri="{28A0092B-C50C-407E-A947-70E740481C1C}">
                <a14:useLocalDpi xmlns:a14="http://schemas.microsoft.com/office/drawing/2010/main" val="0"/>
              </a:ext>
            </a:extLst>
          </a:blip>
          <a:srcRect b="63591"/>
          <a:stretch>
            <a:fillRect/>
          </a:stretch>
        </p:blipFill>
        <p:spPr bwMode="auto">
          <a:xfrm>
            <a:off x="3635375" y="557213"/>
            <a:ext cx="53340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Рисунок 5" descr="C:\Users\Agafonova_T\Desktop\Новая папка\Отчет остатки на складах.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0" y="2108200"/>
            <a:ext cx="9144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Прямоугольник 8"/>
          <p:cNvSpPr>
            <a:spLocks noChangeArrowheads="1"/>
          </p:cNvSpPr>
          <p:nvPr/>
        </p:nvSpPr>
        <p:spPr bwMode="auto">
          <a:xfrm>
            <a:off x="3635375" y="1714500"/>
            <a:ext cx="2449513" cy="4254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4998" name="Прямоугольник 8"/>
          <p:cNvSpPr>
            <a:spLocks noChangeArrowheads="1"/>
          </p:cNvSpPr>
          <p:nvPr/>
        </p:nvSpPr>
        <p:spPr bwMode="auto">
          <a:xfrm>
            <a:off x="655638" y="2500313"/>
            <a:ext cx="415925" cy="1301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Tx/>
              <a:buNone/>
            </a:pPr>
            <a:r>
              <a:rPr lang="en-US" altLang="ru-RU" sz="4800">
                <a:solidFill>
                  <a:srgbClr val="D20000"/>
                </a:solidFill>
              </a:rPr>
              <a:t>CRM and marketing</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6019"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F0E0CEB-FDC9-4D75-ADAF-D4DEFB22F637}" type="slidenum">
              <a:rPr lang="ru-RU" altLang="ru-RU" b="0" smtClean="0">
                <a:solidFill>
                  <a:srgbClr val="898989"/>
                </a:solidFill>
              </a:rPr>
              <a:pPr/>
              <a:t>50</a:t>
            </a:fld>
            <a:endParaRPr lang="ru-RU" altLang="ru-RU" b="0" smtClean="0">
              <a:solidFill>
                <a:srgbClr val="898989"/>
              </a:solidFill>
            </a:endParaRPr>
          </a:p>
        </p:txBody>
      </p:sp>
      <p:pic>
        <p:nvPicPr>
          <p:cNvPr id="86020" name="Рисунок 1" descr="C:\Users\Agafonova_T\Desktop\Новая папка\Обеспечение интерфейс.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1131888"/>
            <a:ext cx="5372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Рисунок 2" descr="C:\Users\Agafonova_T\Desktop\Новая папка\Создать заказ по потребности.png"/>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059113" y="1665288"/>
            <a:ext cx="597376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Прямоугольник 8"/>
          <p:cNvSpPr>
            <a:spLocks noChangeArrowheads="1"/>
          </p:cNvSpPr>
          <p:nvPr/>
        </p:nvSpPr>
        <p:spPr bwMode="auto">
          <a:xfrm>
            <a:off x="209550" y="2174875"/>
            <a:ext cx="1008063" cy="19050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6023" name="Прямоугольник 8"/>
          <p:cNvSpPr>
            <a:spLocks noChangeArrowheads="1"/>
          </p:cNvSpPr>
          <p:nvPr/>
        </p:nvSpPr>
        <p:spPr bwMode="auto">
          <a:xfrm>
            <a:off x="1404938" y="3241675"/>
            <a:ext cx="636587" cy="1587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6024" name="Прямоугольник 8"/>
          <p:cNvSpPr>
            <a:spLocks noChangeArrowheads="1"/>
          </p:cNvSpPr>
          <p:nvPr/>
        </p:nvSpPr>
        <p:spPr bwMode="auto">
          <a:xfrm>
            <a:off x="3092450" y="2308225"/>
            <a:ext cx="654050" cy="1301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r:link="rId3"/>
          <a:stretch>
            <a:fillRect/>
          </a:stretch>
        </p:blipFill>
        <p:spPr>
          <a:xfrm>
            <a:off x="179388" y="1131888"/>
            <a:ext cx="5713412" cy="3897312"/>
          </a:xfrm>
          <a:prstGeom prst="rect">
            <a:avLst/>
          </a:prstGeom>
        </p:spPr>
        <p:style>
          <a:lnRef idx="1">
            <a:schemeClr val="dk1"/>
          </a:lnRef>
          <a:fillRef idx="2">
            <a:schemeClr val="dk1"/>
          </a:fillRef>
          <a:effectRef idx="1">
            <a:schemeClr val="dk1"/>
          </a:effectRef>
          <a:fontRef idx="minor">
            <a:schemeClr val="dk1"/>
          </a:fontRef>
        </p:style>
      </p:pic>
      <p:sp>
        <p:nvSpPr>
          <p:cNvPr id="87043"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7044"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82A81E1C-D460-44D7-8E75-CD1ADB6FF877}" type="slidenum">
              <a:rPr lang="ru-RU" altLang="ru-RU" b="0" smtClean="0">
                <a:solidFill>
                  <a:srgbClr val="898989"/>
                </a:solidFill>
              </a:rPr>
              <a:pPr/>
              <a:t>51</a:t>
            </a:fld>
            <a:endParaRPr lang="ru-RU" altLang="ru-RU" b="0" smtClean="0">
              <a:solidFill>
                <a:srgbClr val="898989"/>
              </a:solidFill>
            </a:endParaRPr>
          </a:p>
        </p:txBody>
      </p:sp>
      <p:pic>
        <p:nvPicPr>
          <p:cNvPr id="4" name="Рисунок 3"/>
          <p:cNvPicPr>
            <a:picLocks noChangeAspect="1"/>
          </p:cNvPicPr>
          <p:nvPr/>
        </p:nvPicPr>
        <p:blipFill>
          <a:blip r:embed="rId4" r:link="rId5"/>
          <a:stretch>
            <a:fillRect/>
          </a:stretch>
        </p:blipFill>
        <p:spPr>
          <a:xfrm>
            <a:off x="3708400" y="2211388"/>
            <a:ext cx="5102225" cy="1385887"/>
          </a:xfrm>
          <a:prstGeom prst="rect">
            <a:avLst/>
          </a:prstGeom>
        </p:spPr>
        <p:style>
          <a:lnRef idx="1">
            <a:schemeClr val="dk1"/>
          </a:lnRef>
          <a:fillRef idx="2">
            <a:schemeClr val="dk1"/>
          </a:fillRef>
          <a:effectRef idx="1">
            <a:schemeClr val="dk1"/>
          </a:effectRef>
          <a:fontRef idx="minor">
            <a:schemeClr val="dk1"/>
          </a:fontRef>
        </p:style>
      </p:pic>
      <p:sp>
        <p:nvSpPr>
          <p:cNvPr id="87046" name="Прямоугольник 8"/>
          <p:cNvSpPr>
            <a:spLocks noChangeArrowheads="1"/>
          </p:cNvSpPr>
          <p:nvPr/>
        </p:nvSpPr>
        <p:spPr bwMode="auto">
          <a:xfrm>
            <a:off x="5022850" y="4822825"/>
            <a:ext cx="407988" cy="16033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7047" name="Прямоугольник 9"/>
          <p:cNvSpPr>
            <a:spLocks noChangeArrowheads="1"/>
          </p:cNvSpPr>
          <p:nvPr/>
        </p:nvSpPr>
        <p:spPr bwMode="auto">
          <a:xfrm>
            <a:off x="8027988" y="3435350"/>
            <a:ext cx="371475"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87048" name="Прямоугольник 12"/>
          <p:cNvSpPr>
            <a:spLocks noChangeArrowheads="1"/>
          </p:cNvSpPr>
          <p:nvPr/>
        </p:nvSpPr>
        <p:spPr bwMode="auto">
          <a:xfrm>
            <a:off x="179388" y="2805113"/>
            <a:ext cx="2016125"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8067"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032BF367-3084-43EF-9333-8D702EBB884B}" type="slidenum">
              <a:rPr lang="ru-RU" altLang="ru-RU" b="0" smtClean="0">
                <a:solidFill>
                  <a:srgbClr val="898989"/>
                </a:solidFill>
              </a:rPr>
              <a:pPr/>
              <a:t>52</a:t>
            </a:fld>
            <a:endParaRPr lang="ru-RU" altLang="ru-RU" b="0" smtClean="0">
              <a:solidFill>
                <a:srgbClr val="898989"/>
              </a:solidFill>
            </a:endParaRPr>
          </a:p>
        </p:txBody>
      </p:sp>
      <p:pic>
        <p:nvPicPr>
          <p:cNvPr id="88068" name="Рисунок 1" descr="C:\Users\Agafonova_T\Desktop\Новая папка\Обеспечение шаг4.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058863"/>
            <a:ext cx="91440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Прямоугольник 5"/>
          <p:cNvSpPr>
            <a:spLocks noChangeArrowheads="1"/>
          </p:cNvSpPr>
          <p:nvPr/>
        </p:nvSpPr>
        <p:spPr bwMode="auto">
          <a:xfrm>
            <a:off x="8128000" y="4659313"/>
            <a:ext cx="449263"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p:cNvSpPr>
            <a:spLocks noGrp="1"/>
          </p:cNvSpPr>
          <p:nvPr>
            <p:ph type="title"/>
          </p:nvPr>
        </p:nvSpPr>
        <p:spPr/>
        <p:txBody>
          <a:bodyPr/>
          <a:lstStyle/>
          <a:p>
            <a:r>
              <a:rPr lang="en-US" altLang="ru-RU" smtClean="0">
                <a:latin typeface="Arial" charset="0"/>
                <a:cs typeface="Arial" charset="0"/>
              </a:rPr>
              <a:t>Purchases</a:t>
            </a:r>
            <a:endParaRPr lang="ru-RU" altLang="ru-RU" smtClean="0">
              <a:latin typeface="Arial" charset="0"/>
              <a:cs typeface="Arial" charset="0"/>
            </a:endParaRPr>
          </a:p>
        </p:txBody>
      </p:sp>
      <p:sp>
        <p:nvSpPr>
          <p:cNvPr id="89091" name="Номер слайда 3"/>
          <p:cNvSpPr>
            <a:spLocks noGrp="1"/>
          </p:cNvSpPr>
          <p:nvPr>
            <p:ph type="sldNum" sz="quarter" idx="4294967295"/>
          </p:nvPr>
        </p:nvSpPr>
        <p:spPr bwMode="auto">
          <a:xfrm>
            <a:off x="8243888" y="49482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52703582-E5C4-4021-BAD5-48D3DAE6C481}" type="slidenum">
              <a:rPr lang="ru-RU" altLang="ru-RU" b="0" smtClean="0">
                <a:solidFill>
                  <a:srgbClr val="898989"/>
                </a:solidFill>
              </a:rPr>
              <a:pPr/>
              <a:t>53</a:t>
            </a:fld>
            <a:endParaRPr lang="ru-RU" altLang="ru-RU" b="0" smtClean="0">
              <a:solidFill>
                <a:srgbClr val="898989"/>
              </a:solidFill>
            </a:endParaRPr>
          </a:p>
        </p:txBody>
      </p:sp>
      <p:pic>
        <p:nvPicPr>
          <p:cNvPr id="89092" name="Рисунок 1" descr="C:\Users\Agafonova_T\Desktop\Новая папка\Заказ поставщику.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138238"/>
            <a:ext cx="91440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Tx/>
              <a:buNone/>
            </a:pPr>
            <a:r>
              <a:rPr lang="en-US" altLang="ru-RU" sz="4800">
                <a:solidFill>
                  <a:srgbClr val="D20000"/>
                </a:solidFill>
              </a:rPr>
              <a:t>CRM and marketing</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p:txBody>
          <a:bodyPr/>
          <a:lstStyle/>
          <a:p>
            <a:r>
              <a:rPr lang="en-US" altLang="ru-RU" smtClean="0">
                <a:latin typeface="Arial" charset="0"/>
                <a:cs typeface="Arial" charset="0"/>
              </a:rPr>
              <a:t>After-sales service</a:t>
            </a:r>
            <a:endParaRPr lang="ru-RU" altLang="ru-RU" smtClean="0">
              <a:latin typeface="Arial" charset="0"/>
              <a:cs typeface="Arial" charset="0"/>
            </a:endParaRPr>
          </a:p>
        </p:txBody>
      </p:sp>
      <p:pic>
        <p:nvPicPr>
          <p:cNvPr id="91139" name="Рисунок 2" descr="C:\Users\Agafonova_T\Desktop\Новая папка\Широкий формат\Маркетинговые мероприятия.png"/>
          <p:cNvPicPr>
            <a:picLocks noChangeAspect="1"/>
          </p:cNvPicPr>
          <p:nvPr/>
        </p:nvPicPr>
        <p:blipFill>
          <a:blip r:embed="rId3" r:link="rId4">
            <a:extLst>
              <a:ext uri="{28A0092B-C50C-407E-A947-70E740481C1C}">
                <a14:useLocalDpi xmlns:a14="http://schemas.microsoft.com/office/drawing/2010/main" val="0"/>
              </a:ext>
            </a:extLst>
          </a:blip>
          <a:srcRect r="22377" b="35588"/>
          <a:stretch>
            <a:fillRect/>
          </a:stretch>
        </p:blipFill>
        <p:spPr bwMode="auto">
          <a:xfrm>
            <a:off x="0" y="915988"/>
            <a:ext cx="91440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Прямоугольник 3"/>
          <p:cNvSpPr>
            <a:spLocks noChangeArrowheads="1"/>
          </p:cNvSpPr>
          <p:nvPr/>
        </p:nvSpPr>
        <p:spPr bwMode="auto">
          <a:xfrm>
            <a:off x="3314700" y="2643188"/>
            <a:ext cx="714375"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91141" name="Прямоугольник 4"/>
          <p:cNvSpPr>
            <a:spLocks noChangeArrowheads="1"/>
          </p:cNvSpPr>
          <p:nvPr/>
        </p:nvSpPr>
        <p:spPr bwMode="auto">
          <a:xfrm>
            <a:off x="-4763" y="1704975"/>
            <a:ext cx="1263651" cy="23653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91142" name="Рисунок 6" descr="C:\Users\Agafonova_T\Desktop\Новая папка\Претензии список.png"/>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211638" y="3003550"/>
            <a:ext cx="48609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143" name="Скругленная соединительная линия 10"/>
          <p:cNvCxnSpPr>
            <a:cxnSpLocks noChangeShapeType="1"/>
            <a:stCxn id="91140" idx="2"/>
            <a:endCxn id="91142" idx="1"/>
          </p:cNvCxnSpPr>
          <p:nvPr/>
        </p:nvCxnSpPr>
        <p:spPr bwMode="auto">
          <a:xfrm rot="16200000" flipH="1">
            <a:off x="3332957" y="3144044"/>
            <a:ext cx="1217612" cy="539750"/>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p:cNvSpPr>
            <a:spLocks noGrp="1"/>
          </p:cNvSpPr>
          <p:nvPr>
            <p:ph type="title"/>
          </p:nvPr>
        </p:nvSpPr>
        <p:spPr/>
        <p:txBody>
          <a:bodyPr/>
          <a:lstStyle/>
          <a:p>
            <a:r>
              <a:rPr lang="en-US" altLang="ru-RU" smtClean="0">
                <a:latin typeface="Arial" charset="0"/>
                <a:cs typeface="Arial" charset="0"/>
              </a:rPr>
              <a:t>After-sales service</a:t>
            </a:r>
            <a:endParaRPr lang="ru-RU" altLang="ru-RU" smtClean="0">
              <a:latin typeface="Arial" charset="0"/>
              <a:cs typeface="Arial" charset="0"/>
            </a:endParaRPr>
          </a:p>
        </p:txBody>
      </p:sp>
      <p:pic>
        <p:nvPicPr>
          <p:cNvPr id="92163" name="Рисунок 3" descr="C:\Users\Agafonova_T\Desktop\Новая папка\Создать рекламацию на основании сделки.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1131888"/>
            <a:ext cx="49371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Рисунок 4" descr="C:\Users\Agafonova_T\Desktop\Новая папка\Рекламация.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408488" y="2139950"/>
            <a:ext cx="44116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Прямоугольник 5"/>
          <p:cNvSpPr>
            <a:spLocks noChangeArrowheads="1"/>
          </p:cNvSpPr>
          <p:nvPr/>
        </p:nvSpPr>
        <p:spPr bwMode="auto">
          <a:xfrm>
            <a:off x="1619250" y="1957388"/>
            <a:ext cx="1873250"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p:nvPr>
        </p:nvSpPr>
        <p:spPr/>
        <p:txBody>
          <a:bodyPr/>
          <a:lstStyle/>
          <a:p>
            <a:r>
              <a:rPr lang="en-US" altLang="ru-RU" smtClean="0">
                <a:latin typeface="Arial" charset="0"/>
                <a:cs typeface="Arial" charset="0"/>
              </a:rPr>
              <a:t>After-sales service</a:t>
            </a:r>
            <a:endParaRPr lang="ru-RU" altLang="ru-RU" smtClean="0">
              <a:latin typeface="Arial" charset="0"/>
              <a:cs typeface="Arial" charset="0"/>
            </a:endParaRPr>
          </a:p>
        </p:txBody>
      </p:sp>
      <p:pic>
        <p:nvPicPr>
          <p:cNvPr id="93187" name="Рисунок 5" descr="C:\Users\Agafonova_T\Desktop\Новая папка\Рекламация 4.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0825" y="1087438"/>
            <a:ext cx="40767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Рисунок 3" descr="C:\Users\Agafonova_T\Desktop\Новая папка\План рекламации 4.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38138" y="3054350"/>
            <a:ext cx="40179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Рисунок 4" descr="C:\Users\Agafonova_T\Desktop\Новая папка\задача по рекламации 4.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529138" y="1419225"/>
            <a:ext cx="44100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Прямоугольник 6"/>
          <p:cNvSpPr>
            <a:spLocks noChangeArrowheads="1"/>
          </p:cNvSpPr>
          <p:nvPr/>
        </p:nvSpPr>
        <p:spPr bwMode="auto">
          <a:xfrm>
            <a:off x="941388" y="1287463"/>
            <a:ext cx="392112" cy="1333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93191" name="Прямоугольник 7"/>
          <p:cNvSpPr>
            <a:spLocks noChangeArrowheads="1"/>
          </p:cNvSpPr>
          <p:nvPr/>
        </p:nvSpPr>
        <p:spPr bwMode="auto">
          <a:xfrm>
            <a:off x="363538" y="4025900"/>
            <a:ext cx="3921125" cy="120650"/>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93192" name="Скругленная соединительная линия 9"/>
          <p:cNvCxnSpPr>
            <a:cxnSpLocks noChangeShapeType="1"/>
            <a:stCxn id="93191" idx="2"/>
            <a:endCxn id="93189" idx="2"/>
          </p:cNvCxnSpPr>
          <p:nvPr/>
        </p:nvCxnSpPr>
        <p:spPr bwMode="auto">
          <a:xfrm rot="16200000" flipH="1">
            <a:off x="4452144" y="2018506"/>
            <a:ext cx="153988" cy="4410075"/>
          </a:xfrm>
          <a:prstGeom prst="curvedConnector3">
            <a:avLst>
              <a:gd name="adj1" fmla="val 53061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193" name="Прямая со стрелкой 12"/>
          <p:cNvCxnSpPr>
            <a:cxnSpLocks noChangeShapeType="1"/>
          </p:cNvCxnSpPr>
          <p:nvPr/>
        </p:nvCxnSpPr>
        <p:spPr bwMode="auto">
          <a:xfrm>
            <a:off x="1138238" y="1420813"/>
            <a:ext cx="0" cy="1582737"/>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23850" y="372427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Arial" charset="0"/>
              <a:buChar char="•"/>
              <a:defRPr sz="2000">
                <a:solidFill>
                  <a:schemeClr val="tx1"/>
                </a:solidFill>
                <a:latin typeface="Arial" charset="0"/>
                <a:cs typeface="Arial" charset="0"/>
              </a:defRPr>
            </a:lvl1pPr>
            <a:lvl2pPr marL="742950" indent="-285750">
              <a:spcBef>
                <a:spcPct val="20000"/>
              </a:spcBef>
              <a:buClr>
                <a:srgbClr val="C00000"/>
              </a:buClr>
              <a:buFont typeface="Arial" charset="0"/>
              <a:buChar char="•"/>
              <a:defRPr>
                <a:solidFill>
                  <a:schemeClr val="tx1"/>
                </a:solidFill>
                <a:latin typeface="Arial" charset="0"/>
                <a:cs typeface="Arial" charset="0"/>
              </a:defRPr>
            </a:lvl2pPr>
            <a:lvl3pPr marL="1143000" indent="-228600">
              <a:spcBef>
                <a:spcPct val="20000"/>
              </a:spcBef>
              <a:buClr>
                <a:srgbClr val="C00000"/>
              </a:buClr>
              <a:buFont typeface="Arial" charset="0"/>
              <a:buChar char="•"/>
              <a:defRPr sz="1600">
                <a:solidFill>
                  <a:schemeClr val="tx1"/>
                </a:solidFill>
                <a:latin typeface="Arial" charset="0"/>
                <a:cs typeface="Arial" charset="0"/>
              </a:defRPr>
            </a:lvl3pPr>
            <a:lvl4pPr marL="1600200" indent="-228600">
              <a:spcBef>
                <a:spcPct val="20000"/>
              </a:spcBef>
              <a:buClr>
                <a:srgbClr val="C00000"/>
              </a:buClr>
              <a:buFont typeface="Arial" charset="0"/>
              <a:buChar char="•"/>
              <a:defRPr sz="1400">
                <a:solidFill>
                  <a:schemeClr val="tx1"/>
                </a:solidFill>
                <a:latin typeface="Arial" charset="0"/>
                <a:cs typeface="Arial" charset="0"/>
              </a:defRPr>
            </a:lvl4pPr>
            <a:lvl5pPr marL="2057400" indent="-228600">
              <a:spcBef>
                <a:spcPct val="20000"/>
              </a:spcBef>
              <a:buClr>
                <a:srgbClr val="C00000"/>
              </a:buClr>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C00000"/>
              </a:buClr>
              <a:buFont typeface="Arial" charset="0"/>
              <a:buChar char="•"/>
              <a:defRPr sz="1200">
                <a:solidFill>
                  <a:schemeClr val="tx1"/>
                </a:solidFill>
                <a:latin typeface="Arial" charset="0"/>
                <a:cs typeface="Arial" charset="0"/>
              </a:defRPr>
            </a:lvl9pPr>
          </a:lstStyle>
          <a:p>
            <a:pPr>
              <a:spcBef>
                <a:spcPct val="50000"/>
              </a:spcBef>
              <a:buClrTx/>
              <a:buFontTx/>
              <a:buNone/>
            </a:pPr>
            <a:r>
              <a:rPr lang="en-US" altLang="ru-RU" sz="4800">
                <a:solidFill>
                  <a:srgbClr val="D20000"/>
                </a:solidFill>
              </a:rPr>
              <a:t>Balanced scorecard</a:t>
            </a:r>
            <a:endParaRPr lang="ru-RU" altLang="ru-RU" sz="4800">
              <a:solidFill>
                <a:srgbClr val="D20000"/>
              </a:solidFill>
            </a:endParaRPr>
          </a:p>
        </p:txBody>
      </p:sp>
    </p:spTree>
  </p:cSld>
  <p:clrMapOvr>
    <a:masterClrMapping/>
  </p:clrMapOvr>
  <p:transition advTm="6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p:nvPr>
        </p:nvSpPr>
        <p:spPr/>
        <p:txBody>
          <a:bodyPr/>
          <a:lstStyle/>
          <a:p>
            <a:r>
              <a:rPr lang="en-US" altLang="ru-RU" smtClean="0">
                <a:latin typeface="Arial" charset="0"/>
                <a:cs typeface="Arial" charset="0"/>
              </a:rPr>
              <a:t>Target indicators</a:t>
            </a:r>
            <a:endParaRPr lang="ru-RU" altLang="ru-RU" smtClean="0">
              <a:latin typeface="Arial" charset="0"/>
              <a:cs typeface="Arial" charset="0"/>
            </a:endParaRPr>
          </a:p>
        </p:txBody>
      </p:sp>
      <p:pic>
        <p:nvPicPr>
          <p:cNvPr id="95235" name="Рисунок 1" descr="C:\Users\Agafonova_T\Desktop\Новая папка\Pict\Финансовый результат, интерфейс.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987425"/>
            <a:ext cx="65881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Рисунок 2" descr="C:\Users\Agafonova_T\Desktop\Новая папка\Pict\Варианты анализа целей.png"/>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851275" y="2571750"/>
            <a:ext cx="52212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Прямоугольник 3"/>
          <p:cNvSpPr>
            <a:spLocks noChangeArrowheads="1"/>
          </p:cNvSpPr>
          <p:nvPr/>
        </p:nvSpPr>
        <p:spPr bwMode="auto">
          <a:xfrm>
            <a:off x="50800" y="2735263"/>
            <a:ext cx="1014413" cy="2508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95238" name="Прямоугольник 6"/>
          <p:cNvSpPr>
            <a:spLocks noChangeArrowheads="1"/>
          </p:cNvSpPr>
          <p:nvPr/>
        </p:nvSpPr>
        <p:spPr bwMode="auto">
          <a:xfrm>
            <a:off x="2805113" y="2409825"/>
            <a:ext cx="1112837"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2" descr="C:\Users\Agafonova_T\Desktop\Новая папка\Широкий формат\Маркетинговые мероприятия.png"/>
          <p:cNvPicPr>
            <a:picLocks noChangeAspect="1"/>
          </p:cNvPicPr>
          <p:nvPr/>
        </p:nvPicPr>
        <p:blipFill>
          <a:blip r:embed="rId3" r:link="rId4">
            <a:extLst>
              <a:ext uri="{28A0092B-C50C-407E-A947-70E740481C1C}">
                <a14:useLocalDpi xmlns:a14="http://schemas.microsoft.com/office/drawing/2010/main" val="0"/>
              </a:ext>
            </a:extLst>
          </a:blip>
          <a:srcRect r="22377" b="35588"/>
          <a:stretch>
            <a:fillRect/>
          </a:stretch>
        </p:blipFill>
        <p:spPr bwMode="auto">
          <a:xfrm>
            <a:off x="0" y="1058863"/>
            <a:ext cx="9144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Номер слайда 3"/>
          <p:cNvSpPr>
            <a:spLocks noGrp="1"/>
          </p:cNvSpPr>
          <p:nvPr>
            <p:ph type="sldNum" sz="quarter" idx="4294967295"/>
          </p:nvPr>
        </p:nvSpPr>
        <p:spPr bwMode="auto">
          <a:xfrm>
            <a:off x="8243888" y="4897438"/>
            <a:ext cx="766762"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fld id="{7B6D3338-8A06-4473-BD1E-E2EA883DD0E7}" type="slidenum">
              <a:rPr lang="ru-RU" altLang="ru-RU" b="0" smtClean="0">
                <a:solidFill>
                  <a:srgbClr val="5B0917"/>
                </a:solidFill>
                <a:latin typeface="Arial" charset="0"/>
              </a:rPr>
              <a:pPr/>
              <a:t>6</a:t>
            </a:fld>
            <a:endParaRPr lang="ru-RU" altLang="ru-RU" b="0" smtClean="0">
              <a:solidFill>
                <a:srgbClr val="5B0917"/>
              </a:solidFill>
              <a:latin typeface="Arial" charset="0"/>
            </a:endParaRPr>
          </a:p>
        </p:txBody>
      </p:sp>
      <p:sp>
        <p:nvSpPr>
          <p:cNvPr id="40964" name="Прямоугольник 6"/>
          <p:cNvSpPr>
            <a:spLocks noChangeArrowheads="1"/>
          </p:cNvSpPr>
          <p:nvPr/>
        </p:nvSpPr>
        <p:spPr bwMode="auto">
          <a:xfrm>
            <a:off x="-14288" y="1874838"/>
            <a:ext cx="1273176" cy="22066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40965" name="Прямоугольник 7"/>
          <p:cNvSpPr>
            <a:spLocks noChangeArrowheads="1"/>
          </p:cNvSpPr>
          <p:nvPr/>
        </p:nvSpPr>
        <p:spPr bwMode="auto">
          <a:xfrm>
            <a:off x="3276600" y="4371975"/>
            <a:ext cx="863600" cy="18891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40966" name="Заголовок 3"/>
          <p:cNvSpPr>
            <a:spLocks noGrp="1"/>
          </p:cNvSpPr>
          <p:nvPr>
            <p:ph type="title"/>
          </p:nvPr>
        </p:nvSpPr>
        <p:spPr/>
        <p:txBody>
          <a:bodyPr/>
          <a:lstStyle/>
          <a:p>
            <a:r>
              <a:rPr lang="en-US" altLang="ru-RU" smtClean="0">
                <a:latin typeface="Arial" charset="0"/>
                <a:cs typeface="Arial" charset="0"/>
              </a:rPr>
              <a:t>Marketing activities</a:t>
            </a:r>
            <a:endParaRPr lang="ru-RU" altLang="ru-RU" smtClean="0">
              <a:latin typeface="Arial" charset="0"/>
              <a:cs typeface="Arial" charset="0"/>
            </a:endParaRPr>
          </a:p>
        </p:txBody>
      </p:sp>
    </p:spTree>
  </p:cSld>
  <p:clrMapOvr>
    <a:masterClrMapping/>
  </p:clrMapOvr>
  <p:transition advTm="6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Заголовок 1"/>
          <p:cNvSpPr>
            <a:spLocks noGrp="1"/>
          </p:cNvSpPr>
          <p:nvPr>
            <p:ph type="title"/>
          </p:nvPr>
        </p:nvSpPr>
        <p:spPr/>
        <p:txBody>
          <a:bodyPr/>
          <a:lstStyle/>
          <a:p>
            <a:r>
              <a:rPr lang="en-US" altLang="ru-RU" smtClean="0">
                <a:latin typeface="Arial" charset="0"/>
                <a:cs typeface="Arial" charset="0"/>
              </a:rPr>
              <a:t>Target indicators</a:t>
            </a:r>
            <a:endParaRPr lang="ru-RU" altLang="ru-RU" smtClean="0">
              <a:latin typeface="Arial" charset="0"/>
              <a:cs typeface="Arial" charset="0"/>
            </a:endParaRPr>
          </a:p>
        </p:txBody>
      </p:sp>
      <p:pic>
        <p:nvPicPr>
          <p:cNvPr id="96259" name="Рисунок 3" descr="C:\Users\Agafonova_T\Desktop\Новая папка\Pict\МЦП показатели.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3338"/>
            <a:ext cx="9144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Прямоугольник 6"/>
          <p:cNvSpPr>
            <a:spLocks noChangeArrowheads="1"/>
          </p:cNvSpPr>
          <p:nvPr/>
        </p:nvSpPr>
        <p:spPr bwMode="auto">
          <a:xfrm>
            <a:off x="50800" y="1347788"/>
            <a:ext cx="3892550"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96261" name="Прямоугольник 6"/>
          <p:cNvSpPr>
            <a:spLocks noChangeArrowheads="1"/>
          </p:cNvSpPr>
          <p:nvPr/>
        </p:nvSpPr>
        <p:spPr bwMode="auto">
          <a:xfrm>
            <a:off x="4029075" y="563563"/>
            <a:ext cx="5014913" cy="16033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96262" name="Прямоугольник 6"/>
          <p:cNvSpPr>
            <a:spLocks noChangeArrowheads="1"/>
          </p:cNvSpPr>
          <p:nvPr/>
        </p:nvSpPr>
        <p:spPr bwMode="auto">
          <a:xfrm>
            <a:off x="4313238" y="2814638"/>
            <a:ext cx="588962"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96263" name="Прямая со стрелкой 12"/>
          <p:cNvCxnSpPr>
            <a:cxnSpLocks noChangeShapeType="1"/>
          </p:cNvCxnSpPr>
          <p:nvPr/>
        </p:nvCxnSpPr>
        <p:spPr bwMode="auto">
          <a:xfrm>
            <a:off x="5508625" y="723900"/>
            <a:ext cx="0" cy="407988"/>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64" name="Прямая со стрелкой 12"/>
          <p:cNvCxnSpPr>
            <a:cxnSpLocks noChangeShapeType="1"/>
          </p:cNvCxnSpPr>
          <p:nvPr/>
        </p:nvCxnSpPr>
        <p:spPr bwMode="auto">
          <a:xfrm flipH="1">
            <a:off x="3635375" y="2895600"/>
            <a:ext cx="677863" cy="396875"/>
          </a:xfrm>
          <a:prstGeom prst="straightConnector1">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Рисунок 3" descr="C:\Users\Agafonova_T\Desktop\Новая папка\Pict\Финансовый результат, интерфейс.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63" y="30163"/>
            <a:ext cx="653732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Рисунок 4" descr="C:\Users\Agafonova_T\Desktop\Новая папка\Pict\МЦП_1.png"/>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700338" y="1779588"/>
            <a:ext cx="635317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Прямоугольник 6"/>
          <p:cNvSpPr>
            <a:spLocks noChangeArrowheads="1"/>
          </p:cNvSpPr>
          <p:nvPr/>
        </p:nvSpPr>
        <p:spPr bwMode="auto">
          <a:xfrm>
            <a:off x="2711450" y="1282700"/>
            <a:ext cx="1112838" cy="16192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97285" name="Скругленная соединительная линия 7"/>
          <p:cNvCxnSpPr>
            <a:cxnSpLocks noChangeShapeType="1"/>
            <a:stCxn id="97284" idx="3"/>
            <a:endCxn id="97283" idx="0"/>
          </p:cNvCxnSpPr>
          <p:nvPr/>
        </p:nvCxnSpPr>
        <p:spPr bwMode="auto">
          <a:xfrm>
            <a:off x="3824288" y="1363663"/>
            <a:ext cx="2052637" cy="415925"/>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Рисунок 3" descr="C:\Users\Agafonova_T\Desktop\Новая папка\Pict\МЦП_2.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23825"/>
            <a:ext cx="9144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Рисунок 3" descr="C:\Users\Agafonova_T\Desktop\Новая папка\Pict\МЦП_3.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3825"/>
            <a:ext cx="9144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Рисунок 3" descr="C:\Users\Agafonova_T\Desktop\Новая папка\Pict\МЦП_печать.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23825"/>
            <a:ext cx="9144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Прямоугольник 6"/>
          <p:cNvSpPr>
            <a:spLocks noChangeArrowheads="1"/>
          </p:cNvSpPr>
          <p:nvPr/>
        </p:nvSpPr>
        <p:spPr bwMode="auto">
          <a:xfrm>
            <a:off x="1252538" y="484188"/>
            <a:ext cx="1871662" cy="16033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Заголовок 1"/>
          <p:cNvSpPr>
            <a:spLocks noGrp="1"/>
          </p:cNvSpPr>
          <p:nvPr>
            <p:ph type="title"/>
          </p:nvPr>
        </p:nvSpPr>
        <p:spPr>
          <a:xfrm>
            <a:off x="2411413" y="1995488"/>
            <a:ext cx="5472112" cy="428625"/>
          </a:xfrm>
        </p:spPr>
        <p:txBody>
          <a:bodyPr/>
          <a:lstStyle/>
          <a:p>
            <a:pPr>
              <a:spcBef>
                <a:spcPct val="50000"/>
              </a:spcBef>
            </a:pPr>
            <a:r>
              <a:rPr lang="en-US" altLang="ru-RU" sz="2400" smtClean="0">
                <a:solidFill>
                  <a:srgbClr val="D20000"/>
                </a:solidFill>
                <a:latin typeface="Arial" charset="0"/>
                <a:cs typeface="Arial" charset="0"/>
              </a:rPr>
              <a:t>Thank you for your attention</a:t>
            </a:r>
            <a:r>
              <a:rPr lang="ru-RU" altLang="ru-RU" sz="2400" smtClean="0">
                <a:solidFill>
                  <a:srgbClr val="D20000"/>
                </a:solidFill>
                <a:latin typeface="Arial" charset="0"/>
                <a:cs typeface="Arial" charset="0"/>
              </a:rPr>
              <a:t>!</a:t>
            </a:r>
          </a:p>
        </p:txBody>
      </p:sp>
    </p:spTree>
  </p:cSld>
  <p:clrMapOvr>
    <a:masterClrMapping/>
  </p:clrMapOvr>
  <p:transition advTm="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r>
              <a:rPr lang="en-US" altLang="ru-RU" smtClean="0">
                <a:latin typeface="Arial" charset="0"/>
                <a:cs typeface="Arial" charset="0"/>
              </a:rPr>
              <a:t>Marketing activities</a:t>
            </a:r>
            <a:endParaRPr lang="ru-RU" altLang="ru-RU" smtClean="0">
              <a:latin typeface="Arial" charset="0"/>
              <a:cs typeface="Arial" charset="0"/>
            </a:endParaRPr>
          </a:p>
        </p:txBody>
      </p:sp>
      <p:pic>
        <p:nvPicPr>
          <p:cNvPr id="41987" name="Рисунок 3" descr="C:\Users\Agafonova_T\Desktop\Новая папка\Маркетинговые мероприятия список.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0825" y="1058863"/>
            <a:ext cx="51355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Рисунок 4" descr="C:\Users\Agafonova_T\Desktop\Новая папка\Маркетинговое мероприятие создание.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0113" y="2657475"/>
            <a:ext cx="39449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Рисунок 5" descr="C:\Users\Agafonova_T\Desktop\Новая папка\Маркетинговое меропритятие взаимодействия.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938713" y="1765300"/>
            <a:ext cx="395446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Прямоугольник 6"/>
          <p:cNvSpPr>
            <a:spLocks noChangeArrowheads="1"/>
          </p:cNvSpPr>
          <p:nvPr/>
        </p:nvSpPr>
        <p:spPr bwMode="auto">
          <a:xfrm>
            <a:off x="309563" y="1293813"/>
            <a:ext cx="396875" cy="179387"/>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41991" name="Скругленная соединительная линия 9"/>
          <p:cNvCxnSpPr>
            <a:cxnSpLocks noChangeShapeType="1"/>
            <a:stCxn id="41990" idx="2"/>
            <a:endCxn id="41988" idx="1"/>
          </p:cNvCxnSpPr>
          <p:nvPr/>
        </p:nvCxnSpPr>
        <p:spPr bwMode="auto">
          <a:xfrm rot="16200000" flipH="1">
            <a:off x="-478631" y="2459831"/>
            <a:ext cx="2365375" cy="392113"/>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2" name="Прямоугольник 10"/>
          <p:cNvSpPr>
            <a:spLocks noChangeArrowheads="1"/>
          </p:cNvSpPr>
          <p:nvPr/>
        </p:nvSpPr>
        <p:spPr bwMode="auto">
          <a:xfrm>
            <a:off x="5292725" y="2009775"/>
            <a:ext cx="431800" cy="1444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41993" name="Прямоугольник 11"/>
          <p:cNvSpPr>
            <a:spLocks noChangeArrowheads="1"/>
          </p:cNvSpPr>
          <p:nvPr/>
        </p:nvSpPr>
        <p:spPr bwMode="auto">
          <a:xfrm>
            <a:off x="5076825" y="2673350"/>
            <a:ext cx="1100138" cy="142875"/>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Tree>
  </p:cSld>
  <p:clrMapOvr>
    <a:masterClrMapping/>
  </p:clrMapOvr>
  <p:transition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en-US" altLang="ru-RU" smtClean="0">
                <a:latin typeface="Arial" charset="0"/>
                <a:cs typeface="Arial" charset="0"/>
              </a:rPr>
              <a:t>Presale</a:t>
            </a:r>
            <a:endParaRPr lang="ru-RU" altLang="ru-RU" smtClean="0">
              <a:latin typeface="Arial" charset="0"/>
              <a:cs typeface="Arial" charset="0"/>
            </a:endParaRPr>
          </a:p>
        </p:txBody>
      </p:sp>
      <p:pic>
        <p:nvPicPr>
          <p:cNvPr id="43011" name="Рисунок 3" descr="C:\Users\Agafonova_T\Desktop\Новая папка\Широкий формат\Главное меню.png"/>
          <p:cNvPicPr>
            <a:picLocks noChangeAspect="1"/>
          </p:cNvPicPr>
          <p:nvPr/>
        </p:nvPicPr>
        <p:blipFill>
          <a:blip r:embed="rId3" r:link="rId4">
            <a:extLst>
              <a:ext uri="{28A0092B-C50C-407E-A947-70E740481C1C}">
                <a14:useLocalDpi xmlns:a14="http://schemas.microsoft.com/office/drawing/2010/main" val="0"/>
              </a:ext>
            </a:extLst>
          </a:blip>
          <a:srcRect t="2" r="19182" b="31808"/>
          <a:stretch>
            <a:fillRect/>
          </a:stretch>
        </p:blipFill>
        <p:spPr bwMode="auto">
          <a:xfrm>
            <a:off x="0" y="1046163"/>
            <a:ext cx="91440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Прямоугольник 6"/>
          <p:cNvSpPr>
            <a:spLocks noChangeArrowheads="1"/>
          </p:cNvSpPr>
          <p:nvPr/>
        </p:nvSpPr>
        <p:spPr bwMode="auto">
          <a:xfrm>
            <a:off x="0" y="1403350"/>
            <a:ext cx="1187450" cy="220663"/>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sp>
        <p:nvSpPr>
          <p:cNvPr id="43013" name="Прямоугольник 7"/>
          <p:cNvSpPr>
            <a:spLocks noChangeArrowheads="1"/>
          </p:cNvSpPr>
          <p:nvPr/>
        </p:nvSpPr>
        <p:spPr bwMode="auto">
          <a:xfrm>
            <a:off x="1290638" y="2078038"/>
            <a:ext cx="1044575" cy="188912"/>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pic>
        <p:nvPicPr>
          <p:cNvPr id="43014" name="Рисунок 6" descr="C:\Users\Agafonova_T\Desktop\Новая папка\Взаимодействие.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95738" y="2846388"/>
            <a:ext cx="504031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5" name="Скругленная соединительная линия 10"/>
          <p:cNvCxnSpPr>
            <a:cxnSpLocks noChangeShapeType="1"/>
            <a:stCxn id="43013" idx="3"/>
            <a:endCxn id="43014" idx="0"/>
          </p:cNvCxnSpPr>
          <p:nvPr/>
        </p:nvCxnSpPr>
        <p:spPr bwMode="auto">
          <a:xfrm>
            <a:off x="2335213" y="2171700"/>
            <a:ext cx="4181475" cy="674688"/>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en-US" altLang="ru-RU" smtClean="0">
                <a:latin typeface="Arial" charset="0"/>
                <a:cs typeface="Arial" charset="0"/>
              </a:rPr>
              <a:t>Presale</a:t>
            </a:r>
            <a:endParaRPr lang="ru-RU" altLang="ru-RU" smtClean="0">
              <a:latin typeface="Arial" charset="0"/>
              <a:cs typeface="Arial" charset="0"/>
            </a:endParaRPr>
          </a:p>
        </p:txBody>
      </p:sp>
      <p:pic>
        <p:nvPicPr>
          <p:cNvPr id="44035" name="Рисунок 4" descr="C:\Users\Agafonova_T\Desktop\Новая папка\Встреча.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987425"/>
            <a:ext cx="39592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Рисунок 3" descr="C:\Users\Agafonova_T\Desktop\Новая папка\Начальная страница с назанчаенной встречей.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276600" y="1784350"/>
            <a:ext cx="58229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Прямоугольник 6"/>
          <p:cNvSpPr>
            <a:spLocks noChangeArrowheads="1"/>
          </p:cNvSpPr>
          <p:nvPr/>
        </p:nvSpPr>
        <p:spPr bwMode="auto">
          <a:xfrm>
            <a:off x="136525" y="1381125"/>
            <a:ext cx="588963" cy="134938"/>
          </a:xfrm>
          <a:prstGeom prst="rect">
            <a:avLst/>
          </a:prstGeom>
          <a:noFill/>
          <a:ln w="19050" algn="ctr">
            <a:solidFill>
              <a:srgbClr val="CC3300"/>
            </a:solidFill>
            <a:round/>
            <a:headEnd/>
            <a:tailEnd/>
          </a:ln>
          <a:effectLst/>
          <a:extLst>
            <a:ext uri="{909E8E84-426E-40DD-AFC4-6F175D3DCCD1}">
              <a14:hiddenFill xmlns:a14="http://schemas.microsoft.com/office/drawing/2010/main">
                <a:solidFill>
                  <a:srgbClr val="F9E383">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Calibri" pitchFamily="34" charset="0"/>
                <a:cs typeface="Arial" charset="0"/>
              </a:defRPr>
            </a:lvl1pPr>
            <a:lvl2pPr marL="742950" indent="-285750">
              <a:defRPr b="1">
                <a:solidFill>
                  <a:schemeClr val="tx1"/>
                </a:solidFill>
                <a:latin typeface="Calibri" pitchFamily="34" charset="0"/>
                <a:cs typeface="Arial" charset="0"/>
              </a:defRPr>
            </a:lvl2pPr>
            <a:lvl3pPr marL="1143000" indent="-228600">
              <a:defRPr b="1">
                <a:solidFill>
                  <a:schemeClr val="tx1"/>
                </a:solidFill>
                <a:latin typeface="Calibri" pitchFamily="34" charset="0"/>
                <a:cs typeface="Arial" charset="0"/>
              </a:defRPr>
            </a:lvl3pPr>
            <a:lvl4pPr marL="1600200" indent="-228600">
              <a:defRPr b="1">
                <a:solidFill>
                  <a:schemeClr val="tx1"/>
                </a:solidFill>
                <a:latin typeface="Calibri" pitchFamily="34" charset="0"/>
                <a:cs typeface="Arial" charset="0"/>
              </a:defRPr>
            </a:lvl4pPr>
            <a:lvl5pPr marL="2057400" indent="-228600">
              <a:defRPr b="1">
                <a:solidFill>
                  <a:schemeClr val="tx1"/>
                </a:solidFill>
                <a:latin typeface="Calibri" pitchFamily="34" charset="0"/>
                <a:cs typeface="Arial" charset="0"/>
              </a:defRPr>
            </a:lvl5pPr>
            <a:lvl6pPr marL="2514600" indent="-228600" eaLnBrk="0" fontAlgn="base" hangingPunct="0">
              <a:spcBef>
                <a:spcPct val="0"/>
              </a:spcBef>
              <a:spcAft>
                <a:spcPct val="0"/>
              </a:spcAft>
              <a:defRPr b="1">
                <a:solidFill>
                  <a:schemeClr val="tx1"/>
                </a:solidFill>
                <a:latin typeface="Calibri" pitchFamily="34" charset="0"/>
                <a:cs typeface="Arial" charset="0"/>
              </a:defRPr>
            </a:lvl6pPr>
            <a:lvl7pPr marL="2971800" indent="-228600" eaLnBrk="0" fontAlgn="base" hangingPunct="0">
              <a:spcBef>
                <a:spcPct val="0"/>
              </a:spcBef>
              <a:spcAft>
                <a:spcPct val="0"/>
              </a:spcAft>
              <a:defRPr b="1">
                <a:solidFill>
                  <a:schemeClr val="tx1"/>
                </a:solidFill>
                <a:latin typeface="Calibri" pitchFamily="34" charset="0"/>
                <a:cs typeface="Arial" charset="0"/>
              </a:defRPr>
            </a:lvl7pPr>
            <a:lvl8pPr marL="3429000" indent="-228600" eaLnBrk="0" fontAlgn="base" hangingPunct="0">
              <a:spcBef>
                <a:spcPct val="0"/>
              </a:spcBef>
              <a:spcAft>
                <a:spcPct val="0"/>
              </a:spcAft>
              <a:defRPr b="1">
                <a:solidFill>
                  <a:schemeClr val="tx1"/>
                </a:solidFill>
                <a:latin typeface="Calibri" pitchFamily="34" charset="0"/>
                <a:cs typeface="Arial" charset="0"/>
              </a:defRPr>
            </a:lvl8pPr>
            <a:lvl9pPr marL="3886200" indent="-228600" eaLnBrk="0" fontAlgn="base" hangingPunct="0">
              <a:spcBef>
                <a:spcPct val="0"/>
              </a:spcBef>
              <a:spcAft>
                <a:spcPct val="0"/>
              </a:spcAft>
              <a:defRPr b="1">
                <a:solidFill>
                  <a:schemeClr val="tx1"/>
                </a:solidFill>
                <a:latin typeface="Calibri" pitchFamily="34" charset="0"/>
                <a:cs typeface="Arial" charset="0"/>
              </a:defRPr>
            </a:lvl9pPr>
          </a:lstStyle>
          <a:p>
            <a:pPr>
              <a:spcBef>
                <a:spcPct val="50000"/>
              </a:spcBef>
            </a:pPr>
            <a:endParaRPr lang="ru-RU" altLang="ru-RU">
              <a:latin typeface="Arial" charset="0"/>
            </a:endParaRPr>
          </a:p>
        </p:txBody>
      </p:sp>
      <p:cxnSp>
        <p:nvCxnSpPr>
          <p:cNvPr id="44038" name="Скругленная соединительная линия 10"/>
          <p:cNvCxnSpPr>
            <a:cxnSpLocks noChangeShapeType="1"/>
            <a:stCxn id="44037" idx="2"/>
          </p:cNvCxnSpPr>
          <p:nvPr/>
        </p:nvCxnSpPr>
        <p:spPr bwMode="auto">
          <a:xfrm rot="16200000" flipH="1">
            <a:off x="869950" y="1077913"/>
            <a:ext cx="1968500" cy="2844800"/>
          </a:xfrm>
          <a:prstGeom prst="curvedConnector2">
            <a:avLst/>
          </a:prstGeom>
          <a:noFill/>
          <a:ln w="12700" algn="ctr">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6000"/>
  <p:timing>
    <p:tnLst>
      <p:par>
        <p:cTn id="1" dur="indefinite" restart="never" nodeType="tmRoot"/>
      </p:par>
    </p:tnLst>
  </p:timing>
</p:sld>
</file>

<file path=ppt/theme/theme1.xml><?xml version="1.0" encoding="utf-8"?>
<a:theme xmlns:a="http://schemas.openxmlformats.org/drawingml/2006/main" name="Презентация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Шаблон_презентации_КТ4_ERP">
  <a:themeElements>
    <a:clrScheme name="Шаблон_презентации_КТ4_ERP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Шаблон_презентации_КТ4_ERP">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блон_презентации_КТ4_ERP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Презентация1</Template>
  <TotalTime>16086</TotalTime>
  <Words>3202</Words>
  <Application>Microsoft Office PowerPoint</Application>
  <PresentationFormat>Экран (16:9)</PresentationFormat>
  <Paragraphs>268</Paragraphs>
  <Slides>65</Slides>
  <Notes>55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65</vt:i4>
      </vt:variant>
    </vt:vector>
  </HeadingPairs>
  <TitlesOfParts>
    <vt:vector size="75" baseType="lpstr">
      <vt:lpstr>Calibri</vt:lpstr>
      <vt:lpstr>Arial</vt:lpstr>
      <vt:lpstr>Futura PT Demi</vt:lpstr>
      <vt:lpstr>Wingdings</vt:lpstr>
      <vt:lpstr>Times New Roman</vt:lpstr>
      <vt:lpstr>Презентация1</vt:lpstr>
      <vt:lpstr>3_Специальное оформление</vt:lpstr>
      <vt:lpstr>1409_Шаблон</vt:lpstr>
      <vt:lpstr>1_1409_Шаблон</vt:lpstr>
      <vt:lpstr>Шаблон_презентации_КТ4_ERP</vt:lpstr>
      <vt:lpstr>1С:ERP</vt:lpstr>
      <vt:lpstr>Презентация PowerPoint</vt:lpstr>
      <vt:lpstr>Company description</vt:lpstr>
      <vt:lpstr>Scenario</vt:lpstr>
      <vt:lpstr>Презентация PowerPoint</vt:lpstr>
      <vt:lpstr>Marketing activities</vt:lpstr>
      <vt:lpstr>Marketing activities</vt:lpstr>
      <vt:lpstr>Presale</vt:lpstr>
      <vt:lpstr>Presale</vt:lpstr>
      <vt:lpstr>Presale</vt:lpstr>
      <vt:lpstr>Presale</vt:lpstr>
      <vt:lpstr>Customer transactions</vt:lpstr>
      <vt:lpstr>Customer transactions</vt:lpstr>
      <vt:lpstr>Customer transactions</vt:lpstr>
      <vt:lpstr>Customer transactions</vt:lpstr>
      <vt:lpstr>Business process</vt:lpstr>
      <vt:lpstr>Business process</vt:lpstr>
      <vt:lpstr>Reports</vt:lpstr>
      <vt:lpstr>Reports</vt:lpstr>
      <vt:lpstr>Презентация PowerPoint</vt:lpstr>
      <vt:lpstr>Preliminary cost of the transaction</vt:lpstr>
      <vt:lpstr>Master data</vt:lpstr>
      <vt:lpstr>Master data</vt:lpstr>
      <vt:lpstr>Master data</vt:lpstr>
      <vt:lpstr>Master data</vt:lpstr>
      <vt:lpstr>Master data</vt:lpstr>
      <vt:lpstr>Master data</vt:lpstr>
      <vt:lpstr>Master data</vt:lpstr>
      <vt:lpstr>Master data</vt:lpstr>
      <vt:lpstr>Презентация PowerPoint</vt:lpstr>
      <vt:lpstr>Sales order</vt:lpstr>
      <vt:lpstr>Sales order</vt:lpstr>
      <vt:lpstr>Production order</vt:lpstr>
      <vt:lpstr>Manufacturing</vt:lpstr>
      <vt:lpstr>Manufacturing</vt:lpstr>
      <vt:lpstr>Manufacturing</vt:lpstr>
      <vt:lpstr>Manufacturing</vt:lpstr>
      <vt:lpstr>Manufacturing</vt:lpstr>
      <vt:lpstr>Manufacturing</vt:lpstr>
      <vt:lpstr>Manufacturing</vt:lpstr>
      <vt:lpstr>Manufacturing</vt:lpstr>
      <vt:lpstr>Manufacturing</vt:lpstr>
      <vt:lpstr>Manufacturing</vt:lpstr>
      <vt:lpstr>Презентация PowerPoint</vt:lpstr>
      <vt:lpstr>Purchases</vt:lpstr>
      <vt:lpstr>Purchases</vt:lpstr>
      <vt:lpstr>Purchases</vt:lpstr>
      <vt:lpstr>Purchases</vt:lpstr>
      <vt:lpstr>Purchases</vt:lpstr>
      <vt:lpstr>Purchases</vt:lpstr>
      <vt:lpstr>Purchases</vt:lpstr>
      <vt:lpstr>Purchases</vt:lpstr>
      <vt:lpstr>Purchases</vt:lpstr>
      <vt:lpstr>Презентация PowerPoint</vt:lpstr>
      <vt:lpstr>After-sales service</vt:lpstr>
      <vt:lpstr>After-sales service</vt:lpstr>
      <vt:lpstr>After-sales service</vt:lpstr>
      <vt:lpstr>Презентация PowerPoint</vt:lpstr>
      <vt:lpstr>Target indicators</vt:lpstr>
      <vt:lpstr>Target indicators</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1С:ERP</dc:title>
  <dc:creator>Кислов</dc:creator>
  <cp:lastModifiedBy>АгафоноваТН</cp:lastModifiedBy>
  <cp:revision>879</cp:revision>
  <dcterms:created xsi:type="dcterms:W3CDTF">2016-01-19T10:15:57Z</dcterms:created>
  <dcterms:modified xsi:type="dcterms:W3CDTF">2019-12-06T08:45:00Z</dcterms:modified>
</cp:coreProperties>
</file>